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0" r:id="rId3"/>
    <p:sldId id="282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76" r:id="rId13"/>
    <p:sldId id="277" r:id="rId14"/>
    <p:sldId id="265" r:id="rId15"/>
    <p:sldId id="266" r:id="rId16"/>
    <p:sldId id="278" r:id="rId17"/>
    <p:sldId id="279" r:id="rId18"/>
    <p:sldId id="267" r:id="rId19"/>
    <p:sldId id="268" r:id="rId20"/>
    <p:sldId id="271" r:id="rId21"/>
    <p:sldId id="269" r:id="rId22"/>
    <p:sldId id="270" r:id="rId23"/>
    <p:sldId id="283" r:id="rId24"/>
    <p:sldId id="273" r:id="rId25"/>
    <p:sldId id="284" r:id="rId26"/>
  </p:sldIdLst>
  <p:sldSz cx="9144000" cy="5486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DE3CD"/>
    <a:srgbClr val="FDC1CF"/>
    <a:srgbClr val="D9DEC0"/>
    <a:srgbClr val="D3CCCB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96" d="100"/>
          <a:sy n="96" d="100"/>
        </p:scale>
        <p:origin x="90" y="18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7EB85B-C904-49B6-9459-CFC9269B074E}" type="datetimeFigureOut">
              <a:rPr lang="en-US"/>
              <a:pPr>
                <a:defRPr/>
              </a:pPr>
              <a:t>21/09/2022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F9789C-AE8F-4176-815C-BD9F84DB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8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1500" y="685800"/>
            <a:ext cx="5715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11141A-C18F-432D-9B51-4F38BB7B172F}" type="slidenum">
              <a:rPr lang="en-US" altLang="en-US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66F5A-E45E-430E-B622-0EBCCD19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89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65404-5B0B-4F5C-9CDC-32AFF10C9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7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740DB-2F6A-4390-9EBD-F3CDBADBA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FBA7F-B832-48F3-B1A6-4177B910A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3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BD80B-8A35-4A4F-AFFC-2C1069756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5592A-5A18-4DBF-B063-B7EF1C2BC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25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E9B7F-54D8-45CA-8792-608802BB4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1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283AB-6F55-4FD9-9F52-8AEABF601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91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A050B-FD97-4854-BE0A-D3E465B50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91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3D389-984B-42CD-87E0-D1AC98652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3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EFDC6-FE67-455E-808C-3A88A7103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20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C541CC3-D085-4E0B-97D7-51467EC231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14"/>
          <p:cNvSpPr/>
          <p:nvPr/>
        </p:nvSpPr>
        <p:spPr>
          <a:xfrm>
            <a:off x="8763000" y="242783"/>
            <a:ext cx="1067402" cy="636186"/>
          </a:xfrm>
          <a:custGeom>
            <a:avLst/>
            <a:gdLst/>
            <a:ahLst/>
            <a:cxnLst/>
            <a:rect l="l" t="t" r="r" b="b"/>
            <a:pathLst>
              <a:path w="35870" h="21379" extrusionOk="0">
                <a:moveTo>
                  <a:pt x="20195" y="1"/>
                </a:moveTo>
                <a:cubicBezTo>
                  <a:pt x="14830" y="1"/>
                  <a:pt x="10436" y="4268"/>
                  <a:pt x="10267" y="9634"/>
                </a:cubicBezTo>
                <a:lnTo>
                  <a:pt x="5831" y="9634"/>
                </a:lnTo>
                <a:cubicBezTo>
                  <a:pt x="2620" y="9676"/>
                  <a:pt x="1" y="12295"/>
                  <a:pt x="1" y="15506"/>
                </a:cubicBezTo>
                <a:cubicBezTo>
                  <a:pt x="1" y="18759"/>
                  <a:pt x="2620" y="21378"/>
                  <a:pt x="5831" y="21378"/>
                </a:cubicBezTo>
                <a:lnTo>
                  <a:pt x="30039" y="21378"/>
                </a:lnTo>
                <a:cubicBezTo>
                  <a:pt x="33250" y="21378"/>
                  <a:pt x="35869" y="18759"/>
                  <a:pt x="35869" y="15506"/>
                </a:cubicBezTo>
                <a:cubicBezTo>
                  <a:pt x="35869" y="12337"/>
                  <a:pt x="33334" y="9760"/>
                  <a:pt x="30166" y="9676"/>
                </a:cubicBezTo>
                <a:cubicBezTo>
                  <a:pt x="29997" y="4268"/>
                  <a:pt x="25603" y="1"/>
                  <a:pt x="20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53604" y="142521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TRƯỜNG TIỂU HỌC ÁI MỘ B</a:t>
            </a:r>
            <a:endParaRPr lang="en-US" sz="2400" b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672" y="2514600"/>
            <a:ext cx="776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7C80"/>
                </a:solidFill>
                <a:latin typeface="+mj-lt"/>
              </a:rPr>
              <a:t>BÀI 3: CÓ CHÍ THÌ NÊN</a:t>
            </a:r>
            <a:endParaRPr lang="en-US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effectLst/>
              <a:latin typeface="+mj-lt"/>
            </a:endParaRPr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821809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2" y="457200"/>
            <a:ext cx="1262271" cy="1262271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6222" y="1675850"/>
            <a:ext cx="3394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5</a:t>
            </a:r>
            <a:endParaRPr lang="en-US" sz="4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49596" r="33449" b="22026"/>
          <a:stretch>
            <a:fillRect/>
          </a:stretch>
        </p:blipFill>
        <p:spPr bwMode="auto">
          <a:xfrm>
            <a:off x="4572000" y="1828800"/>
            <a:ext cx="40386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sai%20buoc%20den%20truong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1020"/>
            <a:ext cx="3886200" cy="3370580"/>
          </a:xfrm>
          <a:prstGeom prst="rect">
            <a:avLst/>
          </a:prstGeom>
          <a:solidFill>
            <a:schemeClr val="bg2"/>
          </a:solidFill>
          <a:ln w="9525">
            <a:solidFill>
              <a:srgbClr val="D3CCCB"/>
            </a:solidFill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3400" y="2232660"/>
            <a:ext cx="7696200" cy="2438400"/>
          </a:xfrm>
          <a:prstGeom prst="plaque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169" y="533400"/>
            <a:ext cx="7696200" cy="54864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chemeClr val="hlink"/>
                </a:solidFill>
                <a:latin typeface="+mj-lt"/>
              </a:rPr>
              <a:t>Đại</a:t>
            </a:r>
            <a:r>
              <a:rPr lang="en-US" altLang="en-US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+mj-lt"/>
              </a:rPr>
              <a:t>diện</a:t>
            </a:r>
            <a:r>
              <a:rPr lang="en-US" altLang="en-US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+mj-lt"/>
              </a:rPr>
              <a:t>nhóm</a:t>
            </a:r>
            <a:r>
              <a:rPr lang="en-US" altLang="en-US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+mj-lt"/>
              </a:rPr>
              <a:t>trình</a:t>
            </a:r>
            <a:r>
              <a:rPr lang="en-US" altLang="en-US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+mj-lt"/>
              </a:rPr>
              <a:t>bày</a:t>
            </a:r>
            <a:r>
              <a:rPr lang="en-US" altLang="en-US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+mj-lt"/>
              </a:rPr>
              <a:t>kết</a:t>
            </a:r>
            <a:r>
              <a:rPr lang="en-US" altLang="en-US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+mj-lt"/>
              </a:rPr>
              <a:t>quả</a:t>
            </a:r>
            <a:r>
              <a:rPr lang="en-US" altLang="en-US" b="1" dirty="0">
                <a:latin typeface="+mj-lt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23900" y="993637"/>
            <a:ext cx="7315200" cy="24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+mj-lt"/>
              </a:rPr>
              <a:t>Kết</a:t>
            </a:r>
            <a:r>
              <a:rPr lang="en-US" alt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+mj-lt"/>
              </a:rPr>
              <a:t>luận</a:t>
            </a:r>
            <a:r>
              <a:rPr lang="en-US" altLang="en-US" sz="3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3300"/>
              </a:solidFill>
              <a:latin typeface="+mj-lt"/>
            </a:endParaRP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+mj-lt"/>
              </a:rPr>
              <a:t>  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Trong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những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tình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huống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như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trên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,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người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ta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có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thể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tuyệt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vọng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,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chán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nản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,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bỏ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học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, …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Biết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vượt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mọi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khó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khăn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để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sống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và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tiếp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tục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học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tập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mới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là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người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có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chí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33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620000" cy="48768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+mj-lt"/>
              </a:rPr>
              <a:t>Một số hình ảnh vượt khó học tập :</a:t>
            </a:r>
          </a:p>
        </p:txBody>
      </p:sp>
      <p:pic>
        <p:nvPicPr>
          <p:cNvPr id="10244" name="Picture 4" descr="70084884-100404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50720"/>
            <a:ext cx="67056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sc_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05600" cy="3459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335280"/>
            <a:ext cx="49530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cs typeface="Times New Roman" pitchFamily="18" charset="0"/>
              </a:rPr>
              <a:t>Bài : Có chí thì nên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319454"/>
            <a:ext cx="4970585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08185" y="746174"/>
            <a:ext cx="71628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 err="1">
                <a:latin typeface="+mj-lt"/>
              </a:rPr>
              <a:t>Một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số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hình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ảnh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vượt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khó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học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tập</a:t>
            </a:r>
            <a:r>
              <a:rPr lang="en-US" sz="3200" kern="0" dirty="0">
                <a:latin typeface="+mj-lt"/>
              </a:rPr>
              <a:t> :</a:t>
            </a:r>
          </a:p>
        </p:txBody>
      </p:sp>
      <p:pic>
        <p:nvPicPr>
          <p:cNvPr id="14341" name="Ả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t="25850" r="44843" b="33333"/>
          <a:stretch>
            <a:fillRect/>
          </a:stretch>
        </p:blipFill>
        <p:spPr bwMode="auto">
          <a:xfrm>
            <a:off x="914400" y="1889760"/>
            <a:ext cx="72390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Ảnh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38435" r="67818" b="34354"/>
          <a:stretch>
            <a:fillRect/>
          </a:stretch>
        </p:blipFill>
        <p:spPr bwMode="auto">
          <a:xfrm>
            <a:off x="914400" y="1447800"/>
            <a:ext cx="7239000" cy="35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9530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655320"/>
            <a:ext cx="79248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 err="1">
                <a:latin typeface="+mj-lt"/>
              </a:rPr>
              <a:t>Một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số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hình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ảnh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vượt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khó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học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tập</a:t>
            </a:r>
            <a:r>
              <a:rPr lang="en-US" sz="3200" kern="0" dirty="0">
                <a:latin typeface="+mj-lt"/>
              </a:rPr>
              <a:t> :</a:t>
            </a:r>
          </a:p>
        </p:txBody>
      </p:sp>
      <p:pic>
        <p:nvPicPr>
          <p:cNvPr id="15365" name="Ảnh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0" t="36395" r="44843" b="44559"/>
          <a:stretch>
            <a:fillRect/>
          </a:stretch>
        </p:blipFill>
        <p:spPr bwMode="auto">
          <a:xfrm>
            <a:off x="1066800" y="1889760"/>
            <a:ext cx="731520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̉nh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17007" r="44843" b="37074"/>
          <a:stretch>
            <a:fillRect/>
          </a:stretch>
        </p:blipFill>
        <p:spPr bwMode="auto">
          <a:xfrm>
            <a:off x="1066800" y="1371600"/>
            <a:ext cx="731520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94360"/>
            <a:ext cx="8229600" cy="5486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+mj-lt"/>
              </a:rPr>
              <a:t>Một số hình ảnh vượt khó học tập :</a:t>
            </a:r>
          </a:p>
        </p:txBody>
      </p:sp>
      <p:pic>
        <p:nvPicPr>
          <p:cNvPr id="11269" name="Picture 5" descr="8-9, Anh 8, Vuot suoi, bang rung den truong gui 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8-9, Anh 3, Vuot suoi, bang rung den truong gui 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05600" cy="368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167640"/>
            <a:ext cx="5486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cs typeface="Times New Roman" pitchFamily="18" charset="0"/>
              </a:rPr>
              <a:t>Bài : Có chí thì nên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4840"/>
            <a:ext cx="8229600" cy="3657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+mj-lt"/>
              </a:rPr>
              <a:t>Một số hình ảnh vượt khó học tập :</a:t>
            </a:r>
          </a:p>
        </p:txBody>
      </p:sp>
      <p:pic>
        <p:nvPicPr>
          <p:cNvPr id="12292" name="Picture 4" descr="8-9, Anh 2, Vuot suoi, bang rung den truong gui 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5920"/>
            <a:ext cx="70866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8-9, Anh 4, Vuot suoi, bang rung den truong gui 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39000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198120"/>
            <a:ext cx="51816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55320"/>
            <a:ext cx="8229600" cy="5486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+mj-lt"/>
              </a:rPr>
              <a:t>Một số hình ảnh vượt khó học tập :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5626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49154" name="Ảnh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4766" r="55354" b="28082"/>
          <a:stretch>
            <a:fillRect/>
          </a:stretch>
        </p:blipFill>
        <p:spPr bwMode="auto">
          <a:xfrm>
            <a:off x="1066800" y="1828800"/>
            <a:ext cx="7086600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Ảnh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t="16667" r="53635" b="45238"/>
          <a:stretch>
            <a:fillRect/>
          </a:stretch>
        </p:blipFill>
        <p:spPr bwMode="auto">
          <a:xfrm>
            <a:off x="914400" y="1371600"/>
            <a:ext cx="7239000" cy="38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38200"/>
            <a:ext cx="6858000" cy="3657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err="1">
                <a:latin typeface="+mj-lt"/>
              </a:rPr>
              <a:t>Một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hình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ảnh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vượt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khó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học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tập</a:t>
            </a:r>
            <a:r>
              <a:rPr lang="en-US" altLang="en-US" sz="2800" dirty="0">
                <a:latin typeface="+mj-lt"/>
              </a:rPr>
              <a:t> :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248039"/>
            <a:ext cx="5105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9" name="Ảnh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34409" r="45416" b="24709"/>
          <a:stretch>
            <a:fillRect/>
          </a:stretch>
        </p:blipFill>
        <p:spPr bwMode="auto">
          <a:xfrm>
            <a:off x="1143000" y="1706880"/>
            <a:ext cx="708660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̉nh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2" t="28935" r="39110" b="20001"/>
          <a:stretch>
            <a:fillRect/>
          </a:stretch>
        </p:blipFill>
        <p:spPr bwMode="auto">
          <a:xfrm>
            <a:off x="1181100" y="1327638"/>
            <a:ext cx="7086600" cy="332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ình Chữ nhật 10"/>
          <p:cNvSpPr>
            <a:spLocks noChangeArrowheads="1"/>
          </p:cNvSpPr>
          <p:nvPr/>
        </p:nvSpPr>
        <p:spPr bwMode="auto">
          <a:xfrm>
            <a:off x="1752600" y="4937760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vi-VN" altLang="en-US" b="1">
                <a:latin typeface="+mj-lt"/>
              </a:rPr>
              <a:t>Lý Thị Liều, xã Nậm Lành, huyện Văn Chấn, Yên Bái.</a:t>
            </a:r>
            <a:endParaRPr lang="en-US" altLang="en-US">
              <a:latin typeface="+mj-lt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219200" y="4751121"/>
            <a:ext cx="73914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/>
            <a:r>
              <a:rPr lang="vi-VN" altLang="en-US" b="1" dirty="0">
                <a:solidFill>
                  <a:srgbClr val="222222"/>
                </a:solidFill>
                <a:latin typeface="+mj-lt"/>
                <a:ea typeface="Calibri" pitchFamily="34" charset="0"/>
                <a:cs typeface="Arial" charset="0"/>
              </a:rPr>
              <a:t>Lương Văn Mậu (14 tuổi, </a:t>
            </a:r>
            <a:r>
              <a:rPr lang="vi-VN" altLang="en-US" b="1" dirty="0">
                <a:solidFill>
                  <a:srgbClr val="000000"/>
                </a:solidFill>
                <a:latin typeface="+mj-lt"/>
                <a:ea typeface="Calibri" pitchFamily="34" charset="0"/>
                <a:cs typeface="Arial" charset="0"/>
              </a:rPr>
              <a:t>học</a:t>
            </a:r>
            <a:r>
              <a:rPr lang="vi-VN" altLang="en-US" b="1" dirty="0">
                <a:solidFill>
                  <a:srgbClr val="222222"/>
                </a:solidFill>
                <a:latin typeface="+mj-lt"/>
                <a:ea typeface="Calibri" pitchFamily="34" charset="0"/>
                <a:cs typeface="Arial" charset="0"/>
              </a:rPr>
              <a:t> sinh </a:t>
            </a:r>
            <a:r>
              <a:rPr lang="en-US" altLang="en-US" b="1" dirty="0">
                <a:solidFill>
                  <a:srgbClr val="222222"/>
                </a:solidFill>
                <a:latin typeface="+mj-lt"/>
                <a:ea typeface="Calibri" pitchFamily="34" charset="0"/>
                <a:cs typeface="Arial" charset="0"/>
              </a:rPr>
              <a:t>   </a:t>
            </a:r>
            <a:r>
              <a:rPr lang="vi-VN" altLang="en-US" b="1" dirty="0">
                <a:solidFill>
                  <a:srgbClr val="222222"/>
                </a:solidFill>
                <a:latin typeface="+mj-lt"/>
                <a:ea typeface="Calibri" pitchFamily="34" charset="0"/>
                <a:cs typeface="Arial" charset="0"/>
              </a:rPr>
              <a:t>lớp 8A, trường THCS Lượng Minh, huyện Tương Dương, Nghệ An)</a:t>
            </a:r>
            <a:endParaRPr lang="vi-VN" altLang="en-US" b="1" dirty="0">
              <a:latin typeface="+mj-lt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1201" grpId="0" animBg="1"/>
      <p:bldP spid="5120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815840"/>
            <a:ext cx="5791200" cy="67056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>
                <a:latin typeface="+mj-lt"/>
              </a:rPr>
              <a:t>Tới trường </a:t>
            </a:r>
          </a:p>
        </p:txBody>
      </p:sp>
      <p:pic>
        <p:nvPicPr>
          <p:cNvPr id="13316" name="Picture 11" descr="Co chi thi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67600" cy="37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1816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4582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1:  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trường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hợp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dưới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đây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biểu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hiện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người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ý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</a:rPr>
              <a:t>chí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57200" y="153924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400">
              <a:latin typeface="+mj-lt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09600" y="1356360"/>
            <a:ext cx="8229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a.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Ngọc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Ký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liệt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cả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tay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phải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chân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đ</a:t>
            </a:r>
            <a:r>
              <a:rPr lang="en-US" altLang="en-US" sz="2400" b="1" dirty="0" smtClean="0">
                <a:solidFill>
                  <a:srgbClr val="002060"/>
                </a:solidFill>
                <a:latin typeface="+mj-lt"/>
              </a:rPr>
              <a:t>ể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+mj-lt"/>
              </a:rPr>
              <a:t>viết</a:t>
            </a:r>
            <a:r>
              <a:rPr lang="en-US" alt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vẫn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giỏi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.</a:t>
            </a:r>
          </a:p>
          <a:p>
            <a:pPr lvl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b. 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Dù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phải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trèo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đèo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,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lội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suối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, v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ượt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xa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tr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ường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nh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Mai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vẫn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đ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i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đều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.</a:t>
            </a:r>
          </a:p>
          <a:p>
            <a:pPr lvl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c.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Vụ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lúa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nhà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Ph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ươ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mất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mùa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nên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khó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kh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ă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n,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Ph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ươ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liền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bỏ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d.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Hiếu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rất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xấu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nhưng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2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nay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Hiếu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đẹp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nhanh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14342" name="Picture 6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036638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" y="4114800"/>
            <a:ext cx="1054100" cy="75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362200"/>
            <a:ext cx="976313" cy="7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" y="3249186"/>
            <a:ext cx="91440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304800"/>
            <a:ext cx="4343400" cy="1676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0600" y="243840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1" hangingPunct="1"/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  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trách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nhiệm</a:t>
            </a:r>
            <a:r>
              <a:rPr lang="en-US" altLang="en-US" sz="3200" b="1" dirty="0">
                <a:solidFill>
                  <a:srgbClr val="0000FF"/>
                </a:solidFill>
                <a:latin typeface="+mj-lt"/>
                <a:ea typeface="Tahoma" pitchFamily="34" charset="0"/>
                <a:cs typeface="Times New Roman" pitchFamily="18" charset="0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849923" y="1676400"/>
            <a:ext cx="7620000" cy="2743200"/>
          </a:xfrm>
          <a:prstGeom prst="plaque">
            <a:avLst>
              <a:gd name="adj" fmla="val 16667"/>
            </a:avLst>
          </a:prstGeom>
          <a:solidFill>
            <a:schemeClr val="bg1">
              <a:alpha val="8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20370"/>
            <a:ext cx="7086600" cy="224663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altLang="en-US" sz="4800" b="1" u="sng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en-US" altLang="en-US" sz="4800" b="1" u="sng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800" b="1" u="sng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en-US" altLang="en-US" sz="4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4400" b="1" dirty="0">
              <a:solidFill>
                <a:srgbClr val="FF7C8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+mj-lt"/>
              </a:rPr>
              <a:t>        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phân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biệt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rõ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đâu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biểu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ý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chí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biểu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cả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việc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việc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cả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tập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</a:rPr>
              <a:t>đời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+mj-lt"/>
              </a:rPr>
              <a:t>sống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altLang="en-US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143000"/>
            <a:ext cx="7924800" cy="685800"/>
          </a:xfrm>
          <a:prstGeom prst="roundRect">
            <a:avLst/>
          </a:prstGeom>
          <a:solidFill>
            <a:srgbClr val="FDE3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657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" dirty="0" err="1" smtClean="0">
                <a:latin typeface="+mj-lt"/>
              </a:rPr>
              <a:t>Nguyễn</a:t>
            </a:r>
            <a:r>
              <a:rPr lang="en-US" altLang="en-US" sz="2000" dirty="0" smtClean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Ngọc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Ký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bị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liệt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cả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hai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tay</a:t>
            </a:r>
            <a:r>
              <a:rPr lang="en-US" altLang="en-US" sz="2000" dirty="0">
                <a:latin typeface="+mj-lt"/>
              </a:rPr>
              <a:t>, </a:t>
            </a:r>
            <a:endParaRPr lang="en-US" altLang="en-US" sz="2000" dirty="0" smtClean="0">
              <a:latin typeface="+mj-lt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 err="1" smtClean="0">
                <a:latin typeface="+mj-lt"/>
              </a:rPr>
              <a:t>phải</a:t>
            </a:r>
            <a:r>
              <a:rPr lang="en-US" altLang="en-US" sz="2000" dirty="0" smtClean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dùng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chân</a:t>
            </a:r>
            <a:r>
              <a:rPr lang="en-US" altLang="en-US" sz="2000" dirty="0">
                <a:latin typeface="+mj-lt"/>
              </a:rPr>
              <a:t> </a:t>
            </a:r>
            <a:r>
              <a:rPr lang="vi-VN" altLang="en-US" sz="2000" dirty="0">
                <a:latin typeface="+mj-lt"/>
              </a:rPr>
              <a:t>đ</a:t>
            </a:r>
            <a:r>
              <a:rPr lang="en-US" altLang="en-US" sz="2000" dirty="0">
                <a:latin typeface="+mj-lt"/>
              </a:rPr>
              <a:t>ể </a:t>
            </a:r>
            <a:r>
              <a:rPr lang="en-US" altLang="en-US" sz="2000" dirty="0" err="1">
                <a:latin typeface="+mj-lt"/>
              </a:rPr>
              <a:t>viết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mà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vẫn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học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giỏi</a:t>
            </a:r>
            <a:endParaRPr lang="en-US" altLang="en-US" sz="2000" dirty="0">
              <a:latin typeface="+mj-lt"/>
            </a:endParaRPr>
          </a:p>
        </p:txBody>
      </p:sp>
      <p:pic>
        <p:nvPicPr>
          <p:cNvPr id="15364" name="Picture 4" descr="ngoc k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0720"/>
            <a:ext cx="34290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MG_57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50720"/>
            <a:ext cx="35814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53340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914400"/>
            <a:ext cx="7924800" cy="685800"/>
          </a:xfrm>
          <a:prstGeom prst="roundRect">
            <a:avLst/>
          </a:prstGeom>
          <a:solidFill>
            <a:srgbClr val="FDE3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53440"/>
            <a:ext cx="8229600" cy="3657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" dirty="0">
                <a:latin typeface="+mj-lt"/>
              </a:rPr>
              <a:t>    </a:t>
            </a:r>
            <a:r>
              <a:rPr lang="en-US" altLang="en-US" sz="2000" dirty="0" err="1">
                <a:latin typeface="+mj-lt"/>
              </a:rPr>
              <a:t>Nguyễn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Ngọc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Ký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bị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liệt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cả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hai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tay</a:t>
            </a:r>
            <a:r>
              <a:rPr lang="en-US" altLang="en-US" sz="2000" dirty="0">
                <a:latin typeface="+mj-lt"/>
              </a:rPr>
              <a:t>, </a:t>
            </a:r>
            <a:endParaRPr lang="en-US" altLang="en-US" sz="2000" dirty="0" smtClean="0">
              <a:latin typeface="+mj-lt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 err="1" smtClean="0">
                <a:latin typeface="+mj-lt"/>
              </a:rPr>
              <a:t>phải</a:t>
            </a:r>
            <a:r>
              <a:rPr lang="en-US" altLang="en-US" sz="2000" dirty="0" smtClean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dùng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chân</a:t>
            </a:r>
            <a:r>
              <a:rPr lang="en-US" altLang="en-US" sz="2000" dirty="0">
                <a:latin typeface="+mj-lt"/>
              </a:rPr>
              <a:t> </a:t>
            </a:r>
            <a:r>
              <a:rPr lang="vi-VN" altLang="en-US" sz="2000" dirty="0">
                <a:latin typeface="+mj-lt"/>
              </a:rPr>
              <a:t>đ</a:t>
            </a:r>
            <a:r>
              <a:rPr lang="en-US" altLang="en-US" sz="2000" dirty="0">
                <a:latin typeface="+mj-lt"/>
              </a:rPr>
              <a:t>ể </a:t>
            </a:r>
            <a:r>
              <a:rPr lang="en-US" altLang="en-US" sz="2000" dirty="0" err="1">
                <a:latin typeface="+mj-lt"/>
              </a:rPr>
              <a:t>viết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mà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vẫn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học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giỏi</a:t>
            </a:r>
            <a:endParaRPr lang="en-US" altLang="en-US" sz="2000" dirty="0">
              <a:latin typeface="+mj-lt"/>
            </a:endParaRPr>
          </a:p>
        </p:txBody>
      </p:sp>
      <p:pic>
        <p:nvPicPr>
          <p:cNvPr id="16388" name="Picture 4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67840"/>
            <a:ext cx="373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NguyenNgocKy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67840"/>
            <a:ext cx="350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51435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ong hoa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4" y="2518898"/>
            <a:ext cx="425450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6800" y="304800"/>
            <a:ext cx="8229600" cy="8547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2 :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cả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ý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kiến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dưới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đây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?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676400"/>
            <a:ext cx="800100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khuyết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đù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chẳng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gì</a:t>
            </a:r>
            <a:r>
              <a:rPr lang="en-US" sz="2400" dirty="0">
                <a:latin typeface="+mj-lt"/>
              </a:rPr>
              <a:t> 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b) “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sắt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ngày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kim</a:t>
            </a:r>
            <a:r>
              <a:rPr lang="en-US" sz="2400" dirty="0">
                <a:latin typeface="+mj-lt"/>
              </a:rPr>
              <a:t>” (</a:t>
            </a:r>
            <a:r>
              <a:rPr lang="en-US" sz="2400" dirty="0" err="1">
                <a:latin typeface="+mj-lt"/>
              </a:rPr>
              <a:t>Tục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ngữ</a:t>
            </a:r>
            <a:r>
              <a:rPr lang="en-US" sz="2400" dirty="0">
                <a:latin typeface="+mj-lt"/>
              </a:rPr>
              <a:t>).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nghèo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vượt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khó</a:t>
            </a:r>
            <a:r>
              <a:rPr lang="en-US" sz="2400" dirty="0">
                <a:latin typeface="+mj-lt"/>
              </a:rPr>
              <a:t> , </a:t>
            </a:r>
            <a:r>
              <a:rPr lang="en-US" sz="2400" dirty="0" err="1">
                <a:latin typeface="+mj-lt"/>
              </a:rPr>
              <a:t>còn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cần</a:t>
            </a:r>
            <a:r>
              <a:rPr lang="en-US" sz="2400" dirty="0">
                <a:latin typeface="+mj-lt"/>
              </a:rPr>
              <a:t> 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d) Con </a:t>
            </a:r>
            <a:r>
              <a:rPr lang="en-US" sz="2400" dirty="0" err="1">
                <a:latin typeface="+mj-lt"/>
              </a:rPr>
              <a:t>trai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chí</a:t>
            </a:r>
            <a:r>
              <a:rPr lang="en-US" sz="2400" dirty="0">
                <a:latin typeface="+mj-lt"/>
              </a:rPr>
              <a:t> 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đ) </a:t>
            </a:r>
            <a:r>
              <a:rPr lang="en-US" sz="2400" dirty="0" err="1">
                <a:latin typeface="+mj-lt"/>
              </a:rPr>
              <a:t>Kiên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sửa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chữa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khiếm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khuyết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thân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nói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ngọng</a:t>
            </a:r>
            <a:r>
              <a:rPr lang="en-US" sz="2400" dirty="0">
                <a:latin typeface="+mj-lt"/>
              </a:rPr>
              <a:t> , </a:t>
            </a:r>
            <a:r>
              <a:rPr lang="en-US" sz="2400" dirty="0" err="1">
                <a:latin typeface="+mj-lt"/>
              </a:rPr>
              <a:t>nói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lắp</a:t>
            </a:r>
            <a:r>
              <a:rPr lang="en-US" sz="2400" dirty="0">
                <a:latin typeface="+mj-lt"/>
              </a:rPr>
              <a:t> , … ) </a:t>
            </a:r>
            <a:r>
              <a:rPr lang="en-US" sz="2400" dirty="0" err="1">
                <a:latin typeface="+mj-lt"/>
              </a:rPr>
              <a:t>cũng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chí</a:t>
            </a:r>
            <a:r>
              <a:rPr lang="en-US" sz="2400" dirty="0">
                <a:latin typeface="+mj-lt"/>
              </a:rPr>
              <a:t> .</a:t>
            </a:r>
          </a:p>
        </p:txBody>
      </p:sp>
      <p:pic>
        <p:nvPicPr>
          <p:cNvPr id="5" name="Picture 6" descr="Bong hoa 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52600"/>
            <a:ext cx="43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ong hoa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4855"/>
            <a:ext cx="43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Bong hoa 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733800"/>
            <a:ext cx="43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ong hoa 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4" y="3078480"/>
            <a:ext cx="43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2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62000" y="1447800"/>
            <a:ext cx="7848600" cy="3733800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268224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niềm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vượt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altLang="en-US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sợ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bền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Đào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ắt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altLang="en-US" sz="2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</a:t>
            </a:r>
            <a:r>
              <a:rPr lang="en-US" altLang="en-US" sz="2800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altLang="en-US" sz="2800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altLang="en-US" sz="2800" i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</a:t>
            </a:r>
            <a:r>
              <a:rPr lang="en-US" altLang="en-US" sz="2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505200" y="304800"/>
            <a:ext cx="2438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>
                <a:latin typeface="+mj-lt"/>
              </a:rPr>
              <a:t>Ghi</a:t>
            </a:r>
            <a:r>
              <a:rPr lang="en-US" altLang="en-US" sz="4000" b="1" dirty="0">
                <a:latin typeface="+mj-lt"/>
              </a:rPr>
              <a:t> </a:t>
            </a:r>
            <a:r>
              <a:rPr lang="en-US" altLang="en-US" sz="4000" b="1" dirty="0" err="1">
                <a:latin typeface="+mj-lt"/>
              </a:rPr>
              <a:t>nhớ</a:t>
            </a:r>
            <a:r>
              <a:rPr lang="en-US" altLang="en-US" sz="4000" b="1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59" grpId="0" build="p"/>
      <p:bldP spid="194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47800" y="1924547"/>
            <a:ext cx="629677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bạn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bè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người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thân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về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những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tấm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gương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vượt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62200" y="302150"/>
            <a:ext cx="4343400" cy="1219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VẬN DỤNG</a:t>
            </a:r>
          </a:p>
        </p:txBody>
      </p:sp>
      <p:sp>
        <p:nvSpPr>
          <p:cNvPr id="11" name="Oval 10"/>
          <p:cNvSpPr/>
          <p:nvPr/>
        </p:nvSpPr>
        <p:spPr>
          <a:xfrm>
            <a:off x="810370" y="1828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47800" y="3002942"/>
            <a:ext cx="6324600" cy="81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Tìm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những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chuyên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trong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thực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tế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về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vượt</a:t>
            </a:r>
            <a:r>
              <a:rPr lang="en-US" b="1" dirty="0">
                <a:solidFill>
                  <a:schemeClr val="tx1"/>
                </a:solidFill>
              </a:rPr>
              <a:t> qua </a:t>
            </a:r>
            <a:r>
              <a:rPr lang="en-US" b="1" dirty="0" err="1">
                <a:solidFill>
                  <a:schemeClr val="tx1"/>
                </a:solidFill>
              </a:rPr>
              <a:t>khó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khăn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7017" y="2955068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1649"/>
            <a:ext cx="16002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0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47800" y="2293951"/>
            <a:ext cx="70866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đề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kế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hoạch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bản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thân</a:t>
            </a:r>
            <a:endParaRPr lang="en-US" sz="23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62200" y="302150"/>
            <a:ext cx="4343400" cy="1219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MỤC TIÊU</a:t>
            </a:r>
          </a:p>
        </p:txBody>
      </p:sp>
      <p:sp>
        <p:nvSpPr>
          <p:cNvPr id="11" name="Oval 10"/>
          <p:cNvSpPr/>
          <p:nvPr/>
        </p:nvSpPr>
        <p:spPr>
          <a:xfrm>
            <a:off x="609600" y="2179651"/>
            <a:ext cx="9516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96170" y="3390900"/>
            <a:ext cx="7038230" cy="685800"/>
          </a:xfrm>
          <a:prstGeom prst="roundRect">
            <a:avLst/>
          </a:prstGeom>
          <a:solidFill>
            <a:srgbClr val="FDC1C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gương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chí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khăn</a:t>
            </a:r>
            <a:endParaRPr lang="en-US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1410" y="3218952"/>
            <a:ext cx="951638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1649"/>
            <a:ext cx="16002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0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257800" cy="5334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: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07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3901440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700" dirty="0">
                <a:latin typeface="+mj-lt"/>
                <a:cs typeface="Times New Roman" pitchFamily="18" charset="0"/>
              </a:rPr>
              <a:t>                        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Trần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Bảo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sinh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ra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và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lớn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lên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ở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thành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phố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Plây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Ku,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tỉnh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Gia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Lai.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Nhà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nghèo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đông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anh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cha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lại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hay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đau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ốm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nên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càng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khó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khăn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Hằng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ngày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ngoài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giờ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học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còn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phải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giúp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mẹ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bán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bánh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mì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        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chỉ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biết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sử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dụng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thời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gian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hợp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lí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mà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còn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có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phương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pháp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học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tập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tốt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Nhờ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đó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suốt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12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năm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học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luôn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là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học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sinh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giỏi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Năm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2005,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thi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trường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Đại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học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Khoa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học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tự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nhiên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Thành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phố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Hồ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Chí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Minh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và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đỗ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thủ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khoa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Khi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được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nhận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học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bổng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Nguyễn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Thái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Bình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Đồng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gọi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điện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về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nhà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nghẹn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ngào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nói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: “Ba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mẹ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đã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cho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con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niềm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tin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và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ý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chí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phấn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đấu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trong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mọi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hoàn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cảnh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Giờ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đây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con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phải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học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thật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giỏi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để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sau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này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có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thể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đỡ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đần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mẹ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chăm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sóc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ba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cùng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các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và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để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đền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đáp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sự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chăm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lo,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giúp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đỡ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mà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mọi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người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đã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dành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itchFamily="18" charset="0"/>
              </a:rPr>
              <a:t>cho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con”.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 dirty="0">
                <a:latin typeface="+mj-lt"/>
                <a:cs typeface="Times New Roman" pitchFamily="18" charset="0"/>
              </a:rPr>
              <a:t>                                                              </a:t>
            </a:r>
            <a:r>
              <a:rPr lang="en-US" altLang="en-US" sz="1800" b="1" i="1" dirty="0">
                <a:latin typeface="+mj-lt"/>
                <a:cs typeface="Times New Roman" pitchFamily="18" charset="0"/>
              </a:rPr>
              <a:t>Theo BÍCH THANH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 dirty="0">
                <a:latin typeface="+mj-lt"/>
                <a:cs typeface="Times New Roman" pitchFamily="18" charset="0"/>
              </a:rPr>
              <a:t>                                                 </a:t>
            </a:r>
            <a:r>
              <a:rPr lang="en-US" altLang="en-US" sz="1600" b="1" i="1" dirty="0">
                <a:latin typeface="+mj-lt"/>
                <a:cs typeface="Times New Roman" pitchFamily="18" charset="0"/>
              </a:rPr>
              <a:t>(</a:t>
            </a:r>
            <a:r>
              <a:rPr lang="en-US" altLang="en-US" sz="1600" b="1" i="1" dirty="0" err="1">
                <a:latin typeface="+mj-lt"/>
                <a:cs typeface="Times New Roman" pitchFamily="18" charset="0"/>
              </a:rPr>
              <a:t>Báo</a:t>
            </a:r>
            <a:r>
              <a:rPr lang="en-US" altLang="en-US" sz="1600" b="1" i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i="1" dirty="0" err="1">
                <a:latin typeface="+mj-lt"/>
                <a:cs typeface="Times New Roman" pitchFamily="18" charset="0"/>
              </a:rPr>
              <a:t>Thanh</a:t>
            </a:r>
            <a:r>
              <a:rPr lang="en-US" altLang="en-US" sz="1600" b="1" i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i="1" dirty="0" err="1">
                <a:latin typeface="+mj-lt"/>
                <a:cs typeface="Times New Roman" pitchFamily="18" charset="0"/>
              </a:rPr>
              <a:t>niên</a:t>
            </a:r>
            <a:r>
              <a:rPr lang="en-US" altLang="en-US" sz="1600" b="1" i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1600" b="1" i="1" dirty="0" err="1">
                <a:latin typeface="+mj-lt"/>
                <a:cs typeface="Times New Roman" pitchFamily="18" charset="0"/>
              </a:rPr>
              <a:t>số</a:t>
            </a:r>
            <a:r>
              <a:rPr lang="en-US" altLang="en-US" sz="1600" b="1" i="1" dirty="0">
                <a:latin typeface="+mj-lt"/>
                <a:cs typeface="Times New Roman" pitchFamily="18" charset="0"/>
              </a:rPr>
              <a:t> 286, </a:t>
            </a:r>
            <a:r>
              <a:rPr lang="en-US" altLang="en-US" sz="1600" b="1" i="1" dirty="0" err="1">
                <a:latin typeface="+mj-lt"/>
                <a:cs typeface="Times New Roman" pitchFamily="18" charset="0"/>
              </a:rPr>
              <a:t>ngày</a:t>
            </a:r>
            <a:r>
              <a:rPr lang="en-US" altLang="en-US" sz="1600" b="1" i="1" dirty="0">
                <a:latin typeface="+mj-lt"/>
                <a:cs typeface="Times New Roman" pitchFamily="18" charset="0"/>
              </a:rPr>
              <a:t> 14/10/2005)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57200" y="964223"/>
            <a:ext cx="2362200" cy="3657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latin typeface="+mj-lt"/>
              </a:rPr>
              <a:t>Tìm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hiểu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thông</a:t>
            </a:r>
            <a:r>
              <a:rPr lang="en-US" altLang="en-US" sz="2000" b="1" dirty="0">
                <a:latin typeface="+mj-lt"/>
              </a:rPr>
              <a:t> 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481646" cy="30111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+mj-lt"/>
              </a:rPr>
              <a:t>Thảo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j-lt"/>
              </a:rPr>
              <a:t>luận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j-lt"/>
              </a:rPr>
              <a:t>hỏi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 SGK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+mj-lt"/>
              </a:rPr>
              <a:t>1/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Trần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Bảo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gặp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khó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khăn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cuộc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sống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</a:rPr>
              <a:t>tập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</a:rPr>
              <a:t>?</a:t>
            </a:r>
            <a:endParaRPr lang="en-US" altLang="en-US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+mj-lt"/>
              </a:rPr>
              <a:t>2/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Trần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Bảo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vượt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qua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khó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khăn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vươn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lên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+mj-lt"/>
              </a:rPr>
              <a:t>3/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tấm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</a:rPr>
              <a:t>gương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</a:rPr>
              <a:t>đó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</a:rPr>
              <a:t>?</a:t>
            </a:r>
            <a:endParaRPr lang="en-US" altLang="en-US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447800" y="50862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+mj-lt"/>
              </a:rPr>
              <a:t> 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2286000" y="731520"/>
            <a:ext cx="472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400" b="1">
              <a:solidFill>
                <a:srgbClr val="25A166"/>
              </a:solidFill>
              <a:latin typeface="+mj-lt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9089" y="1520130"/>
            <a:ext cx="2695575" cy="3445510"/>
            <a:chOff x="228" y="1488"/>
            <a:chExt cx="1698" cy="2400"/>
          </a:xfrm>
        </p:grpSpPr>
        <p:pic>
          <p:nvPicPr>
            <p:cNvPr id="9231" name="Picture 4" descr="Imag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1488"/>
              <a:ext cx="1698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24"/>
            <p:cNvSpPr>
              <a:spLocks noChangeArrowheads="1"/>
            </p:cNvSpPr>
            <p:nvPr/>
          </p:nvSpPr>
          <p:spPr bwMode="auto">
            <a:xfrm>
              <a:off x="240" y="3456"/>
              <a:ext cx="16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+mj-lt"/>
                </a:rPr>
                <a:t>Công việc mỗi sáng </a:t>
              </a:r>
            </a:p>
            <a:p>
              <a:pPr algn="ctr" eaLnBrk="1" hangingPunct="1"/>
              <a:r>
                <a:rPr lang="en-US" altLang="en-US">
                  <a:latin typeface="+mj-lt"/>
                </a:rPr>
                <a:t>của Trần Bảo Đồng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200400" y="1520130"/>
            <a:ext cx="2757488" cy="3446780"/>
            <a:chOff x="2016" y="1488"/>
            <a:chExt cx="1737" cy="2402"/>
          </a:xfrm>
        </p:grpSpPr>
        <p:pic>
          <p:nvPicPr>
            <p:cNvPr id="9229" name="Picture 6" descr="Tran Bao Dong thu khoa DH Khoa hoc tu nhien TP HCM Phai thanh tai de tra 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" y="1488"/>
              <a:ext cx="1728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Rectangle 25"/>
            <p:cNvSpPr>
              <a:spLocks noChangeArrowheads="1"/>
            </p:cNvSpPr>
            <p:nvPr/>
          </p:nvSpPr>
          <p:spPr bwMode="auto">
            <a:xfrm>
              <a:off x="2016" y="3458"/>
              <a:ext cx="1723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latin typeface="+mj-lt"/>
                </a:rPr>
                <a:t>Trần Bảo Đồng đang xem</a:t>
              </a:r>
            </a:p>
            <a:p>
              <a:pPr algn="ctr" eaLnBrk="1" hangingPunct="1"/>
              <a:r>
                <a:rPr lang="en-US" altLang="en-US" sz="1600">
                  <a:latin typeface="+mj-lt"/>
                </a:rPr>
                <a:t>danh sách trúng tuyển đại học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096000" y="1520130"/>
            <a:ext cx="2743200" cy="3459480"/>
            <a:chOff x="3840" y="1488"/>
            <a:chExt cx="1728" cy="2412"/>
          </a:xfrm>
        </p:grpSpPr>
        <p:pic>
          <p:nvPicPr>
            <p:cNvPr id="9227" name="Picture 10" descr="Đó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8"/>
              <a:ext cx="172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Rectangle 26"/>
            <p:cNvSpPr>
              <a:spLocks noChangeArrowheads="1"/>
            </p:cNvSpPr>
            <p:nvPr/>
          </p:nvSpPr>
          <p:spPr bwMode="auto">
            <a:xfrm>
              <a:off x="3840" y="3468"/>
              <a:ext cx="16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+mj-lt"/>
                </a:rPr>
                <a:t>Trần Bảo Đồng nhận học </a:t>
              </a:r>
            </a:p>
            <a:p>
              <a:pPr algn="ctr" eaLnBrk="1" hangingPunct="1"/>
              <a:r>
                <a:rPr lang="en-US" altLang="en-US">
                  <a:latin typeface="+mj-lt"/>
                </a:rPr>
                <a:t>bỗng Nguyễn Thái Bình </a:t>
              </a:r>
            </a:p>
          </p:txBody>
        </p:sp>
      </p:grp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205831" y="369277"/>
            <a:ext cx="4724400" cy="36576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4000" b="1" kern="0" dirty="0" err="1" smtClean="0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Bài</a:t>
            </a:r>
            <a:r>
              <a:rPr lang="en-US" sz="4000" b="1" kern="0" dirty="0" smtClean="0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: </a:t>
            </a:r>
            <a:r>
              <a:rPr lang="en-US" sz="4000" b="1" kern="0" dirty="0" err="1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chí</a:t>
            </a:r>
            <a:r>
              <a:rPr lang="en-US" sz="4000" b="1" kern="0" dirty="0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thì</a:t>
            </a:r>
            <a:r>
              <a:rPr lang="en-US" sz="4000" b="1" kern="0" dirty="0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nên</a:t>
            </a:r>
            <a:r>
              <a:rPr lang="en-US" sz="4000" b="1" kern="0" dirty="0">
                <a:solidFill>
                  <a:srgbClr val="FF33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ChangeArrowheads="1"/>
          </p:cNvSpPr>
          <p:nvPr/>
        </p:nvSpPr>
        <p:spPr bwMode="auto">
          <a:xfrm>
            <a:off x="609600" y="1752600"/>
            <a:ext cx="8001000" cy="288036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2889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     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Từ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tấm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gương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Trần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Bảo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Đồng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cho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ta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thấy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: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Dù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gặp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phải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hoàn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cảnh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rất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khó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khăn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,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nhưng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nếu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có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quyết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tâm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cao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và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biết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sắp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xếp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thời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gian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hợp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lí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thì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vẫn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có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thể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vừa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học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tốt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vừa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giúp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được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</a:rPr>
              <a:t>gia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đình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.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1800" y="266700"/>
            <a:ext cx="304800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37185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Xử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lí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huống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Thảo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luận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4 </a:t>
            </a:r>
          </a:p>
          <a:p>
            <a:pPr eaLnBrk="1" hangingPunct="1">
              <a:buFontTx/>
              <a:buNone/>
            </a:pP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thảo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luận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huống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.</a:t>
            </a:r>
          </a:p>
          <a:p>
            <a:pPr eaLnBrk="1" hangingPunct="1">
              <a:buFontTx/>
              <a:buChar char="-"/>
            </a:pP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dãy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bàn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1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thảo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luận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huống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1</a:t>
            </a:r>
          </a:p>
          <a:p>
            <a:pPr eaLnBrk="1" hangingPunct="1">
              <a:buFontTx/>
              <a:buChar char="-"/>
            </a:pP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dãy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bàn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3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thảo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luận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huống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2 . </a:t>
            </a:r>
          </a:p>
          <a:p>
            <a:pPr eaLnBrk="1" hangingPunct="1">
              <a:buFontTx/>
              <a:buChar char="-"/>
            </a:pP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5 </a:t>
            </a:r>
            <a:r>
              <a:rPr lang="en-US" altLang="en-US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.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47244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rgbClr val="FF3300"/>
                </a:solidFill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chí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cs typeface="Times New Roman" pitchFamily="18" charset="0"/>
              </a:rPr>
              <a:t>nên</a:t>
            </a:r>
            <a:r>
              <a:rPr lang="en-US" altLang="en-US" sz="4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822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00600" y="1828800"/>
            <a:ext cx="4191000" cy="3124200"/>
          </a:xfrm>
          <a:prstGeom prst="roundRect">
            <a:avLst>
              <a:gd name="adj" fmla="val 10898"/>
            </a:avLst>
          </a:prstGeom>
          <a:solidFill>
            <a:srgbClr val="FDE3CD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1828800"/>
            <a:ext cx="4343400" cy="3200400"/>
          </a:xfrm>
          <a:prstGeom prst="roundRect">
            <a:avLst>
              <a:gd name="adj" fmla="val 10898"/>
            </a:avLst>
          </a:prstGeom>
          <a:solidFill>
            <a:srgbClr val="FDE3CD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4343400" cy="3376930"/>
          </a:xfrm>
          <a:noFill/>
          <a:ln>
            <a:noFill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altLang="en-US" sz="2800" b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huống</a:t>
            </a:r>
            <a:r>
              <a:rPr lang="en-US" altLang="en-US" sz="2800" b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1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Đang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5,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tai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nạn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bất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ngờ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cướp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Khôi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đôi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chân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khiến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cảnh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Khôi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sẻ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+mj-lt"/>
                <a:cs typeface="Times New Roman" pitchFamily="18" charset="0"/>
              </a:rPr>
              <a:t> 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914400"/>
            <a:ext cx="4343400" cy="337693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u="sng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altLang="en-US" sz="2800" b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huống</a:t>
            </a:r>
            <a:r>
              <a:rPr lang="en-US" altLang="en-US" sz="2800" b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2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nghèo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lũ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lụt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cuốn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trôi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đạc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Theo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cảnh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tiếp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tục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493</TotalTime>
  <Words>1159</Words>
  <Application>Microsoft Office PowerPoint</Application>
  <PresentationFormat>Custom</PresentationFormat>
  <Paragraphs>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Bài : Có chí thì nên </vt:lpstr>
      <vt:lpstr>PowerPoint Presentation</vt:lpstr>
      <vt:lpstr>PowerPoint Presentation</vt:lpstr>
      <vt:lpstr>PowerPoint Presentation</vt:lpstr>
      <vt:lpstr>Bài: Có chí thì nên </vt:lpstr>
      <vt:lpstr>PowerPoint Presentation</vt:lpstr>
      <vt:lpstr>PowerPoint Presentation</vt:lpstr>
      <vt:lpstr>Bài : Có chí thì nên </vt:lpstr>
      <vt:lpstr>Bài : Có chí thì nên </vt:lpstr>
      <vt:lpstr>Bài : Có chí thì nên </vt:lpstr>
      <vt:lpstr>Bài : Có chí thì nên </vt:lpstr>
      <vt:lpstr>Bài : Có chí thì nên </vt:lpstr>
      <vt:lpstr>Bài : Có chí thì nên </vt:lpstr>
      <vt:lpstr>Bài : Có chí thì nên </vt:lpstr>
      <vt:lpstr>Bài : Có chí thì nên </vt:lpstr>
      <vt:lpstr>PowerPoint Presentation</vt:lpstr>
      <vt:lpstr>PowerPoint Presentation</vt:lpstr>
      <vt:lpstr>Bài : Có chí thì nên </vt:lpstr>
      <vt:lpstr>Bài : Có chí thì nên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33</cp:revision>
  <dcterms:created xsi:type="dcterms:W3CDTF">2011-09-13T03:11:00Z</dcterms:created>
  <dcterms:modified xsi:type="dcterms:W3CDTF">2022-09-21T06:39:03Z</dcterms:modified>
</cp:coreProperties>
</file>