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8" r:id="rId2"/>
    <p:sldMasterId id="2147483690" r:id="rId3"/>
    <p:sldMasterId id="2147483692" r:id="rId4"/>
    <p:sldMasterId id="2147483694" r:id="rId5"/>
    <p:sldMasterId id="2147484213" r:id="rId6"/>
  </p:sldMasterIdLst>
  <p:notesMasterIdLst>
    <p:notesMasterId r:id="rId22"/>
  </p:notesMasterIdLst>
  <p:sldIdLst>
    <p:sldId id="287" r:id="rId7"/>
    <p:sldId id="259" r:id="rId8"/>
    <p:sldId id="272" r:id="rId9"/>
    <p:sldId id="275" r:id="rId10"/>
    <p:sldId id="276" r:id="rId11"/>
    <p:sldId id="277" r:id="rId12"/>
    <p:sldId id="278" r:id="rId13"/>
    <p:sldId id="262" r:id="rId14"/>
    <p:sldId id="263" r:id="rId15"/>
    <p:sldId id="273" r:id="rId16"/>
    <p:sldId id="264" r:id="rId17"/>
    <p:sldId id="284" r:id="rId18"/>
    <p:sldId id="285" r:id="rId19"/>
    <p:sldId id="286" r:id="rId20"/>
    <p:sldId id="28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190"/>
    <a:srgbClr val="FF6699"/>
    <a:srgbClr val="5F5F5F"/>
    <a:srgbClr val="808080"/>
    <a:srgbClr val="FF0000"/>
    <a:srgbClr val="3EF04B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69" autoAdjust="0"/>
  </p:normalViewPr>
  <p:slideViewPr>
    <p:cSldViewPr>
      <p:cViewPr varScale="1">
        <p:scale>
          <a:sx n="60" d="100"/>
          <a:sy n="60" d="100"/>
        </p:scale>
        <p:origin x="14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DEEB-93AB-4521-83F1-B5946C1356C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E4935-90B7-462A-B31F-3BD6E455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3680478-E688-4269-BAC2-4B866ED744C0}" type="slidenum">
              <a:rPr lang="en-US" altLang="en-US" sz="1200">
                <a:latin typeface="Arial" charset="0"/>
                <a:cs typeface="Arial" charset="0"/>
              </a:rPr>
              <a:pPr eaLnBrk="1" hangingPunct="1"/>
              <a:t>1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/>
            <a:fld id="{25DC6751-E316-4E7F-BB93-B360671F1418}" type="slidenum">
              <a:rPr lang="en-US" alt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Rectangle 3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7828" name="Rectangle 4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21577-CB76-40ED-B9EE-B075B0990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30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8235-EF14-40D0-95DE-6441FD599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0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F162-E215-4181-9454-963D3612A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7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/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>
              <a:extLst/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>
              <a:extLst/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>
              <a:extLst/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>
              <a:extLst/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9">
              <a:extLst/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10">
              <a:extLst/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1">
              <a:extLst/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Freeform 12">
              <a:extLst/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>
              <a:extLst/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4">
              <a:extLst/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>
              <a:extLst/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>
              <a:extLst/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>
              <a:extLst/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63858" name="Rectangle 18">
            <a:extLst/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59" name="Rectangle 19">
            <a:extLst/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E7E8-AD19-4F2A-98D7-20B26971D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5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7342-15BB-4CA5-B786-7BFF7087C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4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B78D-6C7A-4D77-BE5F-49F5FB15C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1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9310-355D-4D9B-AC5E-591773310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0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1010-260F-488F-AA09-D9BAE2AB8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01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22D0-390B-46F9-9730-027073610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0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3E3F-5602-48B1-BAA4-B689BD65D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4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DA67-D01B-4DF0-8F93-E374D7C28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3CFD-7EA0-43C3-B523-29AC421A3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657D-90B4-4294-A7EB-98F670462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5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F9EB-2C0C-4E25-8768-A3FDD5D87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FA8C-662D-40B9-A025-0564083C3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33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477D-7614-47D0-B87F-B411CE83C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75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/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/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/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74" name="Rectangle 22">
            <a:extLst/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7175" name="Rectangle 23">
            <a:extLst/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4" name="Rectangle 24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F20A-D71A-40C3-AC02-4ECFA7B34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>
            <a:extLst/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76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1C3F-6820-410C-8856-6281E1239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217A-5A3F-4E75-B916-CD1761EF1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2B50-F01D-431D-9385-20F9D9360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3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6471-B9EB-4E31-9062-563F9E433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2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F6A8-C40C-4D57-8212-5A50D2CDA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C226-EE82-407C-9413-9D971DBE0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60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6885-9BEE-4C8D-90C9-3029F3055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6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8CC1-EA00-4FAC-A392-6D1DA8C16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4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54AC-61B5-449A-A0B1-F02D08F26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18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96F2-050B-4DD8-9E2F-C3266E0EF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18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099A-7F44-4C25-8C28-2336D4EA1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3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82D3-D6ED-4BE6-8E6A-937CF8007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10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>
              <a:extLst/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/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0 w 185"/>
                <a:gd name="T1" fmla="*/ 0 h 120"/>
                <a:gd name="T2" fmla="*/ 190 w 185"/>
                <a:gd name="T3" fmla="*/ 6 h 120"/>
                <a:gd name="T4" fmla="*/ 190 w 185"/>
                <a:gd name="T5" fmla="*/ 18 h 120"/>
                <a:gd name="T6" fmla="*/ 190 w 185"/>
                <a:gd name="T7" fmla="*/ 36 h 120"/>
                <a:gd name="T8" fmla="*/ 184 w 185"/>
                <a:gd name="T9" fmla="*/ 54 h 120"/>
                <a:gd name="T10" fmla="*/ 166 w 185"/>
                <a:gd name="T11" fmla="*/ 72 h 120"/>
                <a:gd name="T12" fmla="*/ 142 w 185"/>
                <a:gd name="T13" fmla="*/ 96 h 120"/>
                <a:gd name="T14" fmla="*/ 106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0 w 185"/>
                <a:gd name="T29" fmla="*/ 0 h 120"/>
                <a:gd name="T30" fmla="*/ 190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2 w 526"/>
                <a:gd name="T17" fmla="*/ 179 h 275"/>
                <a:gd name="T18" fmla="*/ 214 w 526"/>
                <a:gd name="T19" fmla="*/ 143 h 275"/>
                <a:gd name="T20" fmla="*/ 256 w 526"/>
                <a:gd name="T21" fmla="*/ 120 h 275"/>
                <a:gd name="T22" fmla="*/ 304 w 526"/>
                <a:gd name="T23" fmla="*/ 96 h 275"/>
                <a:gd name="T24" fmla="*/ 403 w 526"/>
                <a:gd name="T25" fmla="*/ 48 h 275"/>
                <a:gd name="T26" fmla="*/ 452 w 526"/>
                <a:gd name="T27" fmla="*/ 30 h 275"/>
                <a:gd name="T28" fmla="*/ 488 w 526"/>
                <a:gd name="T29" fmla="*/ 12 h 275"/>
                <a:gd name="T30" fmla="*/ 512 w 526"/>
                <a:gd name="T31" fmla="*/ 6 h 275"/>
                <a:gd name="T32" fmla="*/ 530 w 526"/>
                <a:gd name="T33" fmla="*/ 0 h 275"/>
                <a:gd name="T34" fmla="*/ 536 w 526"/>
                <a:gd name="T35" fmla="*/ 0 h 275"/>
                <a:gd name="T36" fmla="*/ 530 w 526"/>
                <a:gd name="T37" fmla="*/ 6 h 275"/>
                <a:gd name="T38" fmla="*/ 518 w 526"/>
                <a:gd name="T39" fmla="*/ 12 h 275"/>
                <a:gd name="T40" fmla="*/ 494 w 526"/>
                <a:gd name="T41" fmla="*/ 24 h 275"/>
                <a:gd name="T42" fmla="*/ 470 w 526"/>
                <a:gd name="T43" fmla="*/ 42 h 275"/>
                <a:gd name="T44" fmla="*/ 446 w 526"/>
                <a:gd name="T45" fmla="*/ 54 h 275"/>
                <a:gd name="T46" fmla="*/ 403 w 526"/>
                <a:gd name="T47" fmla="*/ 78 h 275"/>
                <a:gd name="T48" fmla="*/ 345 w 526"/>
                <a:gd name="T49" fmla="*/ 108 h 275"/>
                <a:gd name="T50" fmla="*/ 280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5 w 718"/>
                <a:gd name="T17" fmla="*/ 228 h 306"/>
                <a:gd name="T18" fmla="*/ 131 w 718"/>
                <a:gd name="T19" fmla="*/ 228 h 306"/>
                <a:gd name="T20" fmla="*/ 149 w 718"/>
                <a:gd name="T21" fmla="*/ 222 h 306"/>
                <a:gd name="T22" fmla="*/ 173 w 718"/>
                <a:gd name="T23" fmla="*/ 216 h 306"/>
                <a:gd name="T24" fmla="*/ 203 w 718"/>
                <a:gd name="T25" fmla="*/ 204 h 306"/>
                <a:gd name="T26" fmla="*/ 280 w 718"/>
                <a:gd name="T27" fmla="*/ 180 h 306"/>
                <a:gd name="T28" fmla="*/ 381 w 718"/>
                <a:gd name="T29" fmla="*/ 156 h 306"/>
                <a:gd name="T30" fmla="*/ 471 w 718"/>
                <a:gd name="T31" fmla="*/ 126 h 306"/>
                <a:gd name="T32" fmla="*/ 554 w 718"/>
                <a:gd name="T33" fmla="*/ 102 h 306"/>
                <a:gd name="T34" fmla="*/ 584 w 718"/>
                <a:gd name="T35" fmla="*/ 90 h 306"/>
                <a:gd name="T36" fmla="*/ 619 w 718"/>
                <a:gd name="T37" fmla="*/ 84 h 306"/>
                <a:gd name="T38" fmla="*/ 637 w 718"/>
                <a:gd name="T39" fmla="*/ 78 h 306"/>
                <a:gd name="T40" fmla="*/ 643 w 718"/>
                <a:gd name="T41" fmla="*/ 72 h 306"/>
                <a:gd name="T42" fmla="*/ 649 w 718"/>
                <a:gd name="T43" fmla="*/ 66 h 306"/>
                <a:gd name="T44" fmla="*/ 667 w 718"/>
                <a:gd name="T45" fmla="*/ 60 h 306"/>
                <a:gd name="T46" fmla="*/ 709 w 718"/>
                <a:gd name="T47" fmla="*/ 30 h 306"/>
                <a:gd name="T48" fmla="*/ 727 w 718"/>
                <a:gd name="T49" fmla="*/ 18 h 306"/>
                <a:gd name="T50" fmla="*/ 733 w 718"/>
                <a:gd name="T51" fmla="*/ 6 h 306"/>
                <a:gd name="T52" fmla="*/ 727 w 718"/>
                <a:gd name="T53" fmla="*/ 0 h 306"/>
                <a:gd name="T54" fmla="*/ 703 w 718"/>
                <a:gd name="T55" fmla="*/ 0 h 306"/>
                <a:gd name="T56" fmla="*/ 643 w 718"/>
                <a:gd name="T57" fmla="*/ 0 h 306"/>
                <a:gd name="T58" fmla="*/ 590 w 718"/>
                <a:gd name="T59" fmla="*/ 0 h 306"/>
                <a:gd name="T60" fmla="*/ 554 w 718"/>
                <a:gd name="T61" fmla="*/ 0 h 306"/>
                <a:gd name="T62" fmla="*/ 524 w 718"/>
                <a:gd name="T63" fmla="*/ 18 h 306"/>
                <a:gd name="T64" fmla="*/ 495 w 718"/>
                <a:gd name="T65" fmla="*/ 42 h 306"/>
                <a:gd name="T66" fmla="*/ 477 w 718"/>
                <a:gd name="T67" fmla="*/ 54 h 306"/>
                <a:gd name="T68" fmla="*/ 459 w 718"/>
                <a:gd name="T69" fmla="*/ 60 h 306"/>
                <a:gd name="T70" fmla="*/ 435 w 718"/>
                <a:gd name="T71" fmla="*/ 60 h 306"/>
                <a:gd name="T72" fmla="*/ 399 w 718"/>
                <a:gd name="T73" fmla="*/ 66 h 306"/>
                <a:gd name="T74" fmla="*/ 352 w 718"/>
                <a:gd name="T75" fmla="*/ 84 h 306"/>
                <a:gd name="T76" fmla="*/ 316 w 718"/>
                <a:gd name="T77" fmla="*/ 108 h 306"/>
                <a:gd name="T78" fmla="*/ 292 w 718"/>
                <a:gd name="T79" fmla="*/ 126 h 306"/>
                <a:gd name="T80" fmla="*/ 280 w 718"/>
                <a:gd name="T81" fmla="*/ 132 h 306"/>
                <a:gd name="T82" fmla="*/ 262 w 718"/>
                <a:gd name="T83" fmla="*/ 138 h 306"/>
                <a:gd name="T84" fmla="*/ 226 w 718"/>
                <a:gd name="T85" fmla="*/ 138 h 306"/>
                <a:gd name="T86" fmla="*/ 191 w 718"/>
                <a:gd name="T87" fmla="*/ 138 h 306"/>
                <a:gd name="T88" fmla="*/ 185 w 718"/>
                <a:gd name="T89" fmla="*/ 138 h 306"/>
                <a:gd name="T90" fmla="*/ 179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9 w 2392"/>
                <a:gd name="T1" fmla="*/ 54 h 881"/>
                <a:gd name="T2" fmla="*/ 2224 w 2392"/>
                <a:gd name="T3" fmla="*/ 54 h 881"/>
                <a:gd name="T4" fmla="*/ 2182 w 2392"/>
                <a:gd name="T5" fmla="*/ 66 h 881"/>
                <a:gd name="T6" fmla="*/ 2056 w 2392"/>
                <a:gd name="T7" fmla="*/ 101 h 881"/>
                <a:gd name="T8" fmla="*/ 1991 w 2392"/>
                <a:gd name="T9" fmla="*/ 119 h 881"/>
                <a:gd name="T10" fmla="*/ 1890 w 2392"/>
                <a:gd name="T11" fmla="*/ 167 h 881"/>
                <a:gd name="T12" fmla="*/ 1866 w 2392"/>
                <a:gd name="T13" fmla="*/ 245 h 881"/>
                <a:gd name="T14" fmla="*/ 1872 w 2392"/>
                <a:gd name="T15" fmla="*/ 305 h 881"/>
                <a:gd name="T16" fmla="*/ 1788 w 2392"/>
                <a:gd name="T17" fmla="*/ 317 h 881"/>
                <a:gd name="T18" fmla="*/ 1622 w 2392"/>
                <a:gd name="T19" fmla="*/ 263 h 881"/>
                <a:gd name="T20" fmla="*/ 1532 w 2392"/>
                <a:gd name="T21" fmla="*/ 257 h 881"/>
                <a:gd name="T22" fmla="*/ 1424 w 2392"/>
                <a:gd name="T23" fmla="*/ 311 h 881"/>
                <a:gd name="T24" fmla="*/ 1356 w 2392"/>
                <a:gd name="T25" fmla="*/ 353 h 881"/>
                <a:gd name="T26" fmla="*/ 1330 w 2392"/>
                <a:gd name="T27" fmla="*/ 359 h 881"/>
                <a:gd name="T28" fmla="*/ 1234 w 2392"/>
                <a:gd name="T29" fmla="*/ 371 h 881"/>
                <a:gd name="T30" fmla="*/ 1180 w 2392"/>
                <a:gd name="T31" fmla="*/ 365 h 881"/>
                <a:gd name="T32" fmla="*/ 1073 w 2392"/>
                <a:gd name="T33" fmla="*/ 371 h 881"/>
                <a:gd name="T34" fmla="*/ 972 w 2392"/>
                <a:gd name="T35" fmla="*/ 383 h 881"/>
                <a:gd name="T36" fmla="*/ 936 w 2392"/>
                <a:gd name="T37" fmla="*/ 401 h 881"/>
                <a:gd name="T38" fmla="*/ 834 w 2392"/>
                <a:gd name="T39" fmla="*/ 419 h 881"/>
                <a:gd name="T40" fmla="*/ 793 w 2392"/>
                <a:gd name="T41" fmla="*/ 419 h 881"/>
                <a:gd name="T42" fmla="*/ 674 w 2392"/>
                <a:gd name="T43" fmla="*/ 437 h 881"/>
                <a:gd name="T44" fmla="*/ 608 w 2392"/>
                <a:gd name="T45" fmla="*/ 473 h 881"/>
                <a:gd name="T46" fmla="*/ 513 w 2392"/>
                <a:gd name="T47" fmla="*/ 467 h 881"/>
                <a:gd name="T48" fmla="*/ 436 w 2392"/>
                <a:gd name="T49" fmla="*/ 491 h 881"/>
                <a:gd name="T50" fmla="*/ 418 w 2392"/>
                <a:gd name="T51" fmla="*/ 539 h 881"/>
                <a:gd name="T52" fmla="*/ 352 w 2392"/>
                <a:gd name="T53" fmla="*/ 569 h 881"/>
                <a:gd name="T54" fmla="*/ 227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8 w 2392"/>
                <a:gd name="T65" fmla="*/ 653 h 881"/>
                <a:gd name="T66" fmla="*/ 483 w 2392"/>
                <a:gd name="T67" fmla="*/ 569 h 881"/>
                <a:gd name="T68" fmla="*/ 578 w 2392"/>
                <a:gd name="T69" fmla="*/ 521 h 881"/>
                <a:gd name="T70" fmla="*/ 656 w 2392"/>
                <a:gd name="T71" fmla="*/ 515 h 881"/>
                <a:gd name="T72" fmla="*/ 888 w 2392"/>
                <a:gd name="T73" fmla="*/ 461 h 881"/>
                <a:gd name="T74" fmla="*/ 1168 w 2392"/>
                <a:gd name="T75" fmla="*/ 425 h 881"/>
                <a:gd name="T76" fmla="*/ 1312 w 2392"/>
                <a:gd name="T77" fmla="*/ 461 h 881"/>
                <a:gd name="T78" fmla="*/ 1442 w 2392"/>
                <a:gd name="T79" fmla="*/ 533 h 881"/>
                <a:gd name="T80" fmla="*/ 1460 w 2392"/>
                <a:gd name="T81" fmla="*/ 617 h 881"/>
                <a:gd name="T82" fmla="*/ 1401 w 2392"/>
                <a:gd name="T83" fmla="*/ 653 h 881"/>
                <a:gd name="T84" fmla="*/ 1246 w 2392"/>
                <a:gd name="T85" fmla="*/ 701 h 881"/>
                <a:gd name="T86" fmla="*/ 1132 w 2392"/>
                <a:gd name="T87" fmla="*/ 755 h 881"/>
                <a:gd name="T88" fmla="*/ 1085 w 2392"/>
                <a:gd name="T89" fmla="*/ 809 h 881"/>
                <a:gd name="T90" fmla="*/ 1097 w 2392"/>
                <a:gd name="T91" fmla="*/ 869 h 881"/>
                <a:gd name="T92" fmla="*/ 1126 w 2392"/>
                <a:gd name="T93" fmla="*/ 881 h 881"/>
                <a:gd name="T94" fmla="*/ 1228 w 2392"/>
                <a:gd name="T95" fmla="*/ 869 h 881"/>
                <a:gd name="T96" fmla="*/ 1413 w 2392"/>
                <a:gd name="T97" fmla="*/ 857 h 881"/>
                <a:gd name="T98" fmla="*/ 1466 w 2392"/>
                <a:gd name="T99" fmla="*/ 851 h 881"/>
                <a:gd name="T100" fmla="*/ 1508 w 2392"/>
                <a:gd name="T101" fmla="*/ 833 h 881"/>
                <a:gd name="T102" fmla="*/ 1705 w 2392"/>
                <a:gd name="T103" fmla="*/ 743 h 881"/>
                <a:gd name="T104" fmla="*/ 1836 w 2392"/>
                <a:gd name="T105" fmla="*/ 689 h 881"/>
                <a:gd name="T106" fmla="*/ 1914 w 2392"/>
                <a:gd name="T107" fmla="*/ 581 h 881"/>
                <a:gd name="T108" fmla="*/ 2074 w 2392"/>
                <a:gd name="T109" fmla="*/ 389 h 881"/>
                <a:gd name="T110" fmla="*/ 2242 w 2392"/>
                <a:gd name="T111" fmla="*/ 269 h 881"/>
                <a:gd name="T112" fmla="*/ 2289 w 2392"/>
                <a:gd name="T113" fmla="*/ 239 h 881"/>
                <a:gd name="T114" fmla="*/ 2432 w 2392"/>
                <a:gd name="T115" fmla="*/ 0 h 881"/>
                <a:gd name="T116" fmla="*/ 234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/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/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>
              <a:extLst/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>
              <a:extLst/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66" name="Rectangle 18">
            <a:extLst/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1267" name="Rectangle 19">
            <a:extLst/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FF11-EDD9-4CD4-ABEB-37BC9221B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878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5595-43F8-4643-8B0A-D68A7093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10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686C-953D-436C-BCC8-AB8CF39AC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378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2F6A-15D0-4038-AD13-04D9B3D5E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DB4E-9273-42E5-862B-BADD1F3C4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23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7EAF-0932-4022-985F-392DCB49C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238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8A5A-A016-434C-953C-7CEDFD78D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65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6A1F-2B6C-4509-988C-37607E477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56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05B7-8F6C-4D11-BE74-252971D5C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95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67C2-DC13-4895-A2DB-3E70FE1E1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132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EE7B5-3B18-43D6-99BC-FF8EB9E56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63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2094-2BDA-46ED-A4C5-E2ED9534A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066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5" name="Rectangle 3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7396" name="Rectangle 4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B06A-911D-40B6-BAEF-6FAFC24BD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65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BE85-82A8-4F6D-9A04-385068260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44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D467-8CC7-40B9-97AE-14D618FC9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396A-957A-4A13-ACB5-6450C9445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35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961D-0366-4433-B736-14E5638E5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27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7EC7-E8F2-468B-A841-4D8C3AA7E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89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F251-B202-4545-A19A-762013F65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339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37A5-6EF7-4536-B4CC-EFEEF5807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12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3903-63F3-40D0-A51F-6386FFD99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72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2E98-B0C7-4ED1-B200-2C5AB5BA7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53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CB18-AAEC-4CB2-89CF-F47BFBF3E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03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ED14-DC95-4AEB-B356-AE953D15E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879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E9C8-128F-4296-AE19-041409C57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09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050AA-4E99-410F-BA97-ACD6F9FC9B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C698-4DE7-4DC2-8FB2-7A5013531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80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2C03-513F-4555-961E-64A7B1C3E5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472EC-BB04-4855-B62B-42F4DE1536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EF33-BCFF-43AE-AEDF-AA26CA9119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7048-4F3E-4FED-AB1A-56282F2016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111FA-9B61-4332-B50D-17655A96DB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557C-7934-4EFE-AA68-15C915935C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B95AB-9456-42F8-B60D-9FBF96A1C5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0F0BD8-AE19-4FF1-9F82-58CDFB5CDA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21255-4B3E-4B17-9B13-AA8E5C2A5B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BBF61-A0C6-408D-BA29-62447F0ECE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C248-2C8A-4CBA-8656-24293847C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18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6B3E-2386-402E-A264-EB9135A8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59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AB5A-1A30-48F1-81B4-3A8E2DC94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9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6461-C501-4D69-A64D-6F560FC61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2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EA5C-1611-4038-AB62-3FC205DEB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47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B3544A10-B3E3-4725-917B-6454C793F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0" name="Freeform 4">
              <a:extLst/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1" name="Freeform 5">
              <a:extLst/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2" name="Freeform 6">
              <a:extLst/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3" name="Freeform 7">
              <a:extLst/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4" name="Freeform 8">
              <a:extLst/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5" name="Freeform 9">
              <a:extLst/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6" name="Freeform 10">
              <a:extLst/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7" name="Freeform 11">
              <a:extLst/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8" name="Freeform 12">
              <a:extLst/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29" name="Freeform 13">
              <a:extLst/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30" name="Freeform 14">
              <a:extLst/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31" name="Freeform 15">
              <a:extLst/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32" name="Freeform 16">
              <a:extLst/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2833" name="Freeform 17">
              <a:extLst/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62834" name="Rectangle 18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2835" name="Rectangle 19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36" name="Rectangle 20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37" name="Rectangle 21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B5ACD3B2-E7EF-4932-9DEC-1128F136D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2838" name="Rectangle 22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9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2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2" name="Freeform 4">
              <a:extLst/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09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6135" name="Freeform 7">
              <a:extLst/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1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142" name="Freeform 14">
              <a:extLst/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0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50" name="Rectangle 22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6152" name="Rectangle 2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53" name="Rectangle 2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54" name="Rectangle 2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C5DA0C8-051B-430B-8D27-8B70C0864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0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80227" name="Rectangle 3">
              <a:extLst/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9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0" name="Freeform 6">
              <a:extLst/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2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0 w 185"/>
                <a:gd name="T1" fmla="*/ 0 h 120"/>
                <a:gd name="T2" fmla="*/ 190 w 185"/>
                <a:gd name="T3" fmla="*/ 6 h 120"/>
                <a:gd name="T4" fmla="*/ 190 w 185"/>
                <a:gd name="T5" fmla="*/ 18 h 120"/>
                <a:gd name="T6" fmla="*/ 190 w 185"/>
                <a:gd name="T7" fmla="*/ 36 h 120"/>
                <a:gd name="T8" fmla="*/ 184 w 185"/>
                <a:gd name="T9" fmla="*/ 54 h 120"/>
                <a:gd name="T10" fmla="*/ 166 w 185"/>
                <a:gd name="T11" fmla="*/ 72 h 120"/>
                <a:gd name="T12" fmla="*/ 142 w 185"/>
                <a:gd name="T13" fmla="*/ 96 h 120"/>
                <a:gd name="T14" fmla="*/ 106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0 w 185"/>
                <a:gd name="T29" fmla="*/ 0 h 120"/>
                <a:gd name="T30" fmla="*/ 190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2 w 526"/>
                <a:gd name="T17" fmla="*/ 179 h 275"/>
                <a:gd name="T18" fmla="*/ 214 w 526"/>
                <a:gd name="T19" fmla="*/ 143 h 275"/>
                <a:gd name="T20" fmla="*/ 256 w 526"/>
                <a:gd name="T21" fmla="*/ 120 h 275"/>
                <a:gd name="T22" fmla="*/ 304 w 526"/>
                <a:gd name="T23" fmla="*/ 96 h 275"/>
                <a:gd name="T24" fmla="*/ 403 w 526"/>
                <a:gd name="T25" fmla="*/ 48 h 275"/>
                <a:gd name="T26" fmla="*/ 452 w 526"/>
                <a:gd name="T27" fmla="*/ 30 h 275"/>
                <a:gd name="T28" fmla="*/ 488 w 526"/>
                <a:gd name="T29" fmla="*/ 12 h 275"/>
                <a:gd name="T30" fmla="*/ 512 w 526"/>
                <a:gd name="T31" fmla="*/ 6 h 275"/>
                <a:gd name="T32" fmla="*/ 530 w 526"/>
                <a:gd name="T33" fmla="*/ 0 h 275"/>
                <a:gd name="T34" fmla="*/ 536 w 526"/>
                <a:gd name="T35" fmla="*/ 0 h 275"/>
                <a:gd name="T36" fmla="*/ 530 w 526"/>
                <a:gd name="T37" fmla="*/ 6 h 275"/>
                <a:gd name="T38" fmla="*/ 518 w 526"/>
                <a:gd name="T39" fmla="*/ 12 h 275"/>
                <a:gd name="T40" fmla="*/ 494 w 526"/>
                <a:gd name="T41" fmla="*/ 24 h 275"/>
                <a:gd name="T42" fmla="*/ 470 w 526"/>
                <a:gd name="T43" fmla="*/ 42 h 275"/>
                <a:gd name="T44" fmla="*/ 446 w 526"/>
                <a:gd name="T45" fmla="*/ 54 h 275"/>
                <a:gd name="T46" fmla="*/ 403 w 526"/>
                <a:gd name="T47" fmla="*/ 78 h 275"/>
                <a:gd name="T48" fmla="*/ 345 w 526"/>
                <a:gd name="T49" fmla="*/ 108 h 275"/>
                <a:gd name="T50" fmla="*/ 280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5 w 718"/>
                <a:gd name="T17" fmla="*/ 228 h 306"/>
                <a:gd name="T18" fmla="*/ 131 w 718"/>
                <a:gd name="T19" fmla="*/ 228 h 306"/>
                <a:gd name="T20" fmla="*/ 149 w 718"/>
                <a:gd name="T21" fmla="*/ 222 h 306"/>
                <a:gd name="T22" fmla="*/ 173 w 718"/>
                <a:gd name="T23" fmla="*/ 216 h 306"/>
                <a:gd name="T24" fmla="*/ 203 w 718"/>
                <a:gd name="T25" fmla="*/ 204 h 306"/>
                <a:gd name="T26" fmla="*/ 280 w 718"/>
                <a:gd name="T27" fmla="*/ 180 h 306"/>
                <a:gd name="T28" fmla="*/ 381 w 718"/>
                <a:gd name="T29" fmla="*/ 156 h 306"/>
                <a:gd name="T30" fmla="*/ 471 w 718"/>
                <a:gd name="T31" fmla="*/ 126 h 306"/>
                <a:gd name="T32" fmla="*/ 554 w 718"/>
                <a:gd name="T33" fmla="*/ 102 h 306"/>
                <a:gd name="T34" fmla="*/ 584 w 718"/>
                <a:gd name="T35" fmla="*/ 90 h 306"/>
                <a:gd name="T36" fmla="*/ 619 w 718"/>
                <a:gd name="T37" fmla="*/ 84 h 306"/>
                <a:gd name="T38" fmla="*/ 637 w 718"/>
                <a:gd name="T39" fmla="*/ 78 h 306"/>
                <a:gd name="T40" fmla="*/ 643 w 718"/>
                <a:gd name="T41" fmla="*/ 72 h 306"/>
                <a:gd name="T42" fmla="*/ 649 w 718"/>
                <a:gd name="T43" fmla="*/ 66 h 306"/>
                <a:gd name="T44" fmla="*/ 667 w 718"/>
                <a:gd name="T45" fmla="*/ 60 h 306"/>
                <a:gd name="T46" fmla="*/ 709 w 718"/>
                <a:gd name="T47" fmla="*/ 30 h 306"/>
                <a:gd name="T48" fmla="*/ 727 w 718"/>
                <a:gd name="T49" fmla="*/ 18 h 306"/>
                <a:gd name="T50" fmla="*/ 733 w 718"/>
                <a:gd name="T51" fmla="*/ 6 h 306"/>
                <a:gd name="T52" fmla="*/ 727 w 718"/>
                <a:gd name="T53" fmla="*/ 0 h 306"/>
                <a:gd name="T54" fmla="*/ 703 w 718"/>
                <a:gd name="T55" fmla="*/ 0 h 306"/>
                <a:gd name="T56" fmla="*/ 643 w 718"/>
                <a:gd name="T57" fmla="*/ 0 h 306"/>
                <a:gd name="T58" fmla="*/ 590 w 718"/>
                <a:gd name="T59" fmla="*/ 0 h 306"/>
                <a:gd name="T60" fmla="*/ 554 w 718"/>
                <a:gd name="T61" fmla="*/ 0 h 306"/>
                <a:gd name="T62" fmla="*/ 524 w 718"/>
                <a:gd name="T63" fmla="*/ 18 h 306"/>
                <a:gd name="T64" fmla="*/ 495 w 718"/>
                <a:gd name="T65" fmla="*/ 42 h 306"/>
                <a:gd name="T66" fmla="*/ 477 w 718"/>
                <a:gd name="T67" fmla="*/ 54 h 306"/>
                <a:gd name="T68" fmla="*/ 459 w 718"/>
                <a:gd name="T69" fmla="*/ 60 h 306"/>
                <a:gd name="T70" fmla="*/ 435 w 718"/>
                <a:gd name="T71" fmla="*/ 60 h 306"/>
                <a:gd name="T72" fmla="*/ 399 w 718"/>
                <a:gd name="T73" fmla="*/ 66 h 306"/>
                <a:gd name="T74" fmla="*/ 352 w 718"/>
                <a:gd name="T75" fmla="*/ 84 h 306"/>
                <a:gd name="T76" fmla="*/ 316 w 718"/>
                <a:gd name="T77" fmla="*/ 108 h 306"/>
                <a:gd name="T78" fmla="*/ 292 w 718"/>
                <a:gd name="T79" fmla="*/ 126 h 306"/>
                <a:gd name="T80" fmla="*/ 280 w 718"/>
                <a:gd name="T81" fmla="*/ 132 h 306"/>
                <a:gd name="T82" fmla="*/ 262 w 718"/>
                <a:gd name="T83" fmla="*/ 138 h 306"/>
                <a:gd name="T84" fmla="*/ 226 w 718"/>
                <a:gd name="T85" fmla="*/ 138 h 306"/>
                <a:gd name="T86" fmla="*/ 191 w 718"/>
                <a:gd name="T87" fmla="*/ 138 h 306"/>
                <a:gd name="T88" fmla="*/ 185 w 718"/>
                <a:gd name="T89" fmla="*/ 138 h 306"/>
                <a:gd name="T90" fmla="*/ 179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9 w 2392"/>
                <a:gd name="T1" fmla="*/ 54 h 881"/>
                <a:gd name="T2" fmla="*/ 2224 w 2392"/>
                <a:gd name="T3" fmla="*/ 54 h 881"/>
                <a:gd name="T4" fmla="*/ 2182 w 2392"/>
                <a:gd name="T5" fmla="*/ 66 h 881"/>
                <a:gd name="T6" fmla="*/ 2056 w 2392"/>
                <a:gd name="T7" fmla="*/ 101 h 881"/>
                <a:gd name="T8" fmla="*/ 1991 w 2392"/>
                <a:gd name="T9" fmla="*/ 119 h 881"/>
                <a:gd name="T10" fmla="*/ 1890 w 2392"/>
                <a:gd name="T11" fmla="*/ 167 h 881"/>
                <a:gd name="T12" fmla="*/ 1866 w 2392"/>
                <a:gd name="T13" fmla="*/ 245 h 881"/>
                <a:gd name="T14" fmla="*/ 1872 w 2392"/>
                <a:gd name="T15" fmla="*/ 305 h 881"/>
                <a:gd name="T16" fmla="*/ 1788 w 2392"/>
                <a:gd name="T17" fmla="*/ 317 h 881"/>
                <a:gd name="T18" fmla="*/ 1622 w 2392"/>
                <a:gd name="T19" fmla="*/ 263 h 881"/>
                <a:gd name="T20" fmla="*/ 1532 w 2392"/>
                <a:gd name="T21" fmla="*/ 257 h 881"/>
                <a:gd name="T22" fmla="*/ 1424 w 2392"/>
                <a:gd name="T23" fmla="*/ 311 h 881"/>
                <a:gd name="T24" fmla="*/ 1356 w 2392"/>
                <a:gd name="T25" fmla="*/ 353 h 881"/>
                <a:gd name="T26" fmla="*/ 1330 w 2392"/>
                <a:gd name="T27" fmla="*/ 359 h 881"/>
                <a:gd name="T28" fmla="*/ 1234 w 2392"/>
                <a:gd name="T29" fmla="*/ 371 h 881"/>
                <a:gd name="T30" fmla="*/ 1180 w 2392"/>
                <a:gd name="T31" fmla="*/ 365 h 881"/>
                <a:gd name="T32" fmla="*/ 1073 w 2392"/>
                <a:gd name="T33" fmla="*/ 371 h 881"/>
                <a:gd name="T34" fmla="*/ 972 w 2392"/>
                <a:gd name="T35" fmla="*/ 383 h 881"/>
                <a:gd name="T36" fmla="*/ 936 w 2392"/>
                <a:gd name="T37" fmla="*/ 401 h 881"/>
                <a:gd name="T38" fmla="*/ 834 w 2392"/>
                <a:gd name="T39" fmla="*/ 419 h 881"/>
                <a:gd name="T40" fmla="*/ 793 w 2392"/>
                <a:gd name="T41" fmla="*/ 419 h 881"/>
                <a:gd name="T42" fmla="*/ 674 w 2392"/>
                <a:gd name="T43" fmla="*/ 437 h 881"/>
                <a:gd name="T44" fmla="*/ 608 w 2392"/>
                <a:gd name="T45" fmla="*/ 473 h 881"/>
                <a:gd name="T46" fmla="*/ 513 w 2392"/>
                <a:gd name="T47" fmla="*/ 467 h 881"/>
                <a:gd name="T48" fmla="*/ 436 w 2392"/>
                <a:gd name="T49" fmla="*/ 491 h 881"/>
                <a:gd name="T50" fmla="*/ 418 w 2392"/>
                <a:gd name="T51" fmla="*/ 539 h 881"/>
                <a:gd name="T52" fmla="*/ 352 w 2392"/>
                <a:gd name="T53" fmla="*/ 569 h 881"/>
                <a:gd name="T54" fmla="*/ 227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8 w 2392"/>
                <a:gd name="T65" fmla="*/ 653 h 881"/>
                <a:gd name="T66" fmla="*/ 483 w 2392"/>
                <a:gd name="T67" fmla="*/ 569 h 881"/>
                <a:gd name="T68" fmla="*/ 578 w 2392"/>
                <a:gd name="T69" fmla="*/ 521 h 881"/>
                <a:gd name="T70" fmla="*/ 656 w 2392"/>
                <a:gd name="T71" fmla="*/ 515 h 881"/>
                <a:gd name="T72" fmla="*/ 888 w 2392"/>
                <a:gd name="T73" fmla="*/ 461 h 881"/>
                <a:gd name="T74" fmla="*/ 1168 w 2392"/>
                <a:gd name="T75" fmla="*/ 425 h 881"/>
                <a:gd name="T76" fmla="*/ 1312 w 2392"/>
                <a:gd name="T77" fmla="*/ 461 h 881"/>
                <a:gd name="T78" fmla="*/ 1442 w 2392"/>
                <a:gd name="T79" fmla="*/ 533 h 881"/>
                <a:gd name="T80" fmla="*/ 1460 w 2392"/>
                <a:gd name="T81" fmla="*/ 617 h 881"/>
                <a:gd name="T82" fmla="*/ 1401 w 2392"/>
                <a:gd name="T83" fmla="*/ 653 h 881"/>
                <a:gd name="T84" fmla="*/ 1246 w 2392"/>
                <a:gd name="T85" fmla="*/ 701 h 881"/>
                <a:gd name="T86" fmla="*/ 1132 w 2392"/>
                <a:gd name="T87" fmla="*/ 755 h 881"/>
                <a:gd name="T88" fmla="*/ 1085 w 2392"/>
                <a:gd name="T89" fmla="*/ 809 h 881"/>
                <a:gd name="T90" fmla="*/ 1097 w 2392"/>
                <a:gd name="T91" fmla="*/ 869 h 881"/>
                <a:gd name="T92" fmla="*/ 1126 w 2392"/>
                <a:gd name="T93" fmla="*/ 881 h 881"/>
                <a:gd name="T94" fmla="*/ 1228 w 2392"/>
                <a:gd name="T95" fmla="*/ 869 h 881"/>
                <a:gd name="T96" fmla="*/ 1413 w 2392"/>
                <a:gd name="T97" fmla="*/ 857 h 881"/>
                <a:gd name="T98" fmla="*/ 1466 w 2392"/>
                <a:gd name="T99" fmla="*/ 851 h 881"/>
                <a:gd name="T100" fmla="*/ 1508 w 2392"/>
                <a:gd name="T101" fmla="*/ 833 h 881"/>
                <a:gd name="T102" fmla="*/ 1705 w 2392"/>
                <a:gd name="T103" fmla="*/ 743 h 881"/>
                <a:gd name="T104" fmla="*/ 1836 w 2392"/>
                <a:gd name="T105" fmla="*/ 689 h 881"/>
                <a:gd name="T106" fmla="*/ 1914 w 2392"/>
                <a:gd name="T107" fmla="*/ 581 h 881"/>
                <a:gd name="T108" fmla="*/ 2074 w 2392"/>
                <a:gd name="T109" fmla="*/ 389 h 881"/>
                <a:gd name="T110" fmla="*/ 2242 w 2392"/>
                <a:gd name="T111" fmla="*/ 269 h 881"/>
                <a:gd name="T112" fmla="*/ 2289 w 2392"/>
                <a:gd name="T113" fmla="*/ 239 h 881"/>
                <a:gd name="T114" fmla="*/ 2432 w 2392"/>
                <a:gd name="T115" fmla="*/ 0 h 881"/>
                <a:gd name="T116" fmla="*/ 234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6" name="Freeform 12">
              <a:extLst/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8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8" name="Freeform 14">
              <a:extLst/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0239" name="Freeform 15">
              <a:extLst/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0240" name="Freeform 16">
              <a:extLst/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2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242" name="Rectangle 18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0243" name="Rectangle 19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44" name="Rectangle 20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45" name="Rectangle 21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F44DA4B-5FBF-44D6-B478-78280657A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0246" name="Rectangle 22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1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6373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6374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6375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CEBF5FA3-C94B-4AD1-87FA-BACD54F8B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8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8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15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6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5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5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6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15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544A10-B3E3-4725-917B-6454C793F9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gi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9.gi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gif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.gif"/><Relationship Id="rId10" Type="http://schemas.openxmlformats.org/officeDocument/2006/relationships/image" Target="../media/image26.wmf"/><Relationship Id="rId4" Type="http://schemas.openxmlformats.org/officeDocument/2006/relationships/image" Target="../media/image6.gi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gif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3.png"/><Relationship Id="rId10" Type="http://schemas.openxmlformats.org/officeDocument/2006/relationships/image" Target="../media/image29.wmf"/><Relationship Id="rId4" Type="http://schemas.openxmlformats.org/officeDocument/2006/relationships/slide" Target="slide14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My%20Documents\Am%20thanh\tieng%20hat%20ban%20be%20minh.wav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gi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8.gif"/><Relationship Id="rId10" Type="http://schemas.openxmlformats.org/officeDocument/2006/relationships/image" Target="../media/image15.wmf"/><Relationship Id="rId4" Type="http://schemas.openxmlformats.org/officeDocument/2006/relationships/image" Target="../media/image17.gi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524000" y="0"/>
            <a:ext cx="11317288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vi-VN" altLang="en-US" sz="1800">
              <a:latin typeface="Arial" charset="0"/>
              <a:cs typeface="Times New Roman" pitchFamily="18" charset="0"/>
            </a:endParaRPr>
          </a:p>
        </p:txBody>
      </p:sp>
      <p:grpSp>
        <p:nvGrpSpPr>
          <p:cNvPr id="8195" name="Group 15"/>
          <p:cNvGrpSpPr>
            <a:grpSpLocks/>
          </p:cNvGrpSpPr>
          <p:nvPr/>
        </p:nvGrpSpPr>
        <p:grpSpPr bwMode="auto">
          <a:xfrm>
            <a:off x="-1524000" y="0"/>
            <a:ext cx="11430000" cy="6934200"/>
            <a:chOff x="-1008" y="0"/>
            <a:chExt cx="7200" cy="4368"/>
          </a:xfrm>
        </p:grpSpPr>
        <p:sp>
          <p:nvSpPr>
            <p:cNvPr id="8200" name="Rectangle 9"/>
            <p:cNvSpPr>
              <a:spLocks noChangeArrowheads="1"/>
            </p:cNvSpPr>
            <p:nvPr/>
          </p:nvSpPr>
          <p:spPr bwMode="auto">
            <a:xfrm>
              <a:off x="-1008" y="0"/>
              <a:ext cx="7152" cy="480"/>
            </a:xfrm>
            <a:prstGeom prst="rect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vi-VN" altLang="en-US" sz="180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8201" name="Rectangle 13"/>
            <p:cNvSpPr>
              <a:spLocks noChangeArrowheads="1"/>
            </p:cNvSpPr>
            <p:nvPr/>
          </p:nvSpPr>
          <p:spPr bwMode="auto">
            <a:xfrm>
              <a:off x="-960" y="3888"/>
              <a:ext cx="7152" cy="4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eaLnBrk="1" hangingPunct="1"/>
              <a:endParaRPr lang="vi-VN" altLang="en-US" sz="1800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8196" name="TextBox 294"/>
          <p:cNvSpPr txBox="1">
            <a:spLocks noChangeArrowheads="1"/>
          </p:cNvSpPr>
          <p:nvPr/>
        </p:nvSpPr>
        <p:spPr bwMode="auto">
          <a:xfrm>
            <a:off x="990600" y="1192213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3" y="1127098"/>
            <a:ext cx="1853683" cy="1853683"/>
          </a:xfrm>
          <a:prstGeom prst="ellipse">
            <a:avLst/>
          </a:prstGeom>
        </p:spPr>
      </p:pic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2028825" y="2981325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</a:t>
            </a:r>
          </a:p>
        </p:txBody>
      </p:sp>
      <p:sp>
        <p:nvSpPr>
          <p:cNvPr id="8199" name="WordArt 136"/>
          <p:cNvSpPr>
            <a:spLocks noChangeArrowheads="1" noChangeShapeType="1" noTextEdit="1"/>
          </p:cNvSpPr>
          <p:nvPr/>
        </p:nvSpPr>
        <p:spPr bwMode="auto">
          <a:xfrm>
            <a:off x="2125663" y="3948113"/>
            <a:ext cx="542607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9246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6" name="Object 7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14800" y="2743200"/>
          <a:ext cx="309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43200"/>
                        <a:ext cx="3095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981200" y="457200"/>
            <a:ext cx="22860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F77B0B"/>
                </a:solidFill>
                <a:cs typeface="Times New Roman" pitchFamily="18" charset="0"/>
              </a:rPr>
              <a:t> 3 :</a:t>
            </a:r>
            <a:r>
              <a:rPr lang="en-US" altLang="en-US" sz="2800" b="1" i="1">
                <a:solidFill>
                  <a:srgbClr val="F77B0B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23558" name="Group 23"/>
          <p:cNvGrpSpPr>
            <a:grpSpLocks/>
          </p:cNvGrpSpPr>
          <p:nvPr/>
        </p:nvGrpSpPr>
        <p:grpSpPr bwMode="auto">
          <a:xfrm>
            <a:off x="381000" y="228600"/>
            <a:ext cx="1524000" cy="1189038"/>
            <a:chOff x="96" y="288"/>
            <a:chExt cx="960" cy="749"/>
          </a:xfrm>
        </p:grpSpPr>
        <p:grpSp>
          <p:nvGrpSpPr>
            <p:cNvPr id="23562" name="Group 24"/>
            <p:cNvGrpSpPr>
              <a:grpSpLocks/>
            </p:cNvGrpSpPr>
            <p:nvPr/>
          </p:nvGrpSpPr>
          <p:grpSpPr bwMode="auto">
            <a:xfrm>
              <a:off x="96" y="288"/>
              <a:ext cx="960" cy="749"/>
              <a:chOff x="96" y="96"/>
              <a:chExt cx="960" cy="749"/>
            </a:xfrm>
          </p:grpSpPr>
          <p:sp>
            <p:nvSpPr>
              <p:cNvPr id="23564" name="Text Box 25"/>
              <p:cNvSpPr txBox="1">
                <a:spLocks noChangeArrowheads="1"/>
              </p:cNvSpPr>
              <p:nvPr/>
            </p:nvSpPr>
            <p:spPr bwMode="auto">
              <a:xfrm>
                <a:off x="96" y="96"/>
                <a:ext cx="864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200" b="1">
                    <a:solidFill>
                      <a:schemeClr val="accent2"/>
                    </a:solidFill>
                    <a:cs typeface="Times New Roman" pitchFamily="18" charset="0"/>
                    <a:sym typeface="Wingdings" pitchFamily="2" charset="2"/>
                  </a:rPr>
                  <a:t></a:t>
                </a:r>
              </a:p>
            </p:txBody>
          </p:sp>
          <p:sp>
            <p:nvSpPr>
              <p:cNvPr id="23565" name="Text Box 26"/>
              <p:cNvSpPr txBox="1">
                <a:spLocks noChangeArrowheads="1"/>
              </p:cNvSpPr>
              <p:nvPr/>
            </p:nvSpPr>
            <p:spPr bwMode="auto">
              <a:xfrm>
                <a:off x="288" y="31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vi-VN" altLang="en-US" sz="2000" b="1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23566" name="Picture 27" descr="ag00218_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7391">
                <a:off x="576" y="384"/>
                <a:ext cx="48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3" name="Text Box 28"/>
            <p:cNvSpPr txBox="1">
              <a:spLocks noChangeArrowheads="1"/>
            </p:cNvSpPr>
            <p:nvPr/>
          </p:nvSpPr>
          <p:spPr bwMode="auto">
            <a:xfrm>
              <a:off x="288" y="432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66"/>
                  </a:solidFill>
                  <a:cs typeface="Times New Roman" pitchFamily="18" charset="0"/>
                </a:rPr>
                <a:t>V</a:t>
              </a:r>
            </a:p>
          </p:txBody>
        </p:sp>
      </p:grpSp>
      <p:sp>
        <p:nvSpPr>
          <p:cNvPr id="23559" name="Text Box 46"/>
          <p:cNvSpPr txBox="1">
            <a:spLocks noChangeArrowheads="1"/>
          </p:cNvSpPr>
          <p:nvPr/>
        </p:nvSpPr>
        <p:spPr bwMode="auto">
          <a:xfrm>
            <a:off x="533400" y="1371600"/>
            <a:ext cx="86106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sng" dirty="0" err="1">
                <a:solidFill>
                  <a:schemeClr val="hlink"/>
                </a:solidFill>
                <a:cs typeface="Times New Roman" pitchFamily="18" charset="0"/>
              </a:rPr>
              <a:t>Tóm</a:t>
            </a:r>
            <a:r>
              <a:rPr lang="en-US" altLang="en-US" sz="4000" u="sng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chemeClr val="hlink"/>
                </a:solidFill>
                <a:cs typeface="Times New Roman" pitchFamily="18" charset="0"/>
              </a:rPr>
              <a:t>tắt</a:t>
            </a:r>
            <a:r>
              <a:rPr lang="en-US" altLang="en-US" sz="3200" dirty="0">
                <a:solidFill>
                  <a:srgbClr val="800080"/>
                </a:solidFill>
                <a:cs typeface="Times New Roman" pitchFamily="18" charset="0"/>
              </a:rPr>
              <a:t>: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Một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gia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đình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sử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dụng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tháng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như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sau</a:t>
            </a:r>
            <a:r>
              <a:rPr lang="en-US" altLang="en-US" sz="2800" dirty="0"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cs typeface="Times New Roman" pitchFamily="18" charset="0"/>
              </a:rPr>
              <a:t>                  -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ăn</a:t>
            </a:r>
            <a:r>
              <a:rPr lang="en-US" altLang="en-US" sz="2800" dirty="0">
                <a:cs typeface="Times New Roman" pitchFamily="18" charset="0"/>
              </a:rPr>
              <a:t> :     </a:t>
            </a:r>
            <a:r>
              <a:rPr lang="en-US" altLang="en-US" sz="2800" dirty="0" err="1">
                <a:cs typeface="Times New Roman" pitchFamily="18" charset="0"/>
              </a:rPr>
              <a:t>số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cs typeface="Times New Roman" pitchFamily="18" charset="0"/>
              </a:rPr>
              <a:t>                  -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học</a:t>
            </a:r>
            <a:r>
              <a:rPr lang="en-US" altLang="en-US" sz="2800" dirty="0">
                <a:cs typeface="Times New Roman" pitchFamily="18" charset="0"/>
              </a:rPr>
              <a:t>:         </a:t>
            </a:r>
            <a:r>
              <a:rPr lang="en-US" altLang="en-US" sz="2800" dirty="0" err="1">
                <a:cs typeface="Times New Roman" pitchFamily="18" charset="0"/>
              </a:rPr>
              <a:t>số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               a/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Tiền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dành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:… % 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               b/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Tiền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lương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: 24 000 000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đồng</a:t>
            </a: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                 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Tiền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dành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 : … </a:t>
            </a:r>
            <a:r>
              <a:rPr lang="en-US" altLang="en-US" sz="2800" dirty="0" err="1">
                <a:solidFill>
                  <a:srgbClr val="3333FF"/>
                </a:solidFill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srgbClr val="3333FF"/>
                </a:solidFill>
                <a:cs typeface="Times New Roman" pitchFamily="18" charset="0"/>
              </a:rPr>
              <a:t> ? </a:t>
            </a:r>
          </a:p>
        </p:txBody>
      </p:sp>
      <p:sp>
        <p:nvSpPr>
          <p:cNvPr id="23560" name="Text Box 56"/>
          <p:cNvSpPr txBox="1">
            <a:spLocks noChangeArrowheads="1"/>
          </p:cNvSpPr>
          <p:nvPr/>
        </p:nvSpPr>
        <p:spPr bwMode="auto">
          <a:xfrm>
            <a:off x="2514600" y="5280025"/>
            <a:ext cx="3886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61" name="Object 7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0" y="2057400"/>
          <a:ext cx="285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285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FFCC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5" name="Group 101"/>
          <p:cNvGrpSpPr>
            <a:grpSpLocks/>
          </p:cNvGrpSpPr>
          <p:nvPr/>
        </p:nvGrpSpPr>
        <p:grpSpPr bwMode="auto">
          <a:xfrm>
            <a:off x="0" y="0"/>
            <a:ext cx="1524000" cy="1189038"/>
            <a:chOff x="96" y="288"/>
            <a:chExt cx="960" cy="749"/>
          </a:xfrm>
        </p:grpSpPr>
        <p:grpSp>
          <p:nvGrpSpPr>
            <p:cNvPr id="24595" name="Group 102"/>
            <p:cNvGrpSpPr>
              <a:grpSpLocks/>
            </p:cNvGrpSpPr>
            <p:nvPr/>
          </p:nvGrpSpPr>
          <p:grpSpPr bwMode="auto">
            <a:xfrm>
              <a:off x="96" y="288"/>
              <a:ext cx="960" cy="749"/>
              <a:chOff x="96" y="96"/>
              <a:chExt cx="960" cy="749"/>
            </a:xfrm>
          </p:grpSpPr>
          <p:sp>
            <p:nvSpPr>
              <p:cNvPr id="24597" name="Text Box 103"/>
              <p:cNvSpPr txBox="1">
                <a:spLocks noChangeArrowheads="1"/>
              </p:cNvSpPr>
              <p:nvPr/>
            </p:nvSpPr>
            <p:spPr bwMode="auto">
              <a:xfrm>
                <a:off x="96" y="96"/>
                <a:ext cx="864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200" b="1">
                    <a:solidFill>
                      <a:schemeClr val="accent2"/>
                    </a:solidFill>
                    <a:cs typeface="Times New Roman" pitchFamily="18" charset="0"/>
                    <a:sym typeface="Wingdings" pitchFamily="2" charset="2"/>
                  </a:rPr>
                  <a:t></a:t>
                </a:r>
              </a:p>
            </p:txBody>
          </p:sp>
          <p:sp>
            <p:nvSpPr>
              <p:cNvPr id="24598" name="Text Box 104"/>
              <p:cNvSpPr txBox="1">
                <a:spLocks noChangeArrowheads="1"/>
              </p:cNvSpPr>
              <p:nvPr/>
            </p:nvSpPr>
            <p:spPr bwMode="auto">
              <a:xfrm>
                <a:off x="288" y="31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vi-VN" altLang="en-US" sz="2000" b="1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24599" name="Picture 105" descr="ag0021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7391">
                <a:off x="576" y="384"/>
                <a:ext cx="48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6" name="Text Box 106"/>
            <p:cNvSpPr txBox="1">
              <a:spLocks noChangeArrowheads="1"/>
            </p:cNvSpPr>
            <p:nvPr/>
          </p:nvSpPr>
          <p:spPr bwMode="auto">
            <a:xfrm>
              <a:off x="288" y="432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66"/>
                  </a:solidFill>
                  <a:cs typeface="Times New Roman" pitchFamily="18" charset="0"/>
                </a:rPr>
                <a:t>V</a:t>
              </a:r>
            </a:p>
          </p:txBody>
        </p:sp>
      </p:grp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381000" y="3962400"/>
            <a:ext cx="822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cs typeface="Times New Roman" pitchFamily="18" charset="0"/>
              </a:rPr>
              <a:t>b/ </a:t>
            </a:r>
            <a:r>
              <a:rPr lang="en-US" altLang="en-US" sz="2800" dirty="0" err="1">
                <a:cs typeface="Times New Roman" pitchFamily="18" charset="0"/>
              </a:rPr>
              <a:t>Số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lương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mỗi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tháng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gia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đình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đó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để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dành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được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là</a:t>
            </a: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cs typeface="Times New Roman" pitchFamily="18" charset="0"/>
              </a:rPr>
              <a:t>24000000 : 100 x 15 = 3 600 000 (</a:t>
            </a:r>
            <a:r>
              <a:rPr lang="en-US" altLang="en-US" sz="2800" dirty="0" err="1">
                <a:cs typeface="Times New Roman" pitchFamily="18" charset="0"/>
              </a:rPr>
              <a:t>đồng</a:t>
            </a:r>
            <a:r>
              <a:rPr lang="en-US" altLang="en-US" sz="2800" dirty="0">
                <a:cs typeface="Times New Roman" pitchFamily="18" charset="0"/>
              </a:rPr>
              <a:t>)</a:t>
            </a:r>
          </a:p>
        </p:txBody>
      </p:sp>
      <p:sp>
        <p:nvSpPr>
          <p:cNvPr id="24580" name="Rectangle 113"/>
          <p:cNvSpPr>
            <a:spLocks noChangeArrowheads="1"/>
          </p:cNvSpPr>
          <p:nvPr/>
        </p:nvSpPr>
        <p:spPr bwMode="auto">
          <a:xfrm>
            <a:off x="1143000" y="35052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cs typeface="Times New Roman" pitchFamily="18" charset="0"/>
              </a:rPr>
              <a:t>            </a:t>
            </a:r>
          </a:p>
        </p:txBody>
      </p:sp>
      <p:pic>
        <p:nvPicPr>
          <p:cNvPr id="24581" name="Picture 119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4799">
            <a:off x="7586663" y="5684837"/>
            <a:ext cx="60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0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1973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1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41671">
            <a:off x="8555038" y="5354637"/>
            <a:ext cx="60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2" descr="Soạn tin: VNN 671260 gửi đến: 998 để nhận ảnh nà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427663"/>
            <a:ext cx="15192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7" name="AutoShape 123"/>
          <p:cNvSpPr>
            <a:spLocks noChangeArrowheads="1"/>
          </p:cNvSpPr>
          <p:nvPr/>
        </p:nvSpPr>
        <p:spPr bwMode="auto">
          <a:xfrm>
            <a:off x="2286000" y="152400"/>
            <a:ext cx="2133600" cy="685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990033"/>
                </a:solidFill>
                <a:cs typeface="Times New Roman" pitchFamily="18" charset="0"/>
              </a:rPr>
              <a:t>Đáp án:</a:t>
            </a:r>
          </a:p>
        </p:txBody>
      </p:sp>
      <p:sp>
        <p:nvSpPr>
          <p:cNvPr id="24586" name="Rectangle 1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1400" name="Object 13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74963" y="1295400"/>
          <a:ext cx="1260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7" imgW="723586" imgH="393529" progId="Equation.3">
                  <p:embed/>
                </p:oleObj>
              </mc:Choice>
              <mc:Fallback>
                <p:oleObj name="Equation" r:id="rId7" imgW="723586" imgH="393529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1295400"/>
                        <a:ext cx="1260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2" name="Object 13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2286000"/>
          <a:ext cx="1676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9" imgW="888614" imgH="393529" progId="Equation.3">
                  <p:embed/>
                </p:oleObj>
              </mc:Choice>
              <mc:Fallback>
                <p:oleObj name="Equation" r:id="rId9" imgW="888614" imgH="393529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1676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5" name="Object 1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62200" y="3124200"/>
          <a:ext cx="20748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11" imgW="1054100" imgH="393700" progId="Equation.3">
                  <p:embed/>
                </p:oleObj>
              </mc:Choice>
              <mc:Fallback>
                <p:oleObj name="Equation" r:id="rId11" imgW="1054100" imgH="393700" progId="Equation.3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20748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838200" y="914400"/>
            <a:ext cx="762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Phân số chỉ số phần tiền lương gia đình chi tiêu hàng tháng là:                              </a:t>
            </a:r>
          </a:p>
        </p:txBody>
      </p:sp>
      <p:sp>
        <p:nvSpPr>
          <p:cNvPr id="11409" name="Text Box 145"/>
          <p:cNvSpPr txBox="1">
            <a:spLocks noChangeArrowheads="1"/>
          </p:cNvSpPr>
          <p:nvPr/>
        </p:nvSpPr>
        <p:spPr bwMode="auto">
          <a:xfrm>
            <a:off x="533400" y="1981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a/ Tỉ số phần trăm số tiền lương gia đình đó để dành là</a:t>
            </a:r>
          </a:p>
        </p:txBody>
      </p:sp>
      <p:sp>
        <p:nvSpPr>
          <p:cNvPr id="11410" name="Text Box 146"/>
          <p:cNvSpPr txBox="1">
            <a:spLocks noChangeArrowheads="1"/>
          </p:cNvSpPr>
          <p:nvPr/>
        </p:nvSpPr>
        <p:spPr bwMode="auto">
          <a:xfrm>
            <a:off x="2667000" y="5257800"/>
            <a:ext cx="510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cs typeface="Times New Roman" pitchFamily="18" charset="0"/>
              </a:rPr>
              <a:t>Đáp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số</a:t>
            </a:r>
            <a:r>
              <a:rPr lang="en-US" altLang="en-US" sz="2800" dirty="0">
                <a:cs typeface="Times New Roman" pitchFamily="18" charset="0"/>
              </a:rPr>
              <a:t> : a/ 15% </a:t>
            </a:r>
            <a:r>
              <a:rPr lang="en-US" altLang="en-US" sz="2800" dirty="0" err="1">
                <a:cs typeface="Times New Roman" pitchFamily="18" charset="0"/>
              </a:rPr>
              <a:t>số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tiền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lương</a:t>
            </a:r>
            <a:r>
              <a:rPr lang="en-US" altLang="en-US" sz="2800" dirty="0">
                <a:cs typeface="Times New Roman" pitchFamily="18" charset="0"/>
              </a:rPr>
              <a:t>.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Times New Roman" pitchFamily="18" charset="0"/>
              </a:rPr>
              <a:t>              b/ 3 600 000 </a:t>
            </a:r>
            <a:r>
              <a:rPr lang="en-US" altLang="en-US" sz="2800" dirty="0" err="1">
                <a:cs typeface="Times New Roman" pitchFamily="18" charset="0"/>
              </a:rPr>
              <a:t>đồng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11411" name="Text Box 147"/>
          <p:cNvSpPr txBox="1">
            <a:spLocks noChangeArrowheads="1"/>
          </p:cNvSpPr>
          <p:nvPr/>
        </p:nvSpPr>
        <p:spPr bwMode="auto">
          <a:xfrm>
            <a:off x="4419600" y="144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(Số tiền lương)</a:t>
            </a:r>
          </a:p>
        </p:txBody>
      </p:sp>
      <p:sp>
        <p:nvSpPr>
          <p:cNvPr id="11412" name="Text Box 148"/>
          <p:cNvSpPr txBox="1">
            <a:spLocks noChangeArrowheads="1"/>
          </p:cNvSpPr>
          <p:nvPr/>
        </p:nvSpPr>
        <p:spPr bwMode="auto">
          <a:xfrm>
            <a:off x="4495800" y="3276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(Số tiền lương)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7" grpId="0" animBg="1"/>
      <p:bldP spid="11408" grpId="0"/>
      <p:bldP spid="11410" grpId="0"/>
      <p:bldP spid="11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 descr="nut OK 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nut OK 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nut OK 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88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Câu 1</a:t>
            </a: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Tính:</a:t>
            </a:r>
          </a:p>
        </p:txBody>
      </p:sp>
      <p:pic>
        <p:nvPicPr>
          <p:cNvPr id="203784" name="Picture 8" descr="NLLGDLo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2209800" y="18288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2209800" y="30480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B) </a:t>
            </a:r>
          </a:p>
        </p:txBody>
      </p:sp>
      <p:graphicFrame>
        <p:nvGraphicFramePr>
          <p:cNvPr id="203791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46513" y="914400"/>
          <a:ext cx="1298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7" imgW="609336" imgH="393529" progId="Equation.3">
                  <p:embed/>
                </p:oleObj>
              </mc:Choice>
              <mc:Fallback>
                <p:oleObj name="Equation" r:id="rId7" imgW="609336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914400"/>
                        <a:ext cx="12985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6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01913" y="3048000"/>
          <a:ext cx="433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048000"/>
                        <a:ext cx="433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9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8600" y="1828800"/>
          <a:ext cx="4048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28800"/>
                        <a:ext cx="4048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Text Box 29"/>
          <p:cNvSpPr txBox="1">
            <a:spLocks noChangeArrowheads="1"/>
          </p:cNvSpPr>
          <p:nvPr/>
        </p:nvSpPr>
        <p:spPr bwMode="auto">
          <a:xfrm>
            <a:off x="2209800" y="4495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203806" name="Rectangle 30"/>
          <p:cNvSpPr>
            <a:spLocks noChangeArrowheads="1"/>
          </p:cNvSpPr>
          <p:nvPr/>
        </p:nvSpPr>
        <p:spPr bwMode="auto">
          <a:xfrm>
            <a:off x="22098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C) </a:t>
            </a:r>
          </a:p>
        </p:txBody>
      </p:sp>
      <p:graphicFrame>
        <p:nvGraphicFramePr>
          <p:cNvPr id="203807" name="Object 31"/>
          <p:cNvGraphicFramePr>
            <a:graphicFrameLocks noChangeAspect="1"/>
          </p:cNvGraphicFramePr>
          <p:nvPr/>
        </p:nvGraphicFramePr>
        <p:xfrm>
          <a:off x="2590800" y="42672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3" imgW="203112" imgH="393529" progId="Equation.3">
                  <p:embed/>
                </p:oleObj>
              </mc:Choice>
              <mc:Fallback>
                <p:oleObj name="Equation" r:id="rId13" imgW="203112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672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1295400" y="4267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5F5F5F"/>
                </a:solidFill>
                <a:cs typeface="Times New Roman" pitchFamily="18" charset="0"/>
              </a:rPr>
              <a:t>Đ</a:t>
            </a: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cs typeface="Times New Roman" pitchFamily="18" charset="0"/>
              </a:rPr>
              <a:t>Hãy chọn đáp án đúng trong các câu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 animBg="1"/>
      <p:bldP spid="203787" grpId="0" animBg="1"/>
      <p:bldP spid="203806" grpId="0" animBg="1"/>
      <p:bldP spid="203809" grpId="0"/>
      <p:bldP spid="2038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nut OK 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nut OK 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nut OK 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Picture 8" descr="NLLGDLo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1905000" y="15240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3300"/>
                </a:solidFill>
                <a:cs typeface="Times New Roman" pitchFamily="18" charset="0"/>
              </a:rPr>
              <a:t>A) 409,10</a:t>
            </a: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1905000" y="25146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3300"/>
                </a:solidFill>
                <a:cs typeface="Times New Roman" pitchFamily="18" charset="0"/>
              </a:rPr>
              <a:t>B)  500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905000" y="35052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3300"/>
                </a:solidFill>
                <a:cs typeface="Times New Roman" pitchFamily="18" charset="0"/>
              </a:rPr>
              <a:t>C)  409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1600200" y="381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1600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cs typeface="Times New Roman" pitchFamily="18" charset="0"/>
              </a:rPr>
              <a:t>Hãy chọn đáp án đúng trong các câu sau: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1295400" y="838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cs typeface="Times New Roman" pitchFamily="18" charset="0"/>
              </a:rPr>
              <a:t>2</a:t>
            </a:r>
            <a:r>
              <a:rPr lang="en-US" altLang="en-US" sz="3200">
                <a:cs typeface="Times New Roman" pitchFamily="18" charset="0"/>
              </a:rPr>
              <a:t>. Tính:</a:t>
            </a: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3505200" y="8382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192,72 + 307,28 =</a:t>
            </a:r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1066800" y="2438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  <p:bldP spid="204812" grpId="0" animBg="1"/>
      <p:bldP spid="204815" grpId="0" animBg="1"/>
      <p:bldP spid="2048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FF0000"/>
                </a:solidFill>
                <a:cs typeface="Times New Roman" pitchFamily="18" charset="0"/>
              </a:rPr>
              <a:t>Củng cố</a:t>
            </a:r>
            <a:r>
              <a:rPr lang="en-US" altLang="en-US" sz="280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76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620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>
                <a:cs typeface="Times New Roman" pitchFamily="18" charset="0"/>
              </a:rPr>
              <a:t>Nêu lại các qui tắc về phép cộng, trừ hai phân số có cùng mẫu số , khác mẫu số và cộng , trừ hai số thập phân.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1143000" y="3124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cs typeface="Times New Roman" pitchFamily="18" charset="0"/>
              </a:rPr>
              <a:t>Dặn dò: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1371600" y="3810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- Ôn tập phép nhân , các tính chất của phép nhân.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2" grpId="0"/>
      <p:bldP spid="211982" grpId="0"/>
      <p:bldP spid="2119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28600" y="5410200"/>
            <a:ext cx="601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rgbClr val="99FF33"/>
                </a:solidFill>
                <a:cs typeface="Times New Roman" pitchFamily="18" charset="0"/>
                <a:sym typeface="Wingdings" pitchFamily="2" charset="2"/>
              </a:rPr>
              <a:t>  </a:t>
            </a:r>
            <a:r>
              <a:rPr lang="en-US" altLang="en-US" sz="4800">
                <a:solidFill>
                  <a:srgbClr val="009900"/>
                </a:solidFill>
                <a:cs typeface="Times New Roman" pitchFamily="18" charset="0"/>
                <a:sym typeface="Webdings" pitchFamily="18" charset="2"/>
              </a:rPr>
              <a:t>  </a:t>
            </a:r>
            <a:r>
              <a:rPr lang="en-US" altLang="en-US" sz="4800">
                <a:solidFill>
                  <a:srgbClr val="FF0000"/>
                </a:solidFill>
                <a:cs typeface="Times New Roman" pitchFamily="18" charset="0"/>
                <a:sym typeface="Webdings" pitchFamily="18" charset="2"/>
              </a:rPr>
              <a:t>  </a:t>
            </a:r>
            <a:r>
              <a:rPr lang="en-US" altLang="en-US" sz="480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</a:t>
            </a:r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8008938" y="381000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3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7704137" y="5181601"/>
            <a:ext cx="1439863" cy="1439862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886200" y="609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04800" y="1524000"/>
            <a:ext cx="89535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2971800" y="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6400800" y="3733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381000" y="2590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914400" y="3733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41" name="AutoShape 13"/>
          <p:cNvSpPr>
            <a:spLocks noChangeArrowheads="1"/>
          </p:cNvSpPr>
          <p:nvPr/>
        </p:nvSpPr>
        <p:spPr bwMode="auto">
          <a:xfrm>
            <a:off x="5276850" y="76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50542" name="AutoShape 14">
            <a:extLst/>
          </p:cNvPr>
          <p:cNvSpPr>
            <a:spLocks noChangeArrowheads="1"/>
          </p:cNvSpPr>
          <p:nvPr/>
        </p:nvSpPr>
        <p:spPr bwMode="auto">
          <a:xfrm rot="16200000">
            <a:off x="8001000" y="2667000"/>
            <a:ext cx="895350" cy="8953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150543" name="AutoShape 15"/>
          <p:cNvSpPr>
            <a:spLocks noChangeArrowheads="1"/>
          </p:cNvSpPr>
          <p:nvPr/>
        </p:nvSpPr>
        <p:spPr bwMode="auto">
          <a:xfrm>
            <a:off x="5257800" y="5418138"/>
            <a:ext cx="1143000" cy="1439862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pic>
        <p:nvPicPr>
          <p:cNvPr id="150545" name="tieng hat ban be minh.wa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8" name="Group 18"/>
          <p:cNvGrpSpPr>
            <a:grpSpLocks/>
          </p:cNvGrpSpPr>
          <p:nvPr/>
        </p:nvGrpSpPr>
        <p:grpSpPr bwMode="auto">
          <a:xfrm>
            <a:off x="0" y="-6350"/>
            <a:ext cx="9223375" cy="6864350"/>
            <a:chOff x="0" y="-4"/>
            <a:chExt cx="5810" cy="4324"/>
          </a:xfrm>
        </p:grpSpPr>
        <p:pic>
          <p:nvPicPr>
            <p:cNvPr id="28692" name="Picture 1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087"/>
              <a:ext cx="43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2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86" y="2086"/>
              <a:ext cx="43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2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"/>
              <a:ext cx="576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9" name="Picture 23" descr="D00404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4700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Text Box 26"/>
          <p:cNvSpPr txBox="1">
            <a:spLocks noChangeArrowheads="1"/>
          </p:cNvSpPr>
          <p:nvPr/>
        </p:nvSpPr>
        <p:spPr bwMode="auto">
          <a:xfrm>
            <a:off x="1752600" y="12192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150556" name="WordArt 28"/>
          <p:cNvSpPr>
            <a:spLocks noChangeArrowheads="1" noChangeShapeType="1"/>
          </p:cNvSpPr>
          <p:nvPr/>
        </p:nvSpPr>
        <p:spPr bwMode="auto">
          <a:xfrm>
            <a:off x="457200" y="1676400"/>
            <a:ext cx="82296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0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81734" fill="hold"/>
                                        <p:tgtEl>
                                          <p:spTgt spid="150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45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45"/>
                </p:tgtEl>
              </p:cMediaNode>
            </p:audio>
          </p:childTnLst>
        </p:cTn>
      </p:par>
    </p:tnLst>
    <p:bldLst>
      <p:bldP spid="150531" grpId="0"/>
      <p:bldP spid="150531" grpId="1"/>
      <p:bldP spid="150531" grpId="2"/>
      <p:bldP spid="150531" grpId="3"/>
      <p:bldP spid="150531" grpId="4"/>
      <p:bldP spid="150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190500" y="-76200"/>
            <a:ext cx="9334500" cy="6934200"/>
            <a:chOff x="0" y="-4"/>
            <a:chExt cx="5880" cy="4324"/>
          </a:xfrm>
        </p:grpSpPr>
        <p:pic>
          <p:nvPicPr>
            <p:cNvPr id="15398" name="Picture 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4176"/>
              <a:ext cx="576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86" y="2086"/>
              <a:ext cx="43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-4"/>
              <a:ext cx="576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23" y="2087"/>
              <a:ext cx="432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2057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cs typeface="Times New Roman" pitchFamily="18" charset="0"/>
              </a:rPr>
              <a:t>Tìm x:</a:t>
            </a:r>
          </a:p>
        </p:txBody>
      </p:sp>
      <p:grpSp>
        <p:nvGrpSpPr>
          <p:cNvPr id="15364" name="Group 46"/>
          <p:cNvGrpSpPr>
            <a:grpSpLocks/>
          </p:cNvGrpSpPr>
          <p:nvPr/>
        </p:nvGrpSpPr>
        <p:grpSpPr bwMode="auto">
          <a:xfrm rot="5400000">
            <a:off x="-202406" y="735806"/>
            <a:ext cx="1181100" cy="776288"/>
            <a:chOff x="3888" y="1632"/>
            <a:chExt cx="752" cy="528"/>
          </a:xfrm>
        </p:grpSpPr>
        <p:sp>
          <p:nvSpPr>
            <p:cNvPr id="15384" name="Rectangle 47"/>
            <p:cNvSpPr>
              <a:spLocks noChangeArrowheads="1"/>
            </p:cNvSpPr>
            <p:nvPr/>
          </p:nvSpPr>
          <p:spPr bwMode="auto">
            <a:xfrm>
              <a:off x="3888" y="1632"/>
              <a:ext cx="752" cy="52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cs typeface="Times New Roman" pitchFamily="18" charset="0"/>
              </a:endParaRPr>
            </a:p>
          </p:txBody>
        </p:sp>
        <p:grpSp>
          <p:nvGrpSpPr>
            <p:cNvPr id="15385" name="Group 48"/>
            <p:cNvGrpSpPr>
              <a:grpSpLocks/>
            </p:cNvGrpSpPr>
            <p:nvPr/>
          </p:nvGrpSpPr>
          <p:grpSpPr bwMode="auto">
            <a:xfrm>
              <a:off x="3888" y="1632"/>
              <a:ext cx="752" cy="528"/>
              <a:chOff x="3896" y="1632"/>
              <a:chExt cx="752" cy="528"/>
            </a:xfrm>
          </p:grpSpPr>
          <p:sp>
            <p:nvSpPr>
              <p:cNvPr id="15386" name="Line 49"/>
              <p:cNvSpPr>
                <a:spLocks noChangeShapeType="1"/>
              </p:cNvSpPr>
              <p:nvPr/>
            </p:nvSpPr>
            <p:spPr bwMode="auto">
              <a:xfrm>
                <a:off x="3984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50"/>
              <p:cNvSpPr>
                <a:spLocks noChangeShapeType="1"/>
              </p:cNvSpPr>
              <p:nvPr/>
            </p:nvSpPr>
            <p:spPr bwMode="auto">
              <a:xfrm>
                <a:off x="4080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51"/>
              <p:cNvSpPr>
                <a:spLocks noChangeShapeType="1"/>
              </p:cNvSpPr>
              <p:nvPr/>
            </p:nvSpPr>
            <p:spPr bwMode="auto">
              <a:xfrm>
                <a:off x="4176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52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53"/>
              <p:cNvSpPr>
                <a:spLocks noChangeShapeType="1"/>
              </p:cNvSpPr>
              <p:nvPr/>
            </p:nvSpPr>
            <p:spPr bwMode="auto">
              <a:xfrm>
                <a:off x="4368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54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55"/>
              <p:cNvSpPr>
                <a:spLocks noChangeShapeType="1"/>
              </p:cNvSpPr>
              <p:nvPr/>
            </p:nvSpPr>
            <p:spPr bwMode="auto">
              <a:xfrm>
                <a:off x="4560" y="163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56"/>
              <p:cNvSpPr>
                <a:spLocks noChangeShapeType="1"/>
              </p:cNvSpPr>
              <p:nvPr/>
            </p:nvSpPr>
            <p:spPr bwMode="auto">
              <a:xfrm>
                <a:off x="3896" y="1728"/>
                <a:ext cx="7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57"/>
              <p:cNvSpPr>
                <a:spLocks noChangeShapeType="1"/>
              </p:cNvSpPr>
              <p:nvPr/>
            </p:nvSpPr>
            <p:spPr bwMode="auto">
              <a:xfrm>
                <a:off x="3896" y="1816"/>
                <a:ext cx="7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58"/>
              <p:cNvSpPr>
                <a:spLocks noChangeShapeType="1"/>
              </p:cNvSpPr>
              <p:nvPr/>
            </p:nvSpPr>
            <p:spPr bwMode="auto">
              <a:xfrm>
                <a:off x="3896" y="1912"/>
                <a:ext cx="7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59"/>
              <p:cNvSpPr>
                <a:spLocks noChangeShapeType="1"/>
              </p:cNvSpPr>
              <p:nvPr/>
            </p:nvSpPr>
            <p:spPr bwMode="auto">
              <a:xfrm>
                <a:off x="3896" y="2008"/>
                <a:ext cx="7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60"/>
              <p:cNvSpPr>
                <a:spLocks noChangeShapeType="1"/>
              </p:cNvSpPr>
              <p:nvPr/>
            </p:nvSpPr>
            <p:spPr bwMode="auto">
              <a:xfrm>
                <a:off x="3896" y="2088"/>
                <a:ext cx="7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5" name="AutoShape 61"/>
          <p:cNvSpPr>
            <a:spLocks noChangeArrowheads="1"/>
          </p:cNvSpPr>
          <p:nvPr/>
        </p:nvSpPr>
        <p:spPr bwMode="auto">
          <a:xfrm rot="2972426">
            <a:off x="333375" y="962025"/>
            <a:ext cx="481013" cy="80963"/>
          </a:xfrm>
          <a:prstGeom prst="flowChartTerminator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1800">
              <a:cs typeface="Times New Roman" pitchFamily="18" charset="0"/>
            </a:endParaRPr>
          </a:p>
        </p:txBody>
      </p: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2286000" y="1447800"/>
            <a:ext cx="3429000" cy="762000"/>
            <a:chOff x="2208" y="912"/>
            <a:chExt cx="2160" cy="432"/>
          </a:xfrm>
        </p:grpSpPr>
        <p:sp>
          <p:nvSpPr>
            <p:cNvPr id="15382" name="Oval 64"/>
            <p:cNvSpPr>
              <a:spLocks noChangeArrowheads="1"/>
            </p:cNvSpPr>
            <p:nvPr/>
          </p:nvSpPr>
          <p:spPr bwMode="auto">
            <a:xfrm>
              <a:off x="2208" y="912"/>
              <a:ext cx="2160" cy="432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1200">
                <a:solidFill>
                  <a:srgbClr val="D60093"/>
                </a:solidFill>
                <a:cs typeface="Times New Roman" pitchFamily="18" charset="0"/>
              </a:endParaRPr>
            </a:p>
          </p:txBody>
        </p:sp>
        <p:sp>
          <p:nvSpPr>
            <p:cNvPr id="1538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48" y="935"/>
              <a:ext cx="17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FF99FF"/>
                  </a:solidFill>
                  <a:latin typeface="Times New Roman"/>
                  <a:cs typeface="Times New Roman"/>
                </a:rPr>
                <a:t>Ôn bài cũ</a:t>
              </a:r>
            </a:p>
          </p:txBody>
        </p:sp>
      </p:grpSp>
      <p:pic>
        <p:nvPicPr>
          <p:cNvPr id="15367" name="Picture 66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592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7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41671">
            <a:off x="7646194" y="5653881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8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4799">
            <a:off x="402431" y="5355432"/>
            <a:ext cx="338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9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72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73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4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4799">
            <a:off x="757238" y="5546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75" descr="Buom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4799">
            <a:off x="7112000" y="56991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1828800" y="2743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cs typeface="Times New Roman" pitchFamily="18" charset="0"/>
              </a:rPr>
              <a:t>b/  x + 17,67 = 100 -  63,2</a:t>
            </a: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1828800" y="2209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itchFamily="18" charset="0"/>
              </a:rPr>
              <a:t>a/  x + 35,67 = 88,5</a:t>
            </a:r>
          </a:p>
        </p:txBody>
      </p:sp>
      <p:sp>
        <p:nvSpPr>
          <p:cNvPr id="15377" name="Text Box 81"/>
          <p:cNvSpPr txBox="1">
            <a:spLocks noChangeArrowheads="1"/>
          </p:cNvSpPr>
          <p:nvPr/>
        </p:nvSpPr>
        <p:spPr bwMode="auto">
          <a:xfrm>
            <a:off x="1219200" y="3276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5202" name="Rectangle 82"/>
          <p:cNvSpPr>
            <a:spLocks noChangeArrowheads="1"/>
          </p:cNvSpPr>
          <p:nvPr/>
        </p:nvSpPr>
        <p:spPr bwMode="auto">
          <a:xfrm>
            <a:off x="4343400" y="3429000"/>
            <a:ext cx="4495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b="1">
              <a:solidFill>
                <a:srgbClr val="F381CD"/>
              </a:solidFill>
              <a:cs typeface="Times New Roman" pitchFamily="18" charset="0"/>
            </a:endParaRPr>
          </a:p>
          <a:p>
            <a:r>
              <a:rPr lang="en-US" altLang="en-US" b="1">
                <a:solidFill>
                  <a:srgbClr val="00FF00"/>
                </a:solidFill>
                <a:cs typeface="Times New Roman" pitchFamily="18" charset="0"/>
              </a:rPr>
              <a:t>b/ x + 17,67 = 100 – 63,2</a:t>
            </a:r>
          </a:p>
          <a:p>
            <a:r>
              <a:rPr lang="en-US" altLang="en-US" b="1">
                <a:solidFill>
                  <a:srgbClr val="00FF00"/>
                </a:solidFill>
                <a:cs typeface="Times New Roman" pitchFamily="18" charset="0"/>
              </a:rPr>
              <a:t>     x + 17,67 = 36,8</a:t>
            </a:r>
          </a:p>
          <a:p>
            <a:r>
              <a:rPr lang="en-US" altLang="en-US" b="1">
                <a:solidFill>
                  <a:srgbClr val="00FF00"/>
                </a:solidFill>
                <a:cs typeface="Times New Roman" pitchFamily="18" charset="0"/>
              </a:rPr>
              <a:t>               x    = 36,8 – 17,67</a:t>
            </a:r>
          </a:p>
          <a:p>
            <a:r>
              <a:rPr lang="en-US" altLang="en-US" b="1">
                <a:solidFill>
                  <a:srgbClr val="00FF00"/>
                </a:solidFill>
                <a:cs typeface="Times New Roman" pitchFamily="18" charset="0"/>
              </a:rPr>
              <a:t>               x    = 19,13</a:t>
            </a:r>
            <a:endParaRPr lang="en-US" altLang="en-US" b="1">
              <a:solidFill>
                <a:srgbClr val="F381CD"/>
              </a:solidFill>
              <a:cs typeface="Times New Roman" pitchFamily="18" charset="0"/>
            </a:endParaRPr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0" y="3505200"/>
            <a:ext cx="457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>
              <a:solidFill>
                <a:srgbClr val="00FF00"/>
              </a:solidFill>
              <a:cs typeface="Times New Roman" pitchFamily="18" charset="0"/>
            </a:endParaRPr>
          </a:p>
          <a:p>
            <a:r>
              <a:rPr lang="en-US" altLang="en-US" b="1">
                <a:solidFill>
                  <a:schemeClr val="hlink"/>
                </a:solidFill>
                <a:cs typeface="Times New Roman" pitchFamily="18" charset="0"/>
              </a:rPr>
              <a:t>a/ x +35,67 = 88,5</a:t>
            </a:r>
          </a:p>
          <a:p>
            <a:r>
              <a:rPr lang="en-US" altLang="en-US" b="1">
                <a:solidFill>
                  <a:schemeClr val="hlink"/>
                </a:solidFill>
                <a:cs typeface="Times New Roman" pitchFamily="18" charset="0"/>
              </a:rPr>
              <a:t>             x     = 88,5 -35,67</a:t>
            </a:r>
          </a:p>
          <a:p>
            <a:r>
              <a:rPr lang="en-US" altLang="en-US" b="1">
                <a:solidFill>
                  <a:schemeClr val="hlink"/>
                </a:solidFill>
                <a:cs typeface="Times New Roman" pitchFamily="18" charset="0"/>
              </a:rPr>
              <a:t>             x     = 52,83</a:t>
            </a:r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4343400" y="37211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381000" y="3276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cs typeface="Times New Roman" pitchFamily="18" charset="0"/>
              </a:rPr>
              <a:t>Đáp án</a:t>
            </a:r>
            <a:r>
              <a:rPr lang="en-US" altLang="en-US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202" grpId="0"/>
      <p:bldP spid="5203" grpId="0"/>
      <p:bldP spid="5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solidFill>
                  <a:srgbClr val="F77B0B"/>
                </a:solidFill>
                <a:latin typeface="Times New Roman" panose="02020603050405020304" pitchFamily="18" charset="0"/>
                <a:cs typeface="Times New Roman" pitchFamily="18" charset="0"/>
              </a:rPr>
              <a:t>TOÁN :  LUYỆN TẬP</a:t>
            </a:r>
          </a:p>
        </p:txBody>
      </p:sp>
      <p:graphicFrame>
        <p:nvGraphicFramePr>
          <p:cNvPr id="100448" name="Object 9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2209800"/>
          <a:ext cx="1377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393529" imgH="393529" progId="Equation.3">
                  <p:embed/>
                </p:oleObj>
              </mc:Choice>
              <mc:Fallback>
                <p:oleObj name="Equation" r:id="rId3" imgW="393529" imgH="393529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1377950" cy="1143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0" name="Object 9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2205038"/>
          <a:ext cx="23241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5" imgW="761669" imgH="393529" progId="Equation.3">
                  <p:embed/>
                </p:oleObj>
              </mc:Choice>
              <mc:Fallback>
                <p:oleObj name="Equation" r:id="rId5" imgW="761669" imgH="393529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5038"/>
                        <a:ext cx="2324100" cy="11922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209800" y="2514600"/>
            <a:ext cx="3810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; </a:t>
            </a:r>
            <a:r>
              <a:rPr lang="en-US" altLang="en-US" sz="2800">
                <a:solidFill>
                  <a:srgbClr val="0000FF"/>
                </a:solidFill>
                <a:cs typeface="Times New Roman" pitchFamily="18" charset="0"/>
              </a:rPr>
              <a:t>             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572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 1 : TÍNH</a:t>
            </a:r>
            <a:endParaRPr lang="en-US" altLang="en-US" sz="28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2133600" y="3124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100452" name="Object 10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77000" y="2286000"/>
          <a:ext cx="2366963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825500" imgH="393700" progId="Equation.3">
                  <p:embed/>
                </p:oleObj>
              </mc:Choice>
              <mc:Fallback>
                <p:oleObj name="Equation" r:id="rId7" imgW="825500" imgH="3937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2366963" cy="1119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4" name="Rectangle 102"/>
          <p:cNvSpPr>
            <a:spLocks noChangeArrowheads="1"/>
          </p:cNvSpPr>
          <p:nvPr/>
        </p:nvSpPr>
        <p:spPr bwMode="auto">
          <a:xfrm>
            <a:off x="5486400" y="2590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;</a:t>
            </a:r>
          </a:p>
        </p:txBody>
      </p:sp>
      <p:sp>
        <p:nvSpPr>
          <p:cNvPr id="100456" name="Rectangle 104"/>
          <p:cNvSpPr>
            <a:spLocks noChangeArrowheads="1"/>
          </p:cNvSpPr>
          <p:nvPr/>
        </p:nvSpPr>
        <p:spPr bwMode="auto">
          <a:xfrm>
            <a:off x="228600" y="3581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3EF04B"/>
                </a:solidFill>
                <a:cs typeface="Times New Roman" pitchFamily="18" charset="0"/>
              </a:rPr>
              <a:t>Muốn cộng hai phân số khác mẫu số ta làm thế nào?</a:t>
            </a:r>
          </a:p>
        </p:txBody>
      </p:sp>
      <p:sp>
        <p:nvSpPr>
          <p:cNvPr id="100457" name="Rectangle 105"/>
          <p:cNvSpPr>
            <a:spLocks noChangeArrowheads="1"/>
          </p:cNvSpPr>
          <p:nvPr/>
        </p:nvSpPr>
        <p:spPr bwMode="auto">
          <a:xfrm>
            <a:off x="228600" y="41148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3EF04B"/>
                </a:solidFill>
                <a:cs typeface="Times New Roman" pitchFamily="18" charset="0"/>
              </a:rPr>
              <a:t>Khi thực hiện biểu thức không có dấu ngoặc đơn mà chỉ có phép tính cộng, trừ hoặc nhân, chia ta làm như làm thế nào?</a:t>
            </a:r>
          </a:p>
        </p:txBody>
      </p:sp>
      <p:sp>
        <p:nvSpPr>
          <p:cNvPr id="16396" name="Text Box 109"/>
          <p:cNvSpPr txBox="1">
            <a:spLocks noChangeArrowheads="1"/>
          </p:cNvSpPr>
          <p:nvPr/>
        </p:nvSpPr>
        <p:spPr bwMode="auto">
          <a:xfrm>
            <a:off x="7527925" y="4846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00465" name="Text Box 113"/>
          <p:cNvSpPr txBox="1">
            <a:spLocks noChangeArrowheads="1"/>
          </p:cNvSpPr>
          <p:nvPr/>
        </p:nvSpPr>
        <p:spPr bwMode="auto">
          <a:xfrm>
            <a:off x="3048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a/</a:t>
            </a:r>
          </a:p>
        </p:txBody>
      </p:sp>
      <p:sp>
        <p:nvSpPr>
          <p:cNvPr id="100466" name="Text Box 114"/>
          <p:cNvSpPr txBox="1">
            <a:spLocks noChangeArrowheads="1"/>
          </p:cNvSpPr>
          <p:nvPr/>
        </p:nvSpPr>
        <p:spPr bwMode="auto">
          <a:xfrm>
            <a:off x="2651125" y="25908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b/</a:t>
            </a:r>
          </a:p>
        </p:txBody>
      </p:sp>
      <p:sp>
        <p:nvSpPr>
          <p:cNvPr id="100468" name="Text Box 116"/>
          <p:cNvSpPr txBox="1">
            <a:spLocks noChangeArrowheads="1"/>
          </p:cNvSpPr>
          <p:nvPr/>
        </p:nvSpPr>
        <p:spPr bwMode="auto">
          <a:xfrm>
            <a:off x="5943600" y="251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 animBg="1"/>
      <p:bldP spid="100366" grpId="0"/>
      <p:bldP spid="100454" grpId="0"/>
      <p:bldP spid="100456" grpId="0"/>
      <p:bldP spid="100457" grpId="0"/>
      <p:bldP spid="100465" grpId="0"/>
      <p:bldP spid="100466" grpId="0"/>
      <p:bldP spid="100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5344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200" dirty="0"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  <a:br>
              <a:rPr lang="en-US" altLang="en-US" sz="3200" dirty="0">
                <a:latin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</a:rPr>
              <a:t>    B1: Qui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   </a:t>
            </a:r>
            <a:br>
              <a:rPr lang="en-US" altLang="en-US" sz="3200" dirty="0">
                <a:latin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</a:rPr>
              <a:t>   B2: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2288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8610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, chia ta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400" dirty="0">
                <a:solidFill>
                  <a:srgbClr val="3EF04B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3400" dirty="0" err="1">
                <a:solidFill>
                  <a:srgbClr val="3EF04B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400" dirty="0">
                <a:solidFill>
                  <a:srgbClr val="80008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28600" y="50292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u="sng">
                <a:solidFill>
                  <a:srgbClr val="FF6699"/>
                </a:solidFill>
              </a:rPr>
              <a:t>-Cách khác</a:t>
            </a:r>
            <a:r>
              <a:rPr lang="en-US" altLang="en-US" sz="3200">
                <a:solidFill>
                  <a:srgbClr val="FF6699"/>
                </a:solidFill>
              </a:rPr>
              <a:t> vận dụng tính chất kết hợp để thực hiện biểu thức</a:t>
            </a:r>
          </a:p>
          <a:p>
            <a:endParaRPr lang="en-US" altLang="en-US" sz="3200">
              <a:solidFill>
                <a:srgbClr val="FF6699"/>
              </a:solidFill>
            </a:endParaRPr>
          </a:p>
        </p:txBody>
      </p:sp>
      <p:sp>
        <p:nvSpPr>
          <p:cNvPr id="122885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533400" y="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Trả lời: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  <p:bldP spid="122884" grpId="0"/>
      <p:bldP spid="1228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308350" cy="606425"/>
          </a:xfrm>
        </p:spPr>
        <p:txBody>
          <a:bodyPr/>
          <a:lstStyle/>
          <a:p>
            <a:pPr eaLnBrk="1" hangingPunct="1"/>
            <a:r>
              <a:rPr lang="en-US" altLang="en-US" sz="4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3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24932" name="Object 4">
            <a:hlinkClick r:id="" action="ppaction://hlinkshowjump?jump=previousslide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914400"/>
          <a:ext cx="46482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1726451" imgH="393529" progId="Equation.3">
                  <p:embed/>
                </p:oleObj>
              </mc:Choice>
              <mc:Fallback>
                <p:oleObj name="Equation" r:id="rId3" imgW="172645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464820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2514600"/>
          <a:ext cx="914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3835400" imgH="431800" progId="Equation.3">
                  <p:embed/>
                </p:oleObj>
              </mc:Choice>
              <mc:Fallback>
                <p:oleObj name="Equation" r:id="rId5" imgW="38354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914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838200" y="4191000"/>
          <a:ext cx="70104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7" imgW="1905000" imgH="393700" progId="Equation.3">
                  <p:embed/>
                </p:oleObj>
              </mc:Choice>
              <mc:Fallback>
                <p:oleObj name="Equation" r:id="rId7" imgW="19050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70104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88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(b) : Tính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886200" y="2286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3EF04B"/>
                </a:solidFill>
                <a:cs typeface="Times New Roman" pitchFamily="18" charset="0"/>
              </a:rPr>
              <a:t>578,69 + 281,78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1295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u="sng">
                <a:solidFill>
                  <a:srgbClr val="FF0000"/>
                </a:solidFill>
                <a:cs typeface="Times New Roman" pitchFamily="18" charset="0"/>
              </a:rPr>
              <a:t>Trả lời</a:t>
            </a:r>
            <a:r>
              <a:rPr lang="en-US" altLang="en-US" sz="2800">
                <a:solidFill>
                  <a:srgbClr val="F3724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51618" y="817182"/>
            <a:ext cx="810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 err="1">
                <a:cs typeface="Times New Roman" pitchFamily="18" charset="0"/>
              </a:rPr>
              <a:t>Muốn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cộng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hai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số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thập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phân</a:t>
            </a:r>
            <a:r>
              <a:rPr lang="en-US" altLang="en-US" sz="3200" dirty="0">
                <a:cs typeface="Times New Roman" pitchFamily="18" charset="0"/>
              </a:rPr>
              <a:t> ta </a:t>
            </a:r>
            <a:r>
              <a:rPr lang="en-US" altLang="en-US" sz="3200" dirty="0" err="1">
                <a:cs typeface="Times New Roman" pitchFamily="18" charset="0"/>
              </a:rPr>
              <a:t>làm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như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thế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chemeClr val="hlink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57200" y="1981200"/>
            <a:ext cx="769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Muốn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cộng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thập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ta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:</a:t>
            </a:r>
          </a:p>
          <a:p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Viết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hang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này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dưới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hạng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kia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sao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chữ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hàng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cột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Cộng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cộng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tự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nhiên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Viết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dấu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phẩy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tổng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cột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dấu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phẩy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77B0B"/>
                </a:solidFill>
                <a:cs typeface="Times New Roman" pitchFamily="18" charset="0"/>
              </a:rPr>
              <a:t>hạng</a:t>
            </a:r>
            <a:r>
              <a:rPr lang="en-US" altLang="en-US" sz="2800" dirty="0">
                <a:solidFill>
                  <a:srgbClr val="F77B0B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819400" y="4800600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578,69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2514600" y="5105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2819400" y="5334000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281,78</a:t>
            </a: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2590800" y="594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2743200" y="6019800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860,47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4" grpId="0"/>
      <p:bldP spid="128005" grpId="0"/>
      <p:bldP spid="128006" grpId="0"/>
      <p:bldP spid="128007" grpId="0"/>
      <p:bldP spid="128011" grpId="0"/>
      <p:bldP spid="128012" grpId="0"/>
      <p:bldP spid="128013" grpId="0"/>
      <p:bldP spid="128014" grpId="0" animBg="1"/>
      <p:bldP spid="1280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715000" cy="533400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Tính : 594,72 + 406,38 – 329,47</a:t>
            </a:r>
          </a:p>
        </p:txBody>
      </p:sp>
      <p:graphicFrame>
        <p:nvGraphicFramePr>
          <p:cNvPr id="20483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0488" y="2624138"/>
          <a:ext cx="10636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624138"/>
                        <a:ext cx="106362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33400" y="2590800"/>
            <a:ext cx="807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  <a:cs typeface="Times New Roman" pitchFamily="18" charset="0"/>
              </a:rPr>
              <a:t>Khi thực hiện biểu thức không có dấu ngoặc đơn mà chỉ có phép tính cộng, trừ hoặc nhân, chia ta thực hiện theo thứ từ trái sang phải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2895600" y="41148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altLang="en-US" sz="3200">
                <a:cs typeface="Times New Roman" pitchFamily="18" charset="0"/>
              </a:rPr>
              <a:t>594,72 + 406,38 – 329,47 </a:t>
            </a:r>
            <a:r>
              <a:rPr lang="en-US" altLang="en-US" sz="32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2590800" y="4699000"/>
            <a:ext cx="357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2552700" y="5481638"/>
            <a:ext cx="357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3124200" y="4754563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cs typeface="Times New Roman" pitchFamily="18" charset="0"/>
              </a:rPr>
              <a:t>          </a:t>
            </a:r>
            <a:r>
              <a:rPr lang="en-US" altLang="en-US" sz="3200">
                <a:cs typeface="Times New Roman" pitchFamily="18" charset="0"/>
              </a:rPr>
              <a:t>1001,1       – 329,47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3962400" y="55165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cs typeface="Times New Roman" pitchFamily="18" charset="0"/>
              </a:rPr>
              <a:t>671,63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533400" y="2057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FF0000"/>
                </a:solidFill>
                <a:cs typeface="Times New Roman" pitchFamily="18" charset="0"/>
              </a:rPr>
              <a:t>Trả lời</a:t>
            </a: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533400" y="373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pic>
        <p:nvPicPr>
          <p:cNvPr id="129044" name="Picture 2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3124200" y="762000"/>
            <a:ext cx="5334000" cy="1219200"/>
          </a:xfrm>
          <a:prstGeom prst="cloudCallout">
            <a:avLst>
              <a:gd name="adj1" fmla="val -36162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3962400" y="914400"/>
            <a:ext cx="4191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Muốn thực hiện biểu thức trên ta 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8" grpId="0"/>
      <p:bldP spid="129031" grpId="0"/>
      <p:bldP spid="129036" grpId="0"/>
      <p:bldP spid="129037" grpId="0"/>
      <p:bldP spid="129038" grpId="0"/>
      <p:bldP spid="129040" grpId="0"/>
      <p:bldP spid="129041" grpId="0"/>
      <p:bldP spid="129049" grpId="0" animBg="1"/>
      <p:bldP spid="129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685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106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600" b="1" u="sng">
                <a:solidFill>
                  <a:srgbClr val="FF0066"/>
                </a:solidFill>
                <a:cs typeface="Times New Roman" pitchFamily="18" charset="0"/>
              </a:rPr>
              <a:t>S/160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533400" y="1600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cs typeface="Times New Roman" pitchFamily="18" charset="0"/>
              </a:rPr>
              <a:t>2: Tính bằng cách thuận tiện nhất:  </a:t>
            </a:r>
          </a:p>
        </p:txBody>
      </p:sp>
      <p:sp>
        <p:nvSpPr>
          <p:cNvPr id="21509" name="Rectangle 38"/>
          <p:cNvSpPr>
            <a:spLocks noChangeArrowheads="1"/>
          </p:cNvSpPr>
          <p:nvPr/>
        </p:nvSpPr>
        <p:spPr bwMode="auto">
          <a:xfrm>
            <a:off x="381000" y="-5334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1510" name="Rectangle 43"/>
          <p:cNvSpPr>
            <a:spLocks noChangeArrowheads="1"/>
          </p:cNvSpPr>
          <p:nvPr/>
        </p:nvSpPr>
        <p:spPr bwMode="auto">
          <a:xfrm>
            <a:off x="6308725" y="27511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800">
              <a:cs typeface="Times New Roman" pitchFamily="18" charset="0"/>
            </a:endParaRPr>
          </a:p>
        </p:txBody>
      </p:sp>
      <p:sp>
        <p:nvSpPr>
          <p:cNvPr id="21511" name="Rectangle 46"/>
          <p:cNvSpPr>
            <a:spLocks noChangeArrowheads="1"/>
          </p:cNvSpPr>
          <p:nvPr/>
        </p:nvSpPr>
        <p:spPr bwMode="auto">
          <a:xfrm>
            <a:off x="5505450" y="2387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800">
              <a:cs typeface="Times New Roman" pitchFamily="18" charset="0"/>
            </a:endParaRPr>
          </a:p>
        </p:txBody>
      </p:sp>
      <p:pic>
        <p:nvPicPr>
          <p:cNvPr id="21512" name="Picture 78" descr="Soạn tin: VNN 671260 gửi đến: 998 để nhận ảnh nà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454650"/>
            <a:ext cx="15192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9" descr="Soạn tin: VNN 670184 gửi đến: 998 để nhận ảnh nà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511800"/>
            <a:ext cx="1973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0" descr="Buom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41671">
            <a:off x="8475663" y="5303837"/>
            <a:ext cx="60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81" descr="Buom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4799">
            <a:off x="7586663" y="5684837"/>
            <a:ext cx="60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228600" y="381000"/>
            <a:ext cx="1524000" cy="1189038"/>
            <a:chOff x="96" y="288"/>
            <a:chExt cx="960" cy="749"/>
          </a:xfrm>
        </p:grpSpPr>
        <p:grpSp>
          <p:nvGrpSpPr>
            <p:cNvPr id="21527" name="Group 84"/>
            <p:cNvGrpSpPr>
              <a:grpSpLocks/>
            </p:cNvGrpSpPr>
            <p:nvPr/>
          </p:nvGrpSpPr>
          <p:grpSpPr bwMode="auto">
            <a:xfrm>
              <a:off x="96" y="288"/>
              <a:ext cx="960" cy="749"/>
              <a:chOff x="96" y="96"/>
              <a:chExt cx="960" cy="749"/>
            </a:xfrm>
          </p:grpSpPr>
          <p:sp>
            <p:nvSpPr>
              <p:cNvPr id="21529" name="Text Box 85"/>
              <p:cNvSpPr txBox="1">
                <a:spLocks noChangeArrowheads="1"/>
              </p:cNvSpPr>
              <p:nvPr/>
            </p:nvSpPr>
            <p:spPr bwMode="auto">
              <a:xfrm>
                <a:off x="96" y="96"/>
                <a:ext cx="864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7200" b="1">
                    <a:solidFill>
                      <a:schemeClr val="accent2"/>
                    </a:solidFill>
                    <a:cs typeface="Times New Roman" pitchFamily="18" charset="0"/>
                    <a:sym typeface="Wingdings" pitchFamily="2" charset="2"/>
                  </a:rPr>
                  <a:t></a:t>
                </a:r>
              </a:p>
            </p:txBody>
          </p:sp>
          <p:sp>
            <p:nvSpPr>
              <p:cNvPr id="21530" name="Text Box 86"/>
              <p:cNvSpPr txBox="1">
                <a:spLocks noChangeArrowheads="1"/>
              </p:cNvSpPr>
              <p:nvPr/>
            </p:nvSpPr>
            <p:spPr bwMode="auto">
              <a:xfrm>
                <a:off x="288" y="31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2000" b="1">
                  <a:solidFill>
                    <a:schemeClr val="accent2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21531" name="Picture 87" descr="ag00218_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7391">
                <a:off x="576" y="384"/>
                <a:ext cx="48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28" name="Text Box 88"/>
            <p:cNvSpPr txBox="1">
              <a:spLocks noChangeArrowheads="1"/>
            </p:cNvSpPr>
            <p:nvPr/>
          </p:nvSpPr>
          <p:spPr bwMode="auto">
            <a:xfrm>
              <a:off x="288" y="432"/>
              <a:ext cx="6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66"/>
                  </a:solidFill>
                  <a:cs typeface="Times New Roman" pitchFamily="18" charset="0"/>
                </a:rPr>
                <a:t>	</a:t>
              </a:r>
            </a:p>
          </p:txBody>
        </p:sp>
      </p:grpSp>
      <p:sp>
        <p:nvSpPr>
          <p:cNvPr id="9306" name="Rectangle 90"/>
          <p:cNvSpPr>
            <a:spLocks noChangeArrowheads="1"/>
          </p:cNvSpPr>
          <p:nvPr/>
        </p:nvSpPr>
        <p:spPr bwMode="auto">
          <a:xfrm>
            <a:off x="228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F3724F"/>
                </a:solidFill>
                <a:cs typeface="Times New Roman" pitchFamily="18" charset="0"/>
              </a:rPr>
              <a:t>a/</a:t>
            </a:r>
          </a:p>
        </p:txBody>
      </p:sp>
      <p:sp>
        <p:nvSpPr>
          <p:cNvPr id="21518" name="Rectangle 95"/>
          <p:cNvSpPr>
            <a:spLocks noGrp="1" noChangeArrowheads="1"/>
          </p:cNvSpPr>
          <p:nvPr>
            <p:ph type="title"/>
          </p:nvPr>
        </p:nvSpPr>
        <p:spPr>
          <a:xfrm>
            <a:off x="6172200" y="2438400"/>
            <a:ext cx="457200" cy="838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3724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9307" name="Object 91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2354263"/>
          <a:ext cx="2438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9" imgW="990170" imgH="393529" progId="Equation.3">
                  <p:embed/>
                </p:oleObj>
              </mc:Choice>
              <mc:Fallback>
                <p:oleObj name="Equation" r:id="rId9" imgW="990170" imgH="393529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54263"/>
                        <a:ext cx="24384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0" name="Object 9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85850" y="3581400"/>
          <a:ext cx="232251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1" imgW="850531" imgH="393529" progId="Equation.3">
                  <p:embed/>
                </p:oleObj>
              </mc:Choice>
              <mc:Fallback>
                <p:oleObj name="Equation" r:id="rId11" imgW="850531" imgH="393529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581400"/>
                        <a:ext cx="232251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9" name="Rectangle 93"/>
          <p:cNvSpPr>
            <a:spLocks noChangeArrowheads="1"/>
          </p:cNvSpPr>
          <p:nvPr/>
        </p:nvSpPr>
        <p:spPr bwMode="auto">
          <a:xfrm>
            <a:off x="228600" y="37052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F3724F"/>
                </a:solidFill>
                <a:cs typeface="Times New Roman" pitchFamily="18" charset="0"/>
              </a:rPr>
              <a:t>b/</a:t>
            </a:r>
          </a:p>
        </p:txBody>
      </p:sp>
      <p:sp>
        <p:nvSpPr>
          <p:cNvPr id="9313" name="Rectangle 97"/>
          <p:cNvSpPr>
            <a:spLocks noChangeArrowheads="1"/>
          </p:cNvSpPr>
          <p:nvPr/>
        </p:nvSpPr>
        <p:spPr bwMode="auto">
          <a:xfrm>
            <a:off x="4572000" y="37719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>
                <a:cs typeface="Times New Roman" pitchFamily="18" charset="0"/>
              </a:rPr>
              <a:t>  83,45 – 30,98 – 42,47</a:t>
            </a:r>
          </a:p>
        </p:txBody>
      </p:sp>
      <p:sp>
        <p:nvSpPr>
          <p:cNvPr id="9314" name="Rectangle 98"/>
          <p:cNvSpPr>
            <a:spLocks noChangeArrowheads="1"/>
          </p:cNvSpPr>
          <p:nvPr/>
        </p:nvSpPr>
        <p:spPr bwMode="auto">
          <a:xfrm>
            <a:off x="4419600" y="2514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   </a:t>
            </a:r>
            <a:r>
              <a:rPr lang="en-US" altLang="en-US" sz="3200">
                <a:cs typeface="Times New Roman" pitchFamily="18" charset="0"/>
              </a:rPr>
              <a:t>69,78 + 35,97 + 30,22</a:t>
            </a: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4038600" y="2514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3724F"/>
                </a:solidFill>
                <a:cs typeface="Times New Roman" pitchFamily="18" charset="0"/>
              </a:rPr>
              <a:t>c/</a:t>
            </a: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685800" y="51054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Yêu cầu học sinh vận dụng tính chất kết hợp của phép cộng để thực hiện.</a:t>
            </a:r>
          </a:p>
        </p:txBody>
      </p:sp>
      <p:sp>
        <p:nvSpPr>
          <p:cNvPr id="9318" name="Text Box 102"/>
          <p:cNvSpPr txBox="1">
            <a:spLocks noChangeArrowheads="1"/>
          </p:cNvSpPr>
          <p:nvPr/>
        </p:nvSpPr>
        <p:spPr bwMode="auto">
          <a:xfrm>
            <a:off x="4038600" y="3810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77B0B"/>
                </a:solidFill>
                <a:cs typeface="Times New Roman" pitchFamily="18" charset="0"/>
              </a:rPr>
              <a:t>d/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53" grpId="0"/>
      <p:bldP spid="9306" grpId="0"/>
      <p:bldP spid="9309" grpId="0"/>
      <p:bldP spid="9313" grpId="0"/>
      <p:bldP spid="9314" grpId="0"/>
      <p:bldP spid="9316" grpId="0"/>
      <p:bldP spid="9317" grpId="0"/>
      <p:bldP spid="9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CC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Rectangle 67">
            <a:extLst/>
          </p:cNvPr>
          <p:cNvSpPr>
            <a:spLocks noChangeArrowheads="1"/>
          </p:cNvSpPr>
          <p:nvPr/>
        </p:nvSpPr>
        <p:spPr bwMode="auto">
          <a:xfrm>
            <a:off x="381000" y="1371600"/>
            <a:ext cx="685800" cy="5794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i="1">
                <a:cs typeface="Times New Roman" pitchFamily="18" charset="0"/>
              </a:rPr>
              <a:t>a/</a:t>
            </a:r>
          </a:p>
        </p:txBody>
      </p:sp>
      <p:pic>
        <p:nvPicPr>
          <p:cNvPr id="22531" name="Picture 99" descr="6720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700"/>
            <a:ext cx="11287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0" descr="6720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0"/>
            <a:ext cx="11287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3429000" y="457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FF0000"/>
                </a:solidFill>
                <a:cs typeface="Times New Roman" pitchFamily="18" charset="0"/>
              </a:rPr>
              <a:t>Đáp án</a:t>
            </a:r>
          </a:p>
        </p:txBody>
      </p:sp>
      <p:sp>
        <p:nvSpPr>
          <p:cNvPr id="22534" name="Rectangle 106"/>
          <p:cNvSpPr>
            <a:spLocks noGrp="1" noChangeArrowheads="1"/>
          </p:cNvSpPr>
          <p:nvPr>
            <p:ph type="title"/>
          </p:nvPr>
        </p:nvSpPr>
        <p:spPr>
          <a:xfrm>
            <a:off x="0" y="388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graphicFrame>
        <p:nvGraphicFramePr>
          <p:cNvPr id="10342" name="Object 10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206500"/>
          <a:ext cx="7239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" imgW="3568700" imgH="431800" progId="Equation.3">
                  <p:embed/>
                </p:oleObj>
              </mc:Choice>
              <mc:Fallback>
                <p:oleObj name="Equation" r:id="rId4" imgW="3568700" imgH="43180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06500"/>
                        <a:ext cx="7239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" name="Object 10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432050"/>
          <a:ext cx="708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6" imgW="3302000" imgH="431800" progId="Equation.3">
                  <p:embed/>
                </p:oleObj>
              </mc:Choice>
              <mc:Fallback>
                <p:oleObj name="Equation" r:id="rId6" imgW="3302000" imgH="4318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2050"/>
                        <a:ext cx="708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381000" y="2438400"/>
            <a:ext cx="685800" cy="5794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i="1">
                <a:cs typeface="Times New Roman" pitchFamily="18" charset="0"/>
              </a:rPr>
              <a:t>b/</a:t>
            </a:r>
          </a:p>
        </p:txBody>
      </p:sp>
      <p:sp>
        <p:nvSpPr>
          <p:cNvPr id="22538" name="Rectangle 108"/>
          <p:cNvSpPr>
            <a:spLocks noChangeArrowheads="1"/>
          </p:cNvSpPr>
          <p:nvPr/>
        </p:nvSpPr>
        <p:spPr bwMode="auto">
          <a:xfrm>
            <a:off x="3886200" y="4572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304800" y="4953000"/>
            <a:ext cx="762000" cy="5794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cs typeface="Times New Roman" pitchFamily="18" charset="0"/>
              </a:rPr>
              <a:t>d/</a:t>
            </a:r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990600" y="3656013"/>
            <a:ext cx="8001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   69,78 + 35,97 + 30,22 = (69,78 + 30,22) + 35,97 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                                       = 100                    + 35,97             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                                       = 135,97 </a:t>
            </a:r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1295400" y="5027613"/>
            <a:ext cx="777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99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83,45 – 30,98 – 42,47 = 83,45 – (30,98 + 42,47)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                                   = 83,45 –         73,45</a:t>
            </a: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                                    = 10</a:t>
            </a:r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304800" y="3429000"/>
            <a:ext cx="762000" cy="5794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cs typeface="Times New Roman" pitchFamily="18" charset="0"/>
              </a:rPr>
              <a:t>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 animBg="1"/>
      <p:bldP spid="10341" grpId="0"/>
      <p:bldP spid="10344" grpId="0" animBg="1"/>
      <p:bldP spid="10349" grpId="0" animBg="1"/>
      <p:bldP spid="10351" grpId="0"/>
      <p:bldP spid="10353" grpId="0"/>
      <p:bldP spid="103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3&quot;/&gt;&lt;property id=&quot;20307&quot; value=&quot;259&quot;/&gt;&lt;/object&gt;&lt;object type=&quot;3&quot; unique_id=&quot;10005&quot;&gt;&lt;property id=&quot;20148&quot; value=&quot;5&quot;/&gt;&lt;property id=&quot;20300&quot; value=&quot;Slide 4 - &amp;quot; TOÁN :  LUYỆN TẬP&amp;quot;&quot;/&gt;&lt;property id=&quot;20307&quot; value=&quot;272&quot;/&gt;&lt;/object&gt;&lt;object type=&quot;3&quot; unique_id=&quot;10006&quot;&gt;&lt;property id=&quot;20148&quot; value=&quot;5&quot;/&gt;&lt;property id=&quot;20300&quot; value=&quot;Slide 5 - &amp;quot;- Muốn cộng hai phân số khác mẫu số ta làm như sau:     B1: Qui đồng mẫu số hai phân số        B2: Cộng hai tử số v&quot;/&gt;&lt;property id=&quot;20307&quot; value=&quot;275&quot;/&gt;&lt;/object&gt;&lt;object type=&quot;3&quot; unique_id=&quot;10007&quot;&gt;&lt;property id=&quot;20148&quot; value=&quot;5&quot;/&gt;&lt;property id=&quot;20300&quot; value=&quot;Slide 6 - &amp;quot;Đáp án:&amp;quot;&quot;/&gt;&lt;property id=&quot;20307&quot; value=&quot;276&quot;/&gt;&lt;/object&gt;&lt;object type=&quot;3&quot; unique_id=&quot;10008&quot;&gt;&lt;property id=&quot;20148&quot; value=&quot;5&quot;/&gt;&lt;property id=&quot;20300&quot; value=&quot;Slide 7 - &amp;quot;1 (b) : Tính&amp;quot;&quot;/&gt;&lt;property id=&quot;20307&quot; value=&quot;277&quot;/&gt;&lt;/object&gt;&lt;object type=&quot;3&quot; unique_id=&quot;10009&quot;&gt;&lt;property id=&quot;20148&quot; value=&quot;5&quot;/&gt;&lt;property id=&quot;20300&quot; value=&quot;Slide 8 - &amp;quot;Tính : 594,72 + 406,38 – 329,47&amp;quot;&quot;/&gt;&lt;property id=&quot;20307&quot; value=&quot;278&quot;/&gt;&lt;/object&gt;&lt;object type=&quot;3&quot; unique_id=&quot;10010&quot;&gt;&lt;property id=&quot;20148&quot; value=&quot;5&quot;/&gt;&lt;property id=&quot;20300&quot; value=&quot;Slide 9 - &amp;quot;&amp;amp;#x09;&amp;quot;&quot;/&gt;&lt;property id=&quot;20307&quot; value=&quot;262&quot;/&gt;&lt;/object&gt;&lt;object type=&quot;3&quot; unique_id=&quot;10011&quot;&gt;&lt;property id=&quot;20148&quot; value=&quot;5&quot;/&gt;&lt;property id=&quot;20300&quot; value=&quot;Slide 10 - &amp;quot;&amp;amp;#x09;&amp;amp;#x09;&amp;quot;&quot;/&gt;&lt;property id=&quot;20307&quot; value=&quot;263&quot;/&gt;&lt;/object&gt;&lt;object type=&quot;3&quot; unique_id=&quot;10012&quot;&gt;&lt;property id=&quot;20148&quot; value=&quot;5&quot;/&gt;&lt;property id=&quot;20300&quot; value=&quot;Slide 11 - &amp;quot;&amp;amp;#x09;&amp;quot;&quot;/&gt;&lt;property id=&quot;20307&quot; value=&quot;273&quot;/&gt;&lt;/object&gt;&lt;object type=&quot;3&quot; unique_id=&quot;10013&quot;&gt;&lt;property id=&quot;20148&quot; value=&quot;5&quot;/&gt;&lt;property id=&quot;20300&quot; value=&quot;Slide 12 - &amp;quot;&amp;amp;#x09;&amp;quot;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84&quot;/&gt;&lt;/object&gt;&lt;object type=&quot;3&quot; unique_id=&quot;10015&quot;&gt;&lt;property id=&quot;20148&quot; value=&quot;5&quot;/&gt;&lt;property id=&quot;20300&quot; value=&quot;Slide 14&quot;/&gt;&lt;property id=&quot;20307&quot; value=&quot;285&quot;/&gt;&lt;/object&gt;&lt;object type=&quot;3&quot; unique_id=&quot;10016&quot;&gt;&lt;property id=&quot;20148&quot; value=&quot;5&quot;/&gt;&lt;property id=&quot;20300&quot; value=&quot;Slide 15&quot;/&gt;&lt;property id=&quot;20307&quot; value=&quot;286&quot;/&gt;&lt;/object&gt;&lt;object type=&quot;3&quot; unique_id=&quot;10017&quot;&gt;&lt;property id=&quot;20148&quot; value=&quot;5&quot;/&gt;&lt;property id=&quot;20300&quot; value=&quot;Slide 16&quot;/&gt;&lt;property id=&quot;20307&quot; value=&quot;281&quot;/&gt;&lt;/object&gt;&lt;object type=&quot;3&quot; unique_id=&quot;79991&quot;&gt;&lt;property id=&quot;20148&quot; value=&quot;5&quot;/&gt;&lt;property id=&quot;20300&quot; value=&quot;Slide 2&quot;/&gt;&lt;property id=&quot;20307&quot; value=&quot;287&quot;/&gt;&lt;/object&gt;&lt;/object&gt;&lt;object type=&quot;8&quot; unique_id=&quot;10034&quot;&gt;&lt;/object&gt;&lt;/object&gt;&lt;/database&gt;"/>
  <p:tag name="SECTOMILLISECCONVERTED" val="1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ia mot so thap phan cho mot so tu nhien">
  <a:themeElements>
    <a:clrScheme name="Chia mot so thap phan cho mot so tu nhien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hia mot so thap phan cho mot so tu nhie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hia mot so thap phan cho mot so tu nhien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mot so thap phan cho mot so tu nhien</Template>
  <TotalTime>588</TotalTime>
  <Words>769</Words>
  <Application>Microsoft Office PowerPoint</Application>
  <PresentationFormat>On-screen Show (4:3)</PresentationFormat>
  <Paragraphs>127</Paragraphs>
  <Slides>15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Cambria</vt:lpstr>
      <vt:lpstr>Comic Sans MS</vt:lpstr>
      <vt:lpstr>Garamond</vt:lpstr>
      <vt:lpstr>Times New Roman</vt:lpstr>
      <vt:lpstr>Verdana</vt:lpstr>
      <vt:lpstr>Webdings</vt:lpstr>
      <vt:lpstr>Wingdings</vt:lpstr>
      <vt:lpstr>Chia mot so thap phan cho mot so tu nhien</vt:lpstr>
      <vt:lpstr>default</vt:lpstr>
      <vt:lpstr>Mountain Top</vt:lpstr>
      <vt:lpstr>Teamwork</vt:lpstr>
      <vt:lpstr>Crayons</vt:lpstr>
      <vt:lpstr>Adjacency</vt:lpstr>
      <vt:lpstr>Equation</vt:lpstr>
      <vt:lpstr>PowerPoint Presentation</vt:lpstr>
      <vt:lpstr>PowerPoint Presentation</vt:lpstr>
      <vt:lpstr> TOÁN :  LUYỆN TẬP</vt:lpstr>
      <vt:lpstr>- Muốn cộng hai phân số khác mẫu số ta làm như sau:     B1: Qui đồng mẫu số hai phân số        B2: Cộng hai tử số với nhau và giữ nguyên mẫu số</vt:lpstr>
      <vt:lpstr>Đáp án:</vt:lpstr>
      <vt:lpstr>1 (b) : Tính</vt:lpstr>
      <vt:lpstr>Tính : 594,72 + 406,38 – 329,47</vt:lpstr>
      <vt:lpstr> </vt:lpstr>
      <vt:lpstr>  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Pham Cong Khai</cp:lastModifiedBy>
  <cp:revision>74</cp:revision>
  <dcterms:created xsi:type="dcterms:W3CDTF">2008-02-17T19:24:17Z</dcterms:created>
  <dcterms:modified xsi:type="dcterms:W3CDTF">2023-04-13T05:20:21Z</dcterms:modified>
</cp:coreProperties>
</file>