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9" r:id="rId2"/>
    <p:sldMasterId id="2147483818" r:id="rId3"/>
  </p:sldMasterIdLst>
  <p:notesMasterIdLst>
    <p:notesMasterId r:id="rId18"/>
  </p:notesMasterIdLst>
  <p:sldIdLst>
    <p:sldId id="260" r:id="rId4"/>
    <p:sldId id="256" r:id="rId5"/>
    <p:sldId id="259" r:id="rId6"/>
    <p:sldId id="258" r:id="rId7"/>
    <p:sldId id="268" r:id="rId8"/>
    <p:sldId id="269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2E"/>
    <a:srgbClr val="EA4335"/>
    <a:srgbClr val="006600"/>
    <a:srgbClr val="008000"/>
    <a:srgbClr val="5B9BD5"/>
    <a:srgbClr val="FBBC05"/>
    <a:srgbClr val="FF0000"/>
    <a:srgbClr val="F3F3F3"/>
    <a:srgbClr val="34A853"/>
    <a:srgbClr val="F0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59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0AE2EB-24FE-4E98-A885-14F32453F8E6}" type="datetimeFigureOut">
              <a:rPr lang="en-US" smtClean="0"/>
              <a:pPr/>
              <a:t>03/04/2023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3D9739D-BAA1-491A-BFE4-BB02BCE807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41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2689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3208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4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37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87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93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39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10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727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792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661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99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178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0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989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760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88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2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343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5053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7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57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349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53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39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65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59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65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02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3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571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4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1441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90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2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81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79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47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837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25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70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6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788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491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53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32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4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002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986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759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05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688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8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1524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817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32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91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1407739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868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967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08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93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21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4130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2291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921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87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785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435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156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0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490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10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46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57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3573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49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55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516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1045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66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8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745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3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4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960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60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3"/>
          </p:nvPr>
        </p:nvSpPr>
        <p:spPr>
          <a:xfrm>
            <a:off x="3528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"/>
          </p:nvPr>
        </p:nvSpPr>
        <p:spPr>
          <a:xfrm>
            <a:off x="3528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5"/>
          </p:nvPr>
        </p:nvSpPr>
        <p:spPr>
          <a:xfrm>
            <a:off x="6096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6"/>
          </p:nvPr>
        </p:nvSpPr>
        <p:spPr>
          <a:xfrm>
            <a:off x="6096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7"/>
          </p:nvPr>
        </p:nvSpPr>
        <p:spPr>
          <a:xfrm>
            <a:off x="8664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8"/>
          </p:nvPr>
        </p:nvSpPr>
        <p:spPr>
          <a:xfrm>
            <a:off x="8664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6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6"/>
          <p:cNvSpPr/>
          <p:nvPr/>
        </p:nvSpPr>
        <p:spPr>
          <a:xfrm rot="10800000" flipH="1">
            <a:off x="-885767" y="-375811"/>
            <a:ext cx="468378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843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7160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9754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210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098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4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5058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2312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34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26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23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73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4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.xml"/><Relationship Id="rId11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7EA02F-54B9-48C3-B1A3-991B94F1A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63" t="25845" r="15861"/>
          <a:stretch/>
        </p:blipFill>
        <p:spPr>
          <a:xfrm>
            <a:off x="2003047" y="1246887"/>
            <a:ext cx="8550442" cy="1573104"/>
          </a:xfrm>
          <a:prstGeom prst="rect">
            <a:avLst/>
          </a:prstGeom>
        </p:spPr>
      </p:pic>
      <p:pic>
        <p:nvPicPr>
          <p:cNvPr id="673" name="Picture 672">
            <a:extLst>
              <a:ext uri="{FF2B5EF4-FFF2-40B4-BE49-F238E27FC236}">
                <a16:creationId xmlns:a16="http://schemas.microsoft.com/office/drawing/2014/main" id="{C0B81A23-2E7B-4FF0-B7AE-27B92CE92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844" y="2829396"/>
            <a:ext cx="5907540" cy="835225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241897" y="3165661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88782" y="2992657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315941" y="40881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68180" y="4043283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F6235B8-D6A6-4BAD-B025-F2E45FE12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7" y="2286431"/>
            <a:ext cx="10542447" cy="5436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B3C7B0-6A25-41DE-A05D-E9B12AA0AF0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" y="166890"/>
            <a:ext cx="1304365" cy="1304365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1946" y="373172"/>
            <a:ext cx="563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UBND QUẬN LONG BIÊN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TRƯỜNG TIỂU HỌC ÁI MỘ B</a:t>
            </a:r>
            <a:endParaRPr lang="en-US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B7ACE2-DEE3-46D0-8AE6-23FD593F60BE}"/>
              </a:ext>
            </a:extLst>
          </p:cNvPr>
          <p:cNvSpPr/>
          <p:nvPr/>
        </p:nvSpPr>
        <p:spPr>
          <a:xfrm>
            <a:off x="5180307" y="2305332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086A41-059B-483D-B485-C5F25CADBCA3}"/>
              </a:ext>
            </a:extLst>
          </p:cNvPr>
          <p:cNvSpPr/>
          <p:nvPr/>
        </p:nvSpPr>
        <p:spPr>
          <a:xfrm>
            <a:off x="67775" y="3066801"/>
            <a:ext cx="4673600" cy="2737992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id="{6E801D2A-CEE8-4542-B369-B9E36A9D62A2}"/>
              </a:ext>
            </a:extLst>
          </p:cNvPr>
          <p:cNvSpPr/>
          <p:nvPr/>
        </p:nvSpPr>
        <p:spPr>
          <a:xfrm>
            <a:off x="1598513" y="2562177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46050" y="138383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/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700" b="1" i="0" dirty="0">
                    <a:solidFill>
                      <a:srgbClr val="EA433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Một thửa ruộng hình chữ nhật có chiều dài 150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m, chiều rộng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chiều dài. Trung bình cứ 100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700" i="0" baseline="30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của thửa ruộng đó thu được 60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kg thóc. Hỏi trên cả thửa ruộng đó người ta thu được bao nhiêu tấn thóc ?</a:t>
                </a:r>
                <a:endParaRPr lang="en-US" sz="27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blipFill>
                <a:blip r:embed="rId2"/>
                <a:stretch>
                  <a:fillRect l="-1007" t="-3226" r="-954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4125496" y="306988"/>
            <a:ext cx="2467810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A05E9B-BDB2-4FEC-A875-D2EE6F438BD8}"/>
              </a:ext>
            </a:extLst>
          </p:cNvPr>
          <p:cNvSpPr/>
          <p:nvPr/>
        </p:nvSpPr>
        <p:spPr>
          <a:xfrm>
            <a:off x="7117792" y="304963"/>
            <a:ext cx="2683933" cy="359929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C94F1DA-4975-4569-B915-2B50A6C8B260}"/>
              </a:ext>
            </a:extLst>
          </p:cNvPr>
          <p:cNvSpPr/>
          <p:nvPr/>
        </p:nvSpPr>
        <p:spPr>
          <a:xfrm>
            <a:off x="9975508" y="337796"/>
            <a:ext cx="1835492" cy="327096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FA5546-479F-44C9-8771-8D4017143626}"/>
              </a:ext>
            </a:extLst>
          </p:cNvPr>
          <p:cNvSpPr/>
          <p:nvPr/>
        </p:nvSpPr>
        <p:spPr>
          <a:xfrm>
            <a:off x="5019300" y="803324"/>
            <a:ext cx="1493688" cy="366122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480D92-6065-4601-BBED-48BEADF58F49}"/>
              </a:ext>
            </a:extLst>
          </p:cNvPr>
          <p:cNvSpPr/>
          <p:nvPr/>
        </p:nvSpPr>
        <p:spPr>
          <a:xfrm>
            <a:off x="9745757" y="838969"/>
            <a:ext cx="2065243" cy="254082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3DFC44-5B19-4C8F-B22E-A46F9563E6AF}"/>
              </a:ext>
            </a:extLst>
          </p:cNvPr>
          <p:cNvSpPr/>
          <p:nvPr/>
        </p:nvSpPr>
        <p:spPr>
          <a:xfrm>
            <a:off x="340314" y="735156"/>
            <a:ext cx="2666371" cy="357894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E131B-BBD6-474D-A419-F97F355D1BDE}"/>
              </a:ext>
            </a:extLst>
          </p:cNvPr>
          <p:cNvSpPr/>
          <p:nvPr/>
        </p:nvSpPr>
        <p:spPr>
          <a:xfrm>
            <a:off x="1711139" y="1299262"/>
            <a:ext cx="9726882" cy="340399"/>
          </a:xfrm>
          <a:prstGeom prst="roundRect">
            <a:avLst>
              <a:gd name="adj" fmla="val 11381"/>
            </a:avLst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619688F-86D1-4760-818B-7840A958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39" y="2592961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4E0E943B-6E4A-4885-992F-B3278631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9" y="3382070"/>
            <a:ext cx="1755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dài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: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EF3200B-E88C-44E1-B680-A5484DAF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06" y="3382069"/>
            <a:ext cx="973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150m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FD17D59C-0C1A-406E-9B89-0AC37ED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1" y="3925220"/>
            <a:ext cx="1909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Chiều rộng: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958" y="3797612"/>
                <a:ext cx="1773242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chemeClr val="bg2">
                        <a:lumMod val="50000"/>
                      </a:schemeClr>
                    </a:solidFill>
                    <a:cs typeface="Arial" panose="020B0604020202020204" pitchFamily="34" charset="0"/>
                  </a:rPr>
                  <a:t> </a:t>
                </a:r>
                <a:r>
                  <a:rPr lang="vi-VN" sz="2400" b="1" dirty="0">
                    <a:solidFill>
                      <a:schemeClr val="bg2">
                        <a:lumMod val="50000"/>
                      </a:schemeClr>
                    </a:solidFill>
                    <a:cs typeface="Arial" panose="020B0604020202020204" pitchFamily="34" charset="0"/>
                  </a:rPr>
                  <a:t>chiều dài</a:t>
                </a:r>
                <a:endParaRPr lang="en-US" altLang="en-US" sz="2400" b="1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958" y="3797612"/>
                <a:ext cx="1773242" cy="714683"/>
              </a:xfrm>
              <a:prstGeom prst="rect">
                <a:avLst/>
              </a:prstGeom>
              <a:blipFill>
                <a:blip r:embed="rId3"/>
                <a:stretch>
                  <a:fillRect r="-4811" b="-34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7">
            <a:extLst>
              <a:ext uri="{FF2B5EF4-FFF2-40B4-BE49-F238E27FC236}">
                <a16:creationId xmlns:a16="http://schemas.microsoft.com/office/drawing/2014/main" id="{AFC3A63F-6BC9-4E3F-B49F-5C575B49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4466173"/>
            <a:ext cx="29184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Trung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bình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100 m</a:t>
            </a:r>
            <a:r>
              <a:rPr lang="en-US" altLang="en-US" sz="2400" b="1" baseline="30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DE747D81-ADAD-4889-BF51-DC6FC047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409" y="4474429"/>
            <a:ext cx="1705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60 kg thóc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E7E0BD6-02A9-4D78-87A2-7D1ABB57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5013332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Cả thửa ruộng: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BB640829-5568-4E42-8952-93A31C3C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9" y="5021588"/>
            <a:ext cx="1907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...tấn thóc? </a:t>
            </a:r>
          </a:p>
        </p:txBody>
      </p:sp>
      <p:sp>
        <p:nvSpPr>
          <p:cNvPr id="53" name="Rectangle: Rounded Corners 2">
            <a:extLst>
              <a:ext uri="{FF2B5EF4-FFF2-40B4-BE49-F238E27FC236}">
                <a16:creationId xmlns:a16="http://schemas.microsoft.com/office/drawing/2014/main" id="{5B058AF8-7307-4A89-AEE3-220033116DA0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D8191A41-05B0-4D7E-BBE5-FAA505AF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462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cs typeface="Arial" panose="020B060402020202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A5D4F5-F34B-461C-A149-77E07D91D384}"/>
              </a:ext>
            </a:extLst>
          </p:cNvPr>
          <p:cNvSpPr txBox="1"/>
          <p:nvPr/>
        </p:nvSpPr>
        <p:spPr>
          <a:xfrm>
            <a:off x="5078818" y="2612320"/>
            <a:ext cx="6952512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: 3 x 2 = 100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x 100 = 15 000 (m</a:t>
            </a:r>
            <a:r>
              <a:rPr lang="en-US" sz="28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x (15 000 : 100) = 9000 (kg)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9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3" grpId="0" animBg="1"/>
      <p:bldP spid="54" grpId="0"/>
      <p:bldP spid="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Trong bể có bao nhiêu lít nước ? (1l = 1dm</a:t>
            </a:r>
            <a:r>
              <a:rPr lang="vi-VN" sz="2500" b="1" i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Mức nước chứa trong bể cao bao nhiêu mét ?</a:t>
            </a:r>
          </a:p>
        </p:txBody>
      </p:sp>
      <p:sp>
        <p:nvSpPr>
          <p:cNvPr id="15" name="Text Box 75">
            <a:extLst>
              <a:ext uri="{FF2B5EF4-FFF2-40B4-BE49-F238E27FC236}">
                <a16:creationId xmlns:a16="http://schemas.microsoft.com/office/drawing/2014/main" id="{8CBFC2A4-5CF6-4BF3-86BD-E9FF3AD6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7" y="6248212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Arial" panose="020B0604020202020204" pitchFamily="34" charset="0"/>
              </a:rPr>
              <a:t>4m</a:t>
            </a:r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id="{4BBC138F-3185-467B-95A9-8C2FC9A4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72734"/>
            <a:ext cx="1205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Arial" panose="020B0604020202020204" pitchFamily="34" charset="0"/>
              </a:rPr>
              <a:t>2,5m</a:t>
            </a:r>
          </a:p>
        </p:txBody>
      </p:sp>
      <p:sp>
        <p:nvSpPr>
          <p:cNvPr id="17" name="Text Box 77">
            <a:extLst>
              <a:ext uri="{FF2B5EF4-FFF2-40B4-BE49-F238E27FC236}">
                <a16:creationId xmlns:a16="http://schemas.microsoft.com/office/drawing/2014/main" id="{FFF65D04-0BAB-4B32-9F6F-33BD8559156B}"/>
              </a:ext>
            </a:extLst>
          </p:cNvPr>
          <p:cNvSpPr txBox="1">
            <a:spLocks noChangeArrowheads="1"/>
          </p:cNvSpPr>
          <p:nvPr/>
        </p:nvSpPr>
        <p:spPr bwMode="auto">
          <a:xfrm rot="18879362">
            <a:off x="8024615" y="5539316"/>
            <a:ext cx="1296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Arial" panose="020B0604020202020204" pitchFamily="34" charset="0"/>
              </a:rPr>
              <a:t>3m</a:t>
            </a:r>
          </a:p>
        </p:txBody>
      </p:sp>
      <p:sp>
        <p:nvSpPr>
          <p:cNvPr id="18" name="Line 111">
            <a:extLst>
              <a:ext uri="{FF2B5EF4-FFF2-40B4-BE49-F238E27FC236}">
                <a16:creationId xmlns:a16="http://schemas.microsoft.com/office/drawing/2014/main" id="{82098764-36E6-4B20-9C7B-B3F763C3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521" y="3411116"/>
            <a:ext cx="0" cy="281421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8C5629-1A8F-4969-AD9E-D7344B106A6B}"/>
              </a:ext>
            </a:extLst>
          </p:cNvPr>
          <p:cNvGrpSpPr/>
          <p:nvPr/>
        </p:nvGrpSpPr>
        <p:grpSpPr>
          <a:xfrm>
            <a:off x="3631412" y="2833721"/>
            <a:ext cx="4917472" cy="3391611"/>
            <a:chOff x="3631412" y="2833721"/>
            <a:chExt cx="4917472" cy="3391611"/>
          </a:xfrm>
        </p:grpSpPr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id="{0334870D-5FED-4AD9-BB63-D749EECD9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116" y="2833721"/>
              <a:ext cx="4905768" cy="3391611"/>
              <a:chOff x="2400" y="2348"/>
              <a:chExt cx="1632" cy="1108"/>
            </a:xfrm>
          </p:grpSpPr>
          <p:sp>
            <p:nvSpPr>
              <p:cNvPr id="20" name="AutoShape 114">
                <a:extLst>
                  <a:ext uri="{FF2B5EF4-FFF2-40B4-BE49-F238E27FC236}">
                    <a16:creationId xmlns:a16="http://schemas.microsoft.com/office/drawing/2014/main" id="{F9971DF2-3EDF-44F8-A24D-D38D4873B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632" cy="816"/>
              </a:xfrm>
              <a:prstGeom prst="cube">
                <a:avLst>
                  <a:gd name="adj" fmla="val 25000"/>
                </a:avLst>
              </a:prstGeom>
              <a:solidFill>
                <a:srgbClr val="5B9BD5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1" name="AutoShape 115">
                <a:extLst>
                  <a:ext uri="{FF2B5EF4-FFF2-40B4-BE49-F238E27FC236}">
                    <a16:creationId xmlns:a16="http://schemas.microsoft.com/office/drawing/2014/main" id="{CCC09CDD-C633-4665-AAD0-21D50EFF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48"/>
                <a:ext cx="1623" cy="498"/>
              </a:xfrm>
              <a:prstGeom prst="cube">
                <a:avLst>
                  <a:gd name="adj" fmla="val 38954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2" name="Line 116">
                <a:extLst>
                  <a:ext uri="{FF2B5EF4-FFF2-40B4-BE49-F238E27FC236}">
                    <a16:creationId xmlns:a16="http://schemas.microsoft.com/office/drawing/2014/main" id="{AB3EF7B2-2E31-4D67-AD50-0CFA17F6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1" y="2361"/>
                <a:ext cx="0" cy="2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9346AA-3C40-4140-8A15-4D87D87BE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5816" y="4357174"/>
              <a:ext cx="4256286" cy="937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2B74E5-A362-4F52-97C0-CB24F6416E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9602" y="3744928"/>
              <a:ext cx="599787" cy="594858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0AF070-2945-44E4-B74B-C15324219A0A}"/>
                </a:ext>
              </a:extLst>
            </p:cNvPr>
            <p:cNvCxnSpPr>
              <a:cxnSpLocks/>
            </p:cNvCxnSpPr>
            <p:nvPr/>
          </p:nvCxnSpPr>
          <p:spPr>
            <a:xfrm>
              <a:off x="4290946" y="3729688"/>
              <a:ext cx="3595754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926FD4-BFEF-472F-811B-3DB0056863DE}"/>
                </a:ext>
              </a:extLst>
            </p:cNvPr>
            <p:cNvCxnSpPr>
              <a:cxnSpLocks/>
            </p:cNvCxnSpPr>
            <p:nvPr/>
          </p:nvCxnSpPr>
          <p:spPr>
            <a:xfrm>
              <a:off x="7849222" y="3727539"/>
              <a:ext cx="672608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F77A5F-3510-4A45-BF2C-3DCFBE6A7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1412" y="3727538"/>
              <a:ext cx="648488" cy="64327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90">
            <a:extLst>
              <a:ext uri="{FF2B5EF4-FFF2-40B4-BE49-F238E27FC236}">
                <a16:creationId xmlns:a16="http://schemas.microsoft.com/office/drawing/2014/main" id="{1E86CBE1-AE26-4A3E-84D7-C033F69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43" y="4765870"/>
            <a:ext cx="13235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E320E8-4800-4F17-BDD0-8AA7519BB6AC}"/>
              </a:ext>
            </a:extLst>
          </p:cNvPr>
          <p:cNvSpPr/>
          <p:nvPr/>
        </p:nvSpPr>
        <p:spPr>
          <a:xfrm>
            <a:off x="3631412" y="201229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D29BA3-9598-46ED-8EBB-771CD35F91F4}"/>
              </a:ext>
            </a:extLst>
          </p:cNvPr>
          <p:cNvSpPr/>
          <p:nvPr/>
        </p:nvSpPr>
        <p:spPr>
          <a:xfrm>
            <a:off x="2277979" y="705455"/>
            <a:ext cx="2001921" cy="273742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E20ABD-9423-426C-B99E-6F6C08C7B303}"/>
              </a:ext>
            </a:extLst>
          </p:cNvPr>
          <p:cNvSpPr/>
          <p:nvPr/>
        </p:nvSpPr>
        <p:spPr>
          <a:xfrm>
            <a:off x="4369707" y="674919"/>
            <a:ext cx="2287897" cy="291580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BFC5BD-D5BE-4BB1-A49C-F9D71EB44E4E}"/>
              </a:ext>
            </a:extLst>
          </p:cNvPr>
          <p:cNvSpPr/>
          <p:nvPr/>
        </p:nvSpPr>
        <p:spPr>
          <a:xfrm>
            <a:off x="6817895" y="705453"/>
            <a:ext cx="2329017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0B7D083-7414-4C7B-A782-95D9B2D9C26E}"/>
              </a:ext>
            </a:extLst>
          </p:cNvPr>
          <p:cNvSpPr/>
          <p:nvPr/>
        </p:nvSpPr>
        <p:spPr>
          <a:xfrm>
            <a:off x="9307203" y="718153"/>
            <a:ext cx="2287897" cy="234348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732F10-0774-4CA3-9F29-2AB9DACAA9A5}"/>
              </a:ext>
            </a:extLst>
          </p:cNvPr>
          <p:cNvSpPr/>
          <p:nvPr/>
        </p:nvSpPr>
        <p:spPr>
          <a:xfrm>
            <a:off x="596899" y="1086915"/>
            <a:ext cx="4762843" cy="282671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457EC6-85EF-4312-89E4-4DE4B867DDBE}"/>
              </a:ext>
            </a:extLst>
          </p:cNvPr>
          <p:cNvSpPr/>
          <p:nvPr/>
        </p:nvSpPr>
        <p:spPr>
          <a:xfrm>
            <a:off x="838200" y="1502703"/>
            <a:ext cx="4152900" cy="247047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72EA01B-CB07-40E0-A427-8617DE62AF29}"/>
              </a:ext>
            </a:extLst>
          </p:cNvPr>
          <p:cNvSpPr/>
          <p:nvPr/>
        </p:nvSpPr>
        <p:spPr>
          <a:xfrm>
            <a:off x="990600" y="1882867"/>
            <a:ext cx="5692706" cy="239071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Mức nước chứa trong bể cao bao nhiêu mét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1992C-5410-4BF6-B7CE-9200F560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F2A7A1-FB9A-4997-B08E-EB191A99E19B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9A62D950-3688-4CC4-B26F-98F2E3DEB9A9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A496B2B-2C5C-4DD7-A132-8D804054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462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cs typeface="Arial" panose="020B060402020202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36F3D-29B0-4A08-9F10-29798133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11" y="2603499"/>
            <a:ext cx="83058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tích của bể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 x 3 x 2,5 = 30(m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Thể tích phần bể có chứa nước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30 : 100 x 80 = 24(m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Đổi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24m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 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= 24 000dm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=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đáy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3 x 4 = 12(m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C22CF2-C689-4B30-A83A-70DBA8779CD7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831D97-7BA2-44D0-93B8-1AAC4F70F47B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FC785-366B-4419-8ECC-A8DA30D84A29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Mức nước chứa trong bể cao bao nhiêu mét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765DA-6801-4281-A971-D2D61028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1ABBB2-BF22-487A-8DEA-AF951D6CB537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FFC0FF75-5B00-4044-BACB-6AA46986F632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A556989E-DF86-4C12-803F-F941438F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462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cs typeface="Arial" panose="020B060402020202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97A3A-56E8-4102-B5FC-755388123828}"/>
              </a:ext>
            </a:extLst>
          </p:cNvPr>
          <p:cNvSpPr txBox="1"/>
          <p:nvPr/>
        </p:nvSpPr>
        <p:spPr>
          <a:xfrm>
            <a:off x="5225361" y="2913117"/>
            <a:ext cx="6438900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: 12= 2 (m)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a)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b) 2  m</a:t>
            </a:r>
            <a:endParaRPr 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ko-KR" sz="36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49241E"/>
                </a:solidFill>
                <a:cs typeface="Arial" panose="020B0604020202020204" pitchFamily="34" charset="0"/>
              </a:rPr>
              <a:t>GOOGLE</a:t>
            </a:r>
            <a:endParaRPr lang="en-ID" sz="4000" dirty="0">
              <a:solidFill>
                <a:srgbClr val="49241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cs typeface="Arial" panose="020B0604020202020204" pitchFamily="34" charset="0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cs typeface="Arial" panose="020B0604020202020204" pitchFamily="34" charset="0"/>
              </a:rPr>
              <a:t>OO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cs typeface="Arial" panose="020B0604020202020204" pitchFamily="34" charset="0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cs typeface="Arial" panose="020B0604020202020204" pitchFamily="34" charset="0"/>
              </a:rPr>
              <a:t>L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cs typeface="Arial" panose="020B0604020202020204" pitchFamily="34" charset="0"/>
              </a:rPr>
              <a:t>E</a:t>
            </a:r>
            <a:endParaRPr lang="en-ID" sz="4000" dirty="0">
              <a:ln>
                <a:solidFill>
                  <a:prstClr val="white"/>
                </a:solidFill>
              </a:ln>
              <a:solidFill>
                <a:srgbClr val="FFEDB5"/>
              </a:solidFill>
              <a:cs typeface="Arial" panose="020B0604020202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0" y="-2373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757773" y="2683831"/>
            <a:ext cx="87804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Củng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thức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so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đo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diện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thể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794813" y="4824087"/>
            <a:ext cx="8780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Giải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bài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toán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có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liên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quan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đến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diện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thể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các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hình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đã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học</a:t>
            </a:r>
            <a:r>
              <a:rPr lang="en-US" sz="27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chỗ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chấm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  <a:b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   0,5m</a:t>
            </a:r>
            <a:r>
              <a:rPr lang="en-US" altLang="en-US" sz="4000" b="1" baseline="30000" dirty="0">
                <a:solidFill>
                  <a:srgbClr val="7030A0"/>
                </a:solidFill>
                <a:cs typeface="Arial" panose="020B060402020202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=  … dm</a:t>
            </a:r>
            <a:r>
              <a:rPr lang="en-US" altLang="en-US" sz="4000" b="1" baseline="30000" dirty="0">
                <a:solidFill>
                  <a:srgbClr val="7030A0"/>
                </a:solidFill>
                <a:cs typeface="Arial" panose="020B0604020202020204" pitchFamily="34" charset="0"/>
              </a:rPr>
              <a:t>2</a:t>
            </a:r>
            <a:br>
              <a:rPr lang="en-US" altLang="en-US" sz="4000" b="1" baseline="30000" dirty="0">
                <a:solidFill>
                  <a:srgbClr val="7030A0"/>
                </a:solidFill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cs typeface="Arial" panose="020B0604020202020204" pitchFamily="34" charset="0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cs typeface="Arial" panose="020B060402020202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cs typeface="Arial" panose="020B0604020202020204" pitchFamily="34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cs typeface="Arial" panose="020B060402020202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cs typeface="Arial" panose="020B0604020202020204" pitchFamily="34" charset="0"/>
              </a:rPr>
              <a:t>500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cs typeface="Arial" panose="020B060402020202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cs typeface="Arial" panose="020B0604020202020204" pitchFamily="34" charset="0"/>
              </a:rPr>
              <a:t>0,05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cs typeface="Arial" panose="020B060402020202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mối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kề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7" y="3501567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5A7B8-5449-46E5-A2CB-8FB0BFBBD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4340">
            <a:off x="474726" y="578970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8206" y="2937132"/>
                <a:ext cx="9726636" cy="2636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cs typeface="Arial" panose="020B0604020202020204" pitchFamily="34" charset="0"/>
                  </a:rPr>
                  <a:t>Trong bảng đơn vị đo diện tích: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cs typeface="Arial" panose="020B0604020202020204" pitchFamily="34" charset="0"/>
                  </a:rPr>
                  <a:t> - Đơn vị lớn gấp 100 lần đơn vị bé hơn tiếp liền.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cs typeface="Arial" panose="020B0604020202020204" pitchFamily="34" charset="0"/>
                  </a:rPr>
                  <a:t> - Đơn vị bé </a:t>
                </a:r>
                <a:r>
                  <a:rPr lang="en-US" altLang="en-US" sz="3200" b="1" dirty="0" err="1">
                    <a:solidFill>
                      <a:schemeClr val="accent3">
                        <a:lumMod val="50000"/>
                      </a:schemeClr>
                    </a:solidFill>
                    <a:cs typeface="Arial" panose="020B0604020202020204" pitchFamily="34" charset="0"/>
                  </a:rPr>
                  <a:t>bằng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cs typeface="Arial" panose="020B0604020202020204" pitchFamily="34" charset="0"/>
                  </a:rPr>
                  <a:t> đơn vị lớn hơn tiếp liền.</a:t>
                </a:r>
              </a:p>
            </p:txBody>
          </p:sp>
        </mc:Choice>
        <mc:Fallback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8206" y="2937132"/>
                <a:ext cx="9726636" cy="2636684"/>
              </a:xfrm>
              <a:prstGeom prst="rect">
                <a:avLst/>
              </a:prstGeom>
              <a:blipFill>
                <a:blip r:embed="rId9"/>
                <a:stretch>
                  <a:fillRect l="-5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.…  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C93BBF-CD47-4BFA-A503-F5A8B10F593B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C4E7C5-9546-424A-8038-0A3416257B53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F4C9F0-0F62-4EFB-A80A-487A5A492620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3002 dm</a:t>
            </a:r>
            <a:r>
              <a:rPr lang="en-US" sz="4000" b="1" baseline="30000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4194EE-14AE-4167-8E33-6CEBFC47B251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heck free icon">
            <a:extLst>
              <a:ext uri="{FF2B5EF4-FFF2-40B4-BE49-F238E27FC236}">
                <a16:creationId xmlns:a16="http://schemas.microsoft.com/office/drawing/2014/main" id="{0F238F92-C474-4C86-91BD-E14E1C4C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EC58F-C0B6-4403-96A3-AF743DDCC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0932">
            <a:off x="815806" y="673393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4" y="3501567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460" y="2937132"/>
                <a:ext cx="9726636" cy="263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 bảng đơn vị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alt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- Đơn vị lớn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1000 lần đơn vị bé hơn tiếp liền.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- Đơn vị bé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đơn vị lớn hơn tiếp liền.</a:t>
                </a:r>
              </a:p>
            </p:txBody>
          </p:sp>
        </mc:Choice>
        <mc:Fallback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6460" y="2937132"/>
                <a:ext cx="9726636" cy="2636684"/>
              </a:xfrm>
              <a:prstGeom prst="rect">
                <a:avLst/>
              </a:prstGeom>
              <a:blipFill>
                <a:blip r:embed="rId8"/>
                <a:stretch>
                  <a:fillRect l="-502" r="-15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1C24FE-462C-467B-853F-DC546B696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786" y="312974"/>
            <a:ext cx="7208501" cy="30843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8EF1E9-7AED-42FF-B99C-ED56281CDAFE}"/>
              </a:ext>
            </a:extLst>
          </p:cNvPr>
          <p:cNvSpPr/>
          <p:nvPr/>
        </p:nvSpPr>
        <p:spPr>
          <a:xfrm>
            <a:off x="2466112" y="54377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63C374-1A01-45EE-BC61-AE323A59B19C}"/>
              </a:ext>
            </a:extLst>
          </p:cNvPr>
          <p:cNvSpPr/>
          <p:nvPr/>
        </p:nvSpPr>
        <p:spPr>
          <a:xfrm>
            <a:off x="2215906" y="30480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2">
            <a:extLst>
              <a:ext uri="{FF2B5EF4-FFF2-40B4-BE49-F238E27FC236}">
                <a16:creationId xmlns:a16="http://schemas.microsoft.com/office/drawing/2014/main" id="{479CEB17-C25E-4724-A9FD-1BA588436AB5}"/>
              </a:ext>
            </a:extLst>
          </p:cNvPr>
          <p:cNvSpPr/>
          <p:nvPr/>
        </p:nvSpPr>
        <p:spPr>
          <a:xfrm rot="5400000">
            <a:off x="137363" y="1772721"/>
            <a:ext cx="1702411" cy="659878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3F3F3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411" h="659878" fill="none" extrusionOk="0">
                        <a:moveTo>
                          <a:pt x="0" y="329939"/>
                        </a:moveTo>
                        <a:cubicBezTo>
                          <a:pt x="8157" y="166085"/>
                          <a:pt x="42306" y="-29049"/>
                          <a:pt x="124018" y="0"/>
                        </a:cubicBezTo>
                        <a:cubicBezTo>
                          <a:pt x="693682" y="-104286"/>
                          <a:pt x="1284291" y="-27503"/>
                          <a:pt x="1578392" y="0"/>
                        </a:cubicBezTo>
                        <a:cubicBezTo>
                          <a:pt x="1652862" y="-13190"/>
                          <a:pt x="1678365" y="144634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2281" y="501105"/>
                          <a:pt x="1630306" y="648037"/>
                          <a:pt x="1578392" y="659878"/>
                        </a:cubicBezTo>
                        <a:cubicBezTo>
                          <a:pt x="1068576" y="637825"/>
                          <a:pt x="834047" y="577516"/>
                          <a:pt x="124018" y="659878"/>
                        </a:cubicBezTo>
                        <a:cubicBezTo>
                          <a:pt x="77706" y="663408"/>
                          <a:pt x="3018" y="568203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stroke="0" extrusionOk="0">
                        <a:moveTo>
                          <a:pt x="0" y="329939"/>
                        </a:moveTo>
                        <a:cubicBezTo>
                          <a:pt x="622" y="146524"/>
                          <a:pt x="52818" y="-20532"/>
                          <a:pt x="124018" y="0"/>
                        </a:cubicBezTo>
                        <a:cubicBezTo>
                          <a:pt x="607463" y="-29921"/>
                          <a:pt x="1157612" y="39010"/>
                          <a:pt x="1578392" y="0"/>
                        </a:cubicBezTo>
                        <a:cubicBezTo>
                          <a:pt x="1646151" y="32667"/>
                          <a:pt x="1724326" y="176897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694477" y="530122"/>
                          <a:pt x="1642850" y="663219"/>
                          <a:pt x="1578392" y="659878"/>
                        </a:cubicBezTo>
                        <a:cubicBezTo>
                          <a:pt x="937256" y="650019"/>
                          <a:pt x="504254" y="644675"/>
                          <a:pt x="124018" y="659878"/>
                        </a:cubicBezTo>
                        <a:cubicBezTo>
                          <a:pt x="46997" y="619145"/>
                          <a:pt x="-2696" y="500032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fill="none" stroke="0" extrusionOk="0">
                        <a:moveTo>
                          <a:pt x="0" y="329939"/>
                        </a:moveTo>
                        <a:cubicBezTo>
                          <a:pt x="9966" y="165258"/>
                          <a:pt x="36992" y="-37508"/>
                          <a:pt x="124018" y="0"/>
                        </a:cubicBezTo>
                        <a:cubicBezTo>
                          <a:pt x="680315" y="-68907"/>
                          <a:pt x="1227018" y="-31111"/>
                          <a:pt x="1578392" y="0"/>
                        </a:cubicBezTo>
                        <a:cubicBezTo>
                          <a:pt x="1642023" y="12949"/>
                          <a:pt x="1707994" y="156450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1076" y="512174"/>
                          <a:pt x="1627969" y="650267"/>
                          <a:pt x="1578392" y="659878"/>
                        </a:cubicBezTo>
                        <a:cubicBezTo>
                          <a:pt x="1054261" y="632544"/>
                          <a:pt x="857870" y="590708"/>
                          <a:pt x="124018" y="659878"/>
                        </a:cubicBezTo>
                        <a:cubicBezTo>
                          <a:pt x="69714" y="647908"/>
                          <a:pt x="19780" y="545179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3307" y="30698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56204" y="827585"/>
            <a:ext cx="4214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…   8,05m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56204" y="2711721"/>
            <a:ext cx="3671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…  8,5m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09498" y="4588859"/>
            <a:ext cx="3906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  8,005m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921765" y="863250"/>
            <a:ext cx="4241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…  7,005m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50373" y="596836"/>
            <a:ext cx="52480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53" y="1153290"/>
            <a:ext cx="16218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  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853" y="4419573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100" y="2493997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34" y="2743682"/>
            <a:ext cx="3571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…  7,5 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809" y="4562389"/>
            <a:ext cx="4293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2,94dm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  2dm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94cm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851" y="653256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011" y="2586231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731" y="4339394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3697370" y="823671"/>
            <a:ext cx="329920" cy="1279587"/>
          </a:xfrm>
          <a:prstGeom prst="rightBrace">
            <a:avLst>
              <a:gd name="adj1" fmla="val 27580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3695572" y="2657808"/>
            <a:ext cx="329920" cy="1279587"/>
          </a:xfrm>
          <a:prstGeom prst="rightBrace">
            <a:avLst>
              <a:gd name="adj1" fmla="val 3142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3623216" y="4564621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7510389" y="841895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523" y="1588951"/>
            <a:ext cx="1425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003" y="3451298"/>
            <a:ext cx="1425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302" y="5369374"/>
            <a:ext cx="1425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7629752" y="2760109"/>
            <a:ext cx="329920" cy="1279587"/>
          </a:xfrm>
          <a:prstGeom prst="rightBrace">
            <a:avLst>
              <a:gd name="adj1" fmla="val 3912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9593716" y="4554265"/>
            <a:ext cx="329920" cy="1279587"/>
          </a:xfrm>
          <a:prstGeom prst="rightBrace">
            <a:avLst>
              <a:gd name="adj1" fmla="val 3527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555" y="1644742"/>
            <a:ext cx="1625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711" y="3616483"/>
            <a:ext cx="1625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75" y="5249191"/>
            <a:ext cx="1625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 094m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  <p:bldP spid="44" grpId="0" animBg="1"/>
      <p:bldP spid="6146" grpId="0"/>
      <p:bldP spid="6148" grpId="0"/>
      <p:bldP spid="6149" grpId="0"/>
      <p:bldP spid="6150" grpId="0"/>
      <p:bldP spid="6152" grpId="0"/>
      <p:bldP spid="36878" grpId="0" animBg="1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636</Words>
  <Application>Microsoft Office PowerPoint</Application>
  <PresentationFormat>Widescreen</PresentationFormat>
  <Paragraphs>92</Paragraphs>
  <Slides>14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맑은 고딕</vt:lpstr>
      <vt:lpstr>Arial</vt:lpstr>
      <vt:lpstr>Bebas Neue</vt:lpstr>
      <vt:lpstr>Cambria Math</vt:lpstr>
      <vt:lpstr>Londrina Solid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Wellfleet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</cp:revision>
  <dcterms:created xsi:type="dcterms:W3CDTF">2022-03-28T16:48:43Z</dcterms:created>
  <dcterms:modified xsi:type="dcterms:W3CDTF">2023-04-03T06:01:52Z</dcterms:modified>
</cp:coreProperties>
</file>