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08" r:id="rId21"/>
    <p:sldId id="7611" r:id="rId22"/>
    <p:sldId id="7612" r:id="rId23"/>
    <p:sldId id="7613" r:id="rId24"/>
    <p:sldId id="38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varScale="1">
        <p:scale>
          <a:sx n="71" d="100"/>
          <a:sy n="71" d="100"/>
        </p:scale>
        <p:origin x="54" y="7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2023/3/15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rgbClr val="002060"/>
                </a:solidFill>
                <a:latin typeface="Arial" panose="020B0604020202020204" pitchFamily="34" charset="0"/>
                <a:ea typeface="字魂105号-简雅黑" panose="00000500000000000000" pitchFamily="2" charset="-122"/>
              </a:rPr>
              <a:t>GV </a:t>
            </a:r>
            <a:r>
              <a:rPr lang="en-US" altLang="zh-CN" sz="1200" dirty="0" err="1">
                <a:solidFill>
                  <a:srgbClr val="002060"/>
                </a:solidFill>
                <a:latin typeface="Arial" panose="020B0604020202020204" pitchFamily="34" charset="0"/>
                <a:ea typeface="字魂105号-简雅黑" panose="00000500000000000000" pitchFamily="2" charset="-122"/>
              </a:rPr>
              <a:t>có</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thể</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yêu</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cầu</a:t>
            </a:r>
            <a:r>
              <a:rPr lang="en-US" altLang="zh-CN" sz="1200" dirty="0">
                <a:solidFill>
                  <a:srgbClr val="002060"/>
                </a:solidFill>
                <a:latin typeface="Arial" panose="020B0604020202020204" pitchFamily="34" charset="0"/>
                <a:ea typeface="字魂105号-简雅黑" panose="00000500000000000000" pitchFamily="2" charset="-122"/>
              </a:rPr>
              <a:t> HS </a:t>
            </a:r>
            <a:r>
              <a:rPr lang="en-US" altLang="zh-CN" sz="1200" dirty="0" err="1">
                <a:solidFill>
                  <a:srgbClr val="002060"/>
                </a:solidFill>
                <a:latin typeface="Arial" panose="020B0604020202020204" pitchFamily="34" charset="0"/>
                <a:ea typeface="字魂105号-简雅黑" panose="00000500000000000000" pitchFamily="2" charset="-122"/>
              </a:rPr>
              <a:t>nêu</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cách</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đổi</a:t>
            </a:r>
            <a:r>
              <a:rPr lang="en-US" altLang="zh-CN" sz="1200" dirty="0">
                <a:solidFill>
                  <a:srgbClr val="002060"/>
                </a:solidFill>
                <a:latin typeface="Arial" panose="020B0604020202020204" pitchFamily="34" charset="0"/>
                <a:ea typeface="字魂105号-简雅黑" panose="00000500000000000000" pitchFamily="2" charset="-122"/>
              </a:rPr>
              <a:t> 2h40p </a:t>
            </a:r>
            <a:r>
              <a:rPr lang="en-US" altLang="zh-CN" sz="1200" dirty="0" err="1">
                <a:solidFill>
                  <a:srgbClr val="002060"/>
                </a:solidFill>
                <a:latin typeface="Arial" panose="020B0604020202020204" pitchFamily="34" charset="0"/>
                <a:ea typeface="字魂105号-简雅黑" panose="00000500000000000000" pitchFamily="2" charset="-122"/>
              </a:rPr>
              <a:t>ra</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giờ</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trước</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Sau</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đó</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chốt</a:t>
            </a:r>
            <a:r>
              <a:rPr lang="en-US" altLang="zh-CN" sz="1200" dirty="0">
                <a:solidFill>
                  <a:srgbClr val="002060"/>
                </a:solidFill>
                <a:latin typeface="Arial" panose="020B0604020202020204" pitchFamily="34" charset="0"/>
                <a:ea typeface="字魂105号-简雅黑" panose="00000500000000000000" pitchFamily="2" charset="-122"/>
              </a:rPr>
              <a:t>:</a:t>
            </a:r>
            <a:br>
              <a:rPr lang="en-US" altLang="zh-CN" sz="1200" dirty="0">
                <a:solidFill>
                  <a:srgbClr val="002060"/>
                </a:solidFill>
                <a:latin typeface="Arial" panose="020B0604020202020204" pitchFamily="34" charset="0"/>
                <a:ea typeface="字魂105号-简雅黑" panose="00000500000000000000" pitchFamily="2" charset="-122"/>
              </a:rPr>
            </a:br>
            <a:r>
              <a:rPr lang="en-US" altLang="zh-CN" sz="1200" dirty="0" err="1">
                <a:solidFill>
                  <a:srgbClr val="002060"/>
                </a:solidFill>
                <a:latin typeface="Arial" panose="020B0604020202020204" pitchFamily="34" charset="0"/>
                <a:ea typeface="字魂105号-简雅黑" panose="00000500000000000000" pitchFamily="2" charset="-122"/>
              </a:rPr>
              <a:t>Khi</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đổi</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số</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đo</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thời</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gian</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nếu</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kết</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quả</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là</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số</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thập</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phân</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vô</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hạn</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thì</a:t>
            </a:r>
            <a:r>
              <a:rPr lang="en-US" altLang="zh-CN" sz="1200" dirty="0">
                <a:solidFill>
                  <a:srgbClr val="002060"/>
                </a:solidFill>
                <a:latin typeface="Arial" panose="020B0604020202020204" pitchFamily="34" charset="0"/>
                <a:ea typeface="字魂105号-简雅黑" panose="00000500000000000000" pitchFamily="2" charset="-122"/>
              </a:rPr>
              <a:t> ta </a:t>
            </a:r>
            <a:r>
              <a:rPr lang="en-US" altLang="zh-CN" sz="1200" dirty="0" err="1">
                <a:solidFill>
                  <a:srgbClr val="002060"/>
                </a:solidFill>
                <a:latin typeface="Arial" panose="020B0604020202020204" pitchFamily="34" charset="0"/>
                <a:ea typeface="字魂105号-简雅黑" panose="00000500000000000000" pitchFamily="2" charset="-122"/>
              </a:rPr>
              <a:t>nên</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u="sng" dirty="0" err="1">
                <a:solidFill>
                  <a:srgbClr val="002060"/>
                </a:solidFill>
                <a:latin typeface="Arial" panose="020B0604020202020204" pitchFamily="34" charset="0"/>
                <a:ea typeface="字魂105号-简雅黑" panose="00000500000000000000" pitchFamily="2" charset="-122"/>
              </a:rPr>
              <a:t>để</a:t>
            </a:r>
            <a:r>
              <a:rPr lang="en-US" altLang="zh-CN" sz="1200" u="sng" dirty="0">
                <a:solidFill>
                  <a:srgbClr val="002060"/>
                </a:solidFill>
                <a:latin typeface="Arial" panose="020B0604020202020204" pitchFamily="34" charset="0"/>
                <a:ea typeface="字魂105号-简雅黑" panose="00000500000000000000" pitchFamily="2" charset="-122"/>
              </a:rPr>
              <a:t> ở </a:t>
            </a:r>
            <a:r>
              <a:rPr lang="en-US" altLang="zh-CN" sz="1200" u="sng" dirty="0" err="1">
                <a:solidFill>
                  <a:srgbClr val="002060"/>
                </a:solidFill>
                <a:latin typeface="Arial" panose="020B0604020202020204" pitchFamily="34" charset="0"/>
                <a:ea typeface="字魂105号-简雅黑" panose="00000500000000000000" pitchFamily="2" charset="-122"/>
              </a:rPr>
              <a:t>dạng</a:t>
            </a:r>
            <a:r>
              <a:rPr lang="en-US" altLang="zh-CN" sz="1200" u="sng" dirty="0">
                <a:solidFill>
                  <a:srgbClr val="002060"/>
                </a:solidFill>
                <a:latin typeface="Arial" panose="020B0604020202020204" pitchFamily="34" charset="0"/>
                <a:ea typeface="字魂105号-简雅黑" panose="00000500000000000000" pitchFamily="2" charset="-122"/>
              </a:rPr>
              <a:t> </a:t>
            </a:r>
            <a:r>
              <a:rPr lang="en-US" altLang="zh-CN" sz="1200" u="sng" dirty="0" err="1">
                <a:solidFill>
                  <a:srgbClr val="002060"/>
                </a:solidFill>
                <a:latin typeface="Arial" panose="020B0604020202020204" pitchFamily="34" charset="0"/>
                <a:ea typeface="字魂105号-简雅黑" panose="00000500000000000000" pitchFamily="2" charset="-122"/>
              </a:rPr>
              <a:t>phân</a:t>
            </a:r>
            <a:r>
              <a:rPr lang="en-US" altLang="zh-CN" sz="1200" u="sng" dirty="0">
                <a:solidFill>
                  <a:srgbClr val="002060"/>
                </a:solidFill>
                <a:latin typeface="Arial" panose="020B0604020202020204" pitchFamily="34" charset="0"/>
                <a:ea typeface="字魂105号-简雅黑" panose="00000500000000000000" pitchFamily="2" charset="-122"/>
              </a:rPr>
              <a:t> </a:t>
            </a:r>
            <a:r>
              <a:rPr lang="en-US" altLang="zh-CN" sz="1200" u="sng" dirty="0" err="1">
                <a:solidFill>
                  <a:srgbClr val="002060"/>
                </a:solidFill>
                <a:latin typeface="Arial" panose="020B0604020202020204" pitchFamily="34" charset="0"/>
                <a:ea typeface="字魂105号-简雅黑" panose="00000500000000000000" pitchFamily="2" charset="-122"/>
              </a:rPr>
              <a:t>số</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để</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tìm</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ra</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kết</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quả</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chính</a:t>
            </a:r>
            <a:r>
              <a:rPr lang="en-US" altLang="zh-CN" sz="1200" dirty="0">
                <a:solidFill>
                  <a:srgbClr val="002060"/>
                </a:solidFill>
                <a:latin typeface="Arial" panose="020B0604020202020204" pitchFamily="34" charset="0"/>
                <a:ea typeface="字魂105号-简雅黑" panose="00000500000000000000" pitchFamily="2" charset="-122"/>
              </a:rPr>
              <a:t> </a:t>
            </a:r>
            <a:r>
              <a:rPr lang="en-US" altLang="zh-CN" sz="1200" dirty="0" err="1">
                <a:solidFill>
                  <a:srgbClr val="002060"/>
                </a:solidFill>
                <a:latin typeface="Arial" panose="020B0604020202020204" pitchFamily="34" charset="0"/>
                <a:ea typeface="字魂105号-简雅黑" panose="00000500000000000000" pitchFamily="2" charset="-122"/>
              </a:rPr>
              <a:t>xác</a:t>
            </a:r>
            <a:r>
              <a:rPr lang="en-US" altLang="zh-CN" sz="1200" dirty="0">
                <a:solidFill>
                  <a:srgbClr val="002060"/>
                </a:solidFill>
                <a:latin typeface="Arial" panose="020B0604020202020204" pitchFamily="34" charset="0"/>
                <a:ea typeface="字魂105号-简雅黑" panose="00000500000000000000" pitchFamily="2" charset="-122"/>
              </a:rPr>
              <a:t>.</a:t>
            </a:r>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23</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24</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2023/3/15</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2023/3/15</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5.png"/><Relationship Id="rId1" Type="http://schemas.openxmlformats.org/officeDocument/2006/relationships/themeOverride" Target="../theme/themeOverride10.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4.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dirty="0">
                <a:solidFill>
                  <a:srgbClr val="011A51"/>
                </a:solidFill>
                <a:effectLst>
                  <a:outerShdw blurRad="12700" dist="12700" dir="18900000" algn="b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701839" y="3096110"/>
            <a:ext cx="3434937" cy="1015663"/>
          </a:xfrm>
          <a:prstGeom prst="rect">
            <a:avLst/>
          </a:prstGeom>
          <a:noFill/>
        </p:spPr>
        <p:txBody>
          <a:bodyPr wrap="square" rtlCol="0">
            <a:spAutoFit/>
          </a:bodyPr>
          <a:lstStyle/>
          <a:p>
            <a:r>
              <a:rPr lang="en-US" sz="6000" b="1" spc="220" dirty="0">
                <a:solidFill>
                  <a:srgbClr val="B35C80"/>
                </a:solidFill>
                <a:latin typeface="Arial" panose="020B0604020202020204" pitchFamily="34" charset="0"/>
                <a:cs typeface="Arial" panose="020B0604020202020204" pitchFamily="34" charset="0"/>
              </a:rPr>
              <a:t>Q</a:t>
            </a:r>
            <a:r>
              <a:rPr lang="en-US" sz="6000" b="1" spc="220" dirty="0">
                <a:solidFill>
                  <a:srgbClr val="51347B"/>
                </a:solidFill>
                <a:latin typeface="Arial" panose="020B0604020202020204" pitchFamily="34" charset="0"/>
                <a:cs typeface="Arial" panose="020B0604020202020204" pitchFamily="34" charset="0"/>
              </a:rPr>
              <a:t>U</a:t>
            </a:r>
            <a:r>
              <a:rPr lang="en-US" sz="6000" b="1" spc="220" dirty="0">
                <a:solidFill>
                  <a:srgbClr val="FFC776"/>
                </a:solidFill>
                <a:latin typeface="Arial" panose="020B0604020202020204" pitchFamily="34" charset="0"/>
                <a:cs typeface="Arial" panose="020B0604020202020204" pitchFamily="34" charset="0"/>
              </a:rPr>
              <a:t>Ã</a:t>
            </a:r>
            <a:r>
              <a:rPr lang="en-US" sz="6000" b="1" spc="220" dirty="0">
                <a:solidFill>
                  <a:srgbClr val="2CA349"/>
                </a:solidFill>
                <a:latin typeface="Arial" panose="020B0604020202020204" pitchFamily="34" charset="0"/>
                <a:cs typeface="Arial" panose="020B0604020202020204" pitchFamily="34" charset="0"/>
              </a:rPr>
              <a:t>N</a:t>
            </a:r>
            <a:r>
              <a:rPr lang="en-US" sz="6000" b="1" spc="220" dirty="0">
                <a:solidFill>
                  <a:srgbClr val="90BF37"/>
                </a:solidFill>
                <a:latin typeface="Arial" panose="020B0604020202020204" pitchFamily="34" charset="0"/>
                <a:cs typeface="Arial" panose="020B0604020202020204" pitchFamily="34"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3494380" y="4069710"/>
            <a:ext cx="3412111" cy="1015663"/>
          </a:xfrm>
          <a:prstGeom prst="rect">
            <a:avLst/>
          </a:prstGeom>
          <a:noFill/>
        </p:spPr>
        <p:txBody>
          <a:bodyPr wrap="square" rtlCol="0">
            <a:spAutoFit/>
          </a:bodyPr>
          <a:lstStyle/>
          <a:p>
            <a:r>
              <a:rPr lang="en-US" sz="6000" b="1" spc="220" dirty="0">
                <a:solidFill>
                  <a:srgbClr val="165083"/>
                </a:solidFill>
                <a:latin typeface="Arial" panose="020B0604020202020204" pitchFamily="34" charset="0"/>
                <a:cs typeface="Arial" panose="020B0604020202020204" pitchFamily="34" charset="0"/>
              </a:rPr>
              <a:t>Đ</a:t>
            </a:r>
            <a:r>
              <a:rPr lang="en-US" sz="6000" b="1" spc="220" dirty="0">
                <a:solidFill>
                  <a:srgbClr val="B45C80"/>
                </a:solidFill>
                <a:latin typeface="Arial" panose="020B0604020202020204" pitchFamily="34" charset="0"/>
                <a:cs typeface="Arial" panose="020B0604020202020204" pitchFamily="34" charset="0"/>
              </a:rPr>
              <a:t>Ư</a:t>
            </a:r>
            <a:r>
              <a:rPr lang="en-US" sz="6000" b="1" spc="220" dirty="0">
                <a:solidFill>
                  <a:srgbClr val="51347B"/>
                </a:solidFill>
                <a:latin typeface="Arial" panose="020B0604020202020204" pitchFamily="34" charset="0"/>
                <a:cs typeface="Arial" panose="020B0604020202020204" pitchFamily="34" charset="0"/>
              </a:rPr>
              <a:t>Ờ</a:t>
            </a:r>
            <a:r>
              <a:rPr lang="en-US" sz="6000" b="1" spc="220" dirty="0">
                <a:solidFill>
                  <a:srgbClr val="FFC776"/>
                </a:solidFill>
                <a:latin typeface="Arial" panose="020B0604020202020204" pitchFamily="34" charset="0"/>
                <a:cs typeface="Arial" panose="020B0604020202020204" pitchFamily="34" charset="0"/>
              </a:rPr>
              <a:t>N</a:t>
            </a:r>
            <a:r>
              <a:rPr lang="en-US" sz="6000" b="1" spc="220" dirty="0">
                <a:solidFill>
                  <a:srgbClr val="2CA349"/>
                </a:solidFill>
                <a:latin typeface="Arial" panose="020B0604020202020204" pitchFamily="34" charset="0"/>
                <a:cs typeface="Arial" panose="020B0604020202020204" pitchFamily="34"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2140818"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r>
              <a:rPr lang="en-US" sz="2800" dirty="0">
                <a:latin typeface="Arial" panose="020B0604020202020204" pitchFamily="34" charset="0"/>
                <a:cs typeface="Arial" panose="020B0604020202020204" pitchFamily="34" charset="0"/>
              </a:rPr>
              <a:t>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42,5 km/</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Tóm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tắt</a:t>
            </a:r>
            <a:r>
              <a:rPr lang="en-US" sz="32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36554" y="341877"/>
            <a:ext cx="2581634" cy="523220"/>
          </a:xfrm>
          <a:prstGeom prst="rect">
            <a:avLst/>
          </a:prstGeom>
          <a:noFill/>
        </p:spPr>
        <p:txBody>
          <a:bodyPr wrap="square" rtlCol="0">
            <a:spAutoFit/>
          </a:bodyPr>
          <a:lstStyle/>
          <a:p>
            <a:r>
              <a:rPr lang="en-US" sz="2800" dirty="0">
                <a:solidFill>
                  <a:srgbClr val="FDE9E0"/>
                </a:solidFill>
                <a:latin typeface="Arial" panose="020B0604020202020204" pitchFamily="34" charset="0"/>
                <a:cs typeface="Arial" panose="020B0604020202020204" pitchFamily="34" charset="0"/>
              </a:rPr>
              <a:t>4 </a:t>
            </a:r>
            <a:r>
              <a:rPr lang="en-US" sz="2800" dirty="0" err="1">
                <a:solidFill>
                  <a:srgbClr val="FDE9E0"/>
                </a:solidFill>
                <a:latin typeface="Arial" panose="020B0604020202020204" pitchFamily="34" charset="0"/>
                <a:cs typeface="Arial" panose="020B0604020202020204" pitchFamily="34" charset="0"/>
              </a:rPr>
              <a:t>giờ</a:t>
            </a:r>
            <a:endParaRPr lang="en-US" sz="2800" dirty="0">
              <a:solidFill>
                <a:srgbClr val="FDE9E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t = 4 </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v = 42,5 km/</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6923314" y="333704"/>
            <a:ext cx="5481588" cy="523220"/>
          </a:xfrm>
          <a:prstGeom prst="rect">
            <a:avLst/>
          </a:prstGeom>
          <a:noFill/>
        </p:spPr>
        <p:txBody>
          <a:bodyPr wrap="square" rtlCol="0">
            <a:spAutoFit/>
          </a:bodyPr>
          <a:lstStyle/>
          <a:p>
            <a:r>
              <a:rPr lang="en-US" sz="2800" dirty="0" err="1">
                <a:solidFill>
                  <a:srgbClr val="FDE9E0"/>
                </a:solidFill>
                <a:latin typeface="Arial" panose="020B0604020202020204" pitchFamily="34" charset="0"/>
                <a:cs typeface="Arial" panose="020B0604020202020204" pitchFamily="34" charset="0"/>
              </a:rPr>
              <a:t>vận</a:t>
            </a:r>
            <a:r>
              <a:rPr lang="en-US" sz="2800" dirty="0">
                <a:solidFill>
                  <a:srgbClr val="FDE9E0"/>
                </a:solidFill>
                <a:latin typeface="Arial" panose="020B0604020202020204" pitchFamily="34" charset="0"/>
                <a:cs typeface="Arial" panose="020B0604020202020204" pitchFamily="34" charset="0"/>
              </a:rPr>
              <a:t> </a:t>
            </a:r>
            <a:r>
              <a:rPr lang="en-US" sz="2800" dirty="0" err="1">
                <a:solidFill>
                  <a:srgbClr val="FDE9E0"/>
                </a:solidFill>
                <a:latin typeface="Arial" panose="020B0604020202020204" pitchFamily="34" charset="0"/>
                <a:cs typeface="Arial" panose="020B0604020202020204" pitchFamily="34" charset="0"/>
              </a:rPr>
              <a:t>tốc</a:t>
            </a:r>
            <a:r>
              <a:rPr lang="en-US" sz="2800" dirty="0">
                <a:solidFill>
                  <a:srgbClr val="FDE9E0"/>
                </a:solidFill>
                <a:latin typeface="Arial" panose="020B0604020202020204" pitchFamily="34" charset="0"/>
                <a:cs typeface="Arial" panose="020B0604020202020204" pitchFamily="34" charset="0"/>
              </a:rPr>
              <a:t> 42,5 km/</a:t>
            </a:r>
            <a:r>
              <a:rPr lang="en-US" sz="2800" dirty="0" err="1">
                <a:solidFill>
                  <a:srgbClr val="FDE9E0"/>
                </a:solidFill>
                <a:latin typeface="Arial" panose="020B0604020202020204" pitchFamily="34" charset="0"/>
                <a:cs typeface="Arial" panose="020B0604020202020204" pitchFamily="34" charset="0"/>
              </a:rPr>
              <a:t>giờ</a:t>
            </a:r>
            <a:endParaRPr lang="en-US" sz="2800" dirty="0">
              <a:solidFill>
                <a:srgbClr val="FDE9E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dirty="0">
                <a:latin typeface="Arial" panose="020B0604020202020204" pitchFamily="34" charset="0"/>
                <a:cs typeface="Arial" panose="020B0604020202020204" pitchFamily="34"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giải</a:t>
            </a:r>
            <a:endParaRPr lang="en-US" sz="32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Quãng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ô </a:t>
            </a:r>
            <a:r>
              <a:rPr lang="en-US" sz="2800" dirty="0" err="1">
                <a:solidFill>
                  <a:srgbClr val="002060"/>
                </a:solidFill>
                <a:latin typeface="Arial" panose="020B0604020202020204" pitchFamily="34" charset="0"/>
                <a:cs typeface="Arial" panose="020B0604020202020204" pitchFamily="34" charset="0"/>
              </a:rPr>
              <a:t>tô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4 </a:t>
            </a:r>
            <a:r>
              <a:rPr lang="en-US" sz="2800" dirty="0" err="1">
                <a:solidFill>
                  <a:srgbClr val="002060"/>
                </a:solidFill>
                <a:latin typeface="Arial" panose="020B0604020202020204" pitchFamily="34" charset="0"/>
                <a:cs typeface="Arial" panose="020B0604020202020204" pitchFamily="34" charset="0"/>
              </a:rPr>
              <a:t>giờ</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1077218"/>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Đáp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dirty="0">
                <a:solidFill>
                  <a:srgbClr val="A40B5D"/>
                </a:solidFill>
                <a:latin typeface="Arial" panose="020B0604020202020204" pitchFamily="34" charset="0"/>
                <a:cs typeface="Arial" panose="020B0604020202020204" pitchFamily="34"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dirty="0">
                <a:solidFill>
                  <a:srgbClr val="2CA349"/>
                </a:solidFill>
                <a:latin typeface="Arial" panose="020B0604020202020204" pitchFamily="34" charset="0"/>
                <a:cs typeface="Arial" panose="020B0604020202020204" pitchFamily="34"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7" y="4451117"/>
            <a:ext cx="7957993"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0" y="4893605"/>
            <a:ext cx="7457143"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060555" y="5417594"/>
            <a:ext cx="841082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4778644" y="5748465"/>
            <a:ext cx="7768991" cy="954107"/>
          </a:xfrm>
          <a:prstGeom prst="rect">
            <a:avLst/>
          </a:prstGeom>
          <a:noFill/>
        </p:spPr>
        <p:txBody>
          <a:bodyPr wrap="square" rtlCol="0">
            <a:spAutoFit/>
          </a:bodyPr>
          <a:lstStyle/>
          <a:p>
            <a:r>
              <a:rPr lang="en-US" sz="2800" spc="-80" dirty="0" err="1">
                <a:latin typeface="Arial" panose="020B0604020202020204" pitchFamily="34" charset="0"/>
                <a:cs typeface="Arial" panose="020B0604020202020204" pitchFamily="34" charset="0"/>
              </a:rPr>
              <a:t>Muốn</a:t>
            </a:r>
            <a:r>
              <a:rPr lang="en-US" sz="2800" spc="-80" dirty="0">
                <a:latin typeface="Arial" panose="020B0604020202020204" pitchFamily="34" charset="0"/>
                <a:cs typeface="Arial" panose="020B0604020202020204" pitchFamily="34" charset="0"/>
              </a:rPr>
              <a:t> </a:t>
            </a:r>
            <a:r>
              <a:rPr lang="en-US" sz="2800" spc="-80" dirty="0" err="1">
                <a:latin typeface="Arial" panose="020B0604020202020204" pitchFamily="34" charset="0"/>
                <a:cs typeface="Arial" panose="020B0604020202020204" pitchFamily="34" charset="0"/>
              </a:rPr>
              <a:t>tính</a:t>
            </a:r>
            <a:r>
              <a:rPr lang="en-US" sz="2800" spc="-80" dirty="0">
                <a:latin typeface="Arial" panose="020B0604020202020204" pitchFamily="34" charset="0"/>
                <a:cs typeface="Arial" panose="020B0604020202020204" pitchFamily="34" charset="0"/>
              </a:rPr>
              <a:t> </a:t>
            </a:r>
            <a:r>
              <a:rPr lang="en-US" sz="2800" spc="-80" dirty="0" err="1">
                <a:latin typeface="Arial" panose="020B0604020202020204" pitchFamily="34" charset="0"/>
                <a:cs typeface="Arial" panose="020B0604020202020204" pitchFamily="34" charset="0"/>
              </a:rPr>
              <a:t>quãng</a:t>
            </a:r>
            <a:r>
              <a:rPr lang="en-US" sz="2800" spc="-80" dirty="0">
                <a:latin typeface="Arial" panose="020B0604020202020204" pitchFamily="34" charset="0"/>
                <a:cs typeface="Arial" panose="020B0604020202020204" pitchFamily="34" charset="0"/>
              </a:rPr>
              <a:t> </a:t>
            </a:r>
            <a:r>
              <a:rPr lang="en-US" sz="2800" spc="-80" dirty="0" err="1">
                <a:latin typeface="Arial" panose="020B0604020202020204" pitchFamily="34" charset="0"/>
                <a:cs typeface="Arial" panose="020B0604020202020204" pitchFamily="34" charset="0"/>
              </a:rPr>
              <a:t>đường</a:t>
            </a:r>
            <a:r>
              <a:rPr lang="en-US" sz="2800" spc="-80" dirty="0">
                <a:latin typeface="Arial" panose="020B0604020202020204" pitchFamily="34" charset="0"/>
                <a:cs typeface="Arial" panose="020B0604020202020204" pitchFamily="34" charset="0"/>
              </a:rPr>
              <a:t> ta </a:t>
            </a:r>
            <a:r>
              <a:rPr lang="en-US" sz="2800" spc="-80" dirty="0" err="1">
                <a:solidFill>
                  <a:srgbClr val="0070C0"/>
                </a:solidFill>
                <a:latin typeface="Arial" panose="020B0604020202020204" pitchFamily="34" charset="0"/>
                <a:cs typeface="Arial" panose="020B0604020202020204" pitchFamily="34" charset="0"/>
              </a:rPr>
              <a:t>lấy</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vận</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tốc</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nhân</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với</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thời</a:t>
            </a:r>
            <a:r>
              <a:rPr lang="en-US" sz="2800" spc="-80" dirty="0">
                <a:solidFill>
                  <a:srgbClr val="0070C0"/>
                </a:solidFill>
                <a:latin typeface="Arial" panose="020B0604020202020204" pitchFamily="34" charset="0"/>
                <a:cs typeface="Arial" panose="020B0604020202020204" pitchFamily="34" charset="0"/>
              </a:rPr>
              <a:t> </a:t>
            </a:r>
            <a:r>
              <a:rPr lang="en-US" sz="2800" spc="-80" dirty="0" err="1">
                <a:solidFill>
                  <a:srgbClr val="0070C0"/>
                </a:solidFill>
                <a:latin typeface="Arial" panose="020B0604020202020204" pitchFamily="34" charset="0"/>
                <a:cs typeface="Arial" panose="020B0604020202020204" pitchFamily="34" charset="0"/>
              </a:rPr>
              <a:t>gian</a:t>
            </a:r>
            <a:r>
              <a:rPr lang="en-US" sz="2800" spc="-8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KIẾN THỨC CẦN NHỚ</a:t>
            </a:r>
            <a:endParaRPr lang="zh-CN" altLang="en-US"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754326"/>
          </a:xfrm>
          <a:prstGeom prst="rect">
            <a:avLst/>
          </a:prstGeom>
          <a:noFill/>
        </p:spPr>
        <p:txBody>
          <a:bodyPr wrap="square" rtlCol="0">
            <a:spAutoFit/>
          </a:bodyPr>
          <a:lstStyle/>
          <a:p>
            <a:pPr algn="just"/>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Muốn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ta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lấy</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nhân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3600" dirty="0">
              <a:latin typeface="Arial" panose="020B0604020202020204" pitchFamily="34" charset="0"/>
              <a:ea typeface="字魂105号-简雅黑" panose="00000500000000000000" pitchFamily="2" charset="-122"/>
              <a:cs typeface="Arial" panose="020B0604020202020204" pitchFamily="34" charset="0"/>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471620" y="5063472"/>
            <a:ext cx="6150979" cy="954107"/>
          </a:xfrm>
          <a:prstGeom prst="rect">
            <a:avLst/>
          </a:prstGeom>
          <a:noFill/>
        </p:spPr>
        <p:txBody>
          <a:bodyPr wrap="square" rtlCol="0">
            <a:spAutoFit/>
          </a:bodyPr>
          <a:lstStyle/>
          <a:p>
            <a:pPr algn="just"/>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r>
              <a:rPr lang="en-US" altLang="zh-CN" sz="2800" dirty="0">
                <a:solidFill>
                  <a:srgbClr val="0070C0"/>
                </a:solidFill>
                <a:latin typeface="Arial" panose="020B0604020202020204" pitchFamily="34" charset="0"/>
                <a:ea typeface="字魂105号-简雅黑" panose="00000500000000000000" pitchFamily="2" charset="-122"/>
                <a:cs typeface="Arial" panose="020B0604020202020204" pitchFamily="34" charset="0"/>
              </a:rPr>
              <a:t>s</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a:solidFill>
                  <a:srgbClr val="0070C0"/>
                </a:solidFill>
                <a:latin typeface="Arial" panose="020B0604020202020204" pitchFamily="34" charset="0"/>
                <a:ea typeface="字魂105号-简雅黑" panose="00000500000000000000" pitchFamily="2" charset="-122"/>
                <a:cs typeface="Arial" panose="020B0604020202020204" pitchFamily="34" charset="0"/>
              </a:rPr>
              <a:t>v</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a:solidFill>
                  <a:srgbClr val="0070C0"/>
                </a:solidFill>
                <a:latin typeface="Arial" panose="020B0604020202020204" pitchFamily="34" charset="0"/>
                <a:ea typeface="字魂105号-简雅黑" panose="00000500000000000000" pitchFamily="2" charset="-122"/>
                <a:cs typeface="Arial" panose="020B0604020202020204" pitchFamily="34" charset="0"/>
              </a:rPr>
              <a:t>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dirty="0" err="1">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200" b="1" dirty="0">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200" b="1" dirty="0">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8" y="644556"/>
            <a:ext cx="226559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r>
              <a:rPr lang="en-US" sz="2800" dirty="0">
                <a:latin typeface="Arial" panose="020B0604020202020204" pitchFamily="34" charset="0"/>
                <a:cs typeface="Arial" panose="020B0604020202020204" pitchFamily="34" charset="0"/>
              </a:rPr>
              <a:t>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954536"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12 km/</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2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30 </a:t>
            </a:r>
            <a:r>
              <a:rPr lang="en-US" sz="2800" dirty="0" err="1">
                <a:latin typeface="Arial" panose="020B0604020202020204" pitchFamily="34" charset="0"/>
                <a:cs typeface="Arial" panose="020B0604020202020204" pitchFamily="34" charset="0"/>
              </a:rPr>
              <a:t>phút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71198" y="-92294"/>
            <a:ext cx="1669755" cy="1669755"/>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Tóm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tắt</a:t>
            </a:r>
            <a:r>
              <a:rPr lang="en-US" sz="3200" dirty="0">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t = 2 </a:t>
            </a:r>
            <a:r>
              <a:rPr lang="en-US" sz="2800" dirty="0" err="1">
                <a:solidFill>
                  <a:srgbClr val="002060"/>
                </a:solidFill>
                <a:latin typeface="Arial" panose="020B0604020202020204" pitchFamily="34" charset="0"/>
                <a:cs typeface="Arial" panose="020B0604020202020204" pitchFamily="34" charset="0"/>
              </a:rPr>
              <a:t>giờ</a:t>
            </a:r>
            <a:r>
              <a:rPr lang="en-US" sz="2800" dirty="0">
                <a:solidFill>
                  <a:srgbClr val="002060"/>
                </a:solidFill>
                <a:latin typeface="Arial" panose="020B0604020202020204" pitchFamily="34" charset="0"/>
                <a:cs typeface="Arial" panose="020B0604020202020204" pitchFamily="34" charset="0"/>
              </a:rPr>
              <a:t> 30 </a:t>
            </a:r>
            <a:r>
              <a:rPr lang="en-US" sz="2800" dirty="0" err="1">
                <a:solidFill>
                  <a:srgbClr val="002060"/>
                </a:solidFill>
                <a:latin typeface="Arial" panose="020B0604020202020204" pitchFamily="34" charset="0"/>
                <a:cs typeface="Arial" panose="020B0604020202020204" pitchFamily="34" charset="0"/>
              </a:rPr>
              <a:t>phút</a:t>
            </a:r>
            <a:endParaRPr lang="en-US" sz="28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v = 12 km/</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4C6DED4-C6AF-4A67-B096-EC497C92835B}"/>
              </a:ext>
            </a:extLst>
          </p:cNvPr>
          <p:cNvSpPr txBox="1"/>
          <p:nvPr/>
        </p:nvSpPr>
        <p:spPr>
          <a:xfrm>
            <a:off x="1243199" y="5792078"/>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467974" y="393422"/>
            <a:ext cx="4245428" cy="523220"/>
          </a:xfrm>
          <a:prstGeom prst="rect">
            <a:avLst/>
          </a:prstGeom>
          <a:noFill/>
        </p:spPr>
        <p:txBody>
          <a:bodyPr wrap="square" rtlCol="0">
            <a:spAutoFit/>
          </a:bodyPr>
          <a:lstStyle/>
          <a:p>
            <a:r>
              <a:rPr lang="en-US" sz="2800" dirty="0" err="1">
                <a:solidFill>
                  <a:srgbClr val="0070C0"/>
                </a:solidFill>
                <a:latin typeface="Arial" panose="020B0604020202020204" pitchFamily="34" charset="0"/>
                <a:cs typeface="Arial" panose="020B0604020202020204" pitchFamily="34" charset="0"/>
              </a:rPr>
              <a:t>vận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tốc</a:t>
            </a:r>
            <a:r>
              <a:rPr lang="en-US" sz="2800" dirty="0">
                <a:solidFill>
                  <a:srgbClr val="0070C0"/>
                </a:solidFill>
                <a:latin typeface="Arial" panose="020B0604020202020204" pitchFamily="34" charset="0"/>
                <a:cs typeface="Arial" panose="020B0604020202020204" pitchFamily="34" charset="0"/>
              </a:rPr>
              <a:t> 12 km/</a:t>
            </a:r>
            <a:r>
              <a:rPr lang="en-US" sz="2800" dirty="0" err="1">
                <a:solidFill>
                  <a:srgbClr val="0070C0"/>
                </a:solidFill>
                <a:latin typeface="Arial" panose="020B0604020202020204" pitchFamily="34" charset="0"/>
                <a:cs typeface="Arial" panose="020B0604020202020204" pitchFamily="34" charset="0"/>
              </a:rPr>
              <a:t>giờ</a:t>
            </a:r>
            <a:endParaRPr lang="en-US" sz="2800" dirty="0">
              <a:solidFill>
                <a:srgbClr val="0070C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dirty="0">
                <a:solidFill>
                  <a:srgbClr val="0070C0"/>
                </a:solidFill>
                <a:latin typeface="Arial" panose="020B0604020202020204" pitchFamily="34" charset="0"/>
                <a:cs typeface="Arial" panose="020B0604020202020204" pitchFamily="34" charset="0"/>
              </a:rPr>
              <a:t>2 </a:t>
            </a:r>
            <a:r>
              <a:rPr lang="en-US" sz="2800" dirty="0" err="1">
                <a:solidFill>
                  <a:srgbClr val="0070C0"/>
                </a:solidFill>
                <a:latin typeface="Arial" panose="020B0604020202020204" pitchFamily="34" charset="0"/>
                <a:cs typeface="Arial" panose="020B0604020202020204" pitchFamily="34" charset="0"/>
              </a:rPr>
              <a:t>giờ</a:t>
            </a:r>
            <a:r>
              <a:rPr lang="en-US" sz="2800" dirty="0">
                <a:solidFill>
                  <a:srgbClr val="0070C0"/>
                </a:solidFill>
                <a:latin typeface="Arial" panose="020B0604020202020204" pitchFamily="34" charset="0"/>
                <a:cs typeface="Arial" panose="020B0604020202020204" pitchFamily="34" charset="0"/>
              </a:rPr>
              <a:t> 30 </a:t>
            </a:r>
            <a:r>
              <a:rPr lang="en-US" sz="2800" dirty="0" err="1">
                <a:solidFill>
                  <a:srgbClr val="0070C0"/>
                </a:solidFill>
                <a:latin typeface="Arial" panose="020B0604020202020204" pitchFamily="34" charset="0"/>
                <a:cs typeface="Arial" panose="020B0604020202020204" pitchFamily="34" charset="0"/>
              </a:rPr>
              <a:t>phút</a:t>
            </a:r>
            <a:endParaRPr lang="en-US" sz="2800" dirty="0">
              <a:solidFill>
                <a:srgbClr val="0070C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2E88333-D57B-4671-835C-CC598DD2BBDC}"/>
              </a:ext>
            </a:extLst>
          </p:cNvPr>
          <p:cNvSpPr txBox="1"/>
          <p:nvPr/>
        </p:nvSpPr>
        <p:spPr>
          <a:xfrm>
            <a:off x="4904185" y="815256"/>
            <a:ext cx="4245428" cy="523220"/>
          </a:xfrm>
          <a:prstGeom prst="rect">
            <a:avLst/>
          </a:prstGeom>
          <a:noFill/>
        </p:spPr>
        <p:txBody>
          <a:bodyPr wrap="square" rtlCol="0">
            <a:spAutoFit/>
          </a:bodyPr>
          <a:lstStyle/>
          <a:p>
            <a:r>
              <a:rPr lang="en-US" sz="2800" dirty="0" err="1">
                <a:solidFill>
                  <a:srgbClr val="A40B5D"/>
                </a:solidFill>
                <a:latin typeface="Arial" panose="020B0604020202020204" pitchFamily="34" charset="0"/>
                <a:cs typeface="Arial" panose="020B0604020202020204" pitchFamily="34" charset="0"/>
              </a:rPr>
              <a:t>Tính</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quãng</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đường</a:t>
            </a:r>
            <a:endParaRPr lang="en-US" sz="2800" dirty="0">
              <a:solidFill>
                <a:srgbClr val="A40B5D"/>
              </a:solidFill>
              <a:latin typeface="Arial" panose="020B0604020202020204" pitchFamily="34" charset="0"/>
              <a:cs typeface="Arial" panose="020B060402020202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dirty="0">
                <a:solidFill>
                  <a:srgbClr val="A40B5D"/>
                </a:solidFill>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dirty="0" err="1">
                  <a:solidFill>
                    <a:srgbClr val="FDE9E0"/>
                  </a:solidFill>
                  <a:latin typeface="Arial" panose="020B0604020202020204" pitchFamily="34" charset="0"/>
                  <a:ea typeface="#9Slide02 Noi dung rat dai" panose="02000000000000000000" pitchFamily="2" charset="0"/>
                  <a:cs typeface="Arial" panose="020B0604020202020204" pitchFamily="34" charset="0"/>
                </a:rPr>
                <a:t>vận</a:t>
              </a:r>
              <a:r>
                <a:rPr lang="en-US" sz="1600" dirty="0">
                  <a:solidFill>
                    <a:srgbClr val="FDE9E0"/>
                  </a:solidFill>
                  <a:latin typeface="Arial" panose="020B0604020202020204" pitchFamily="34" charset="0"/>
                  <a:ea typeface="#9Slide02 Noi dung rat dai" panose="02000000000000000000" pitchFamily="2" charset="0"/>
                  <a:cs typeface="Arial" panose="020B0604020202020204" pitchFamily="34" charset="0"/>
                </a:rPr>
                <a:t> </a:t>
              </a:r>
              <a:r>
                <a:rPr lang="en-US" sz="1600" dirty="0" err="1">
                  <a:solidFill>
                    <a:srgbClr val="FDE9E0"/>
                  </a:solidFill>
                  <a:latin typeface="Arial" panose="020B0604020202020204" pitchFamily="34" charset="0"/>
                  <a:ea typeface="#9Slide02 Noi dung rat dai" panose="02000000000000000000" pitchFamily="2" charset="0"/>
                  <a:cs typeface="Arial" panose="020B0604020202020204" pitchFamily="34" charset="0"/>
                </a:rPr>
                <a:t>tốc</a:t>
              </a:r>
              <a:endParaRPr lang="en-US" sz="1600" dirty="0">
                <a:solidFill>
                  <a:srgbClr val="FDE9E0"/>
                </a:solidFill>
                <a:latin typeface="Arial" panose="020B0604020202020204" pitchFamily="34" charset="0"/>
                <a:ea typeface="#9Slide02 Noi dung rat dai" panose="02000000000000000000" pitchFamily="2" charset="0"/>
                <a:cs typeface="Arial" panose="020B0604020202020204" pitchFamily="34" charset="0"/>
              </a:endParaRPr>
            </a:p>
            <a:p>
              <a:pPr>
                <a:lnSpc>
                  <a:spcPct val="94000"/>
                </a:lnSpc>
              </a:pPr>
              <a:r>
                <a:rPr lang="en-US" sz="1600" dirty="0">
                  <a:solidFill>
                    <a:srgbClr val="FDE9E0"/>
                  </a:solidFill>
                  <a:latin typeface="Arial" panose="020B0604020202020204" pitchFamily="34" charset="0"/>
                  <a:ea typeface="#9Slide02 Noi dung rat dai" panose="02000000000000000000" pitchFamily="2" charset="0"/>
                  <a:cs typeface="Arial" panose="020B0604020202020204" pitchFamily="34" charset="0"/>
                </a:rPr>
                <a:t>12 km/</a:t>
              </a:r>
              <a:r>
                <a:rPr lang="en-US" sz="1600" dirty="0" err="1">
                  <a:solidFill>
                    <a:srgbClr val="FDE9E0"/>
                  </a:solidFill>
                  <a:latin typeface="Arial" panose="020B0604020202020204" pitchFamily="34" charset="0"/>
                  <a:ea typeface="#9Slide02 Noi dung rat dai" panose="02000000000000000000" pitchFamily="2" charset="0"/>
                  <a:cs typeface="Arial" panose="020B0604020202020204" pitchFamily="34" charset="0"/>
                </a:rPr>
                <a:t>giờ</a:t>
              </a:r>
              <a:endParaRPr lang="en-US" sz="1600" dirty="0">
                <a:solidFill>
                  <a:srgbClr val="FDE9E0"/>
                </a:solidFill>
                <a:latin typeface="Arial" panose="020B0604020202020204" pitchFamily="34" charset="0"/>
                <a:ea typeface="#9Slide02 Noi dung rat dai" panose="02000000000000000000" pitchFamily="2" charset="0"/>
                <a:cs typeface="Arial" panose="020B0604020202020204" pitchFamily="34" charset="0"/>
              </a:endParaRP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2042729" y="5291898"/>
            <a:ext cx="797957" cy="520542"/>
          </a:xfrm>
          <a:prstGeom prst="rect">
            <a:avLst/>
          </a:prstGeom>
          <a:noFill/>
        </p:spPr>
        <p:txBody>
          <a:bodyPr wrap="square" rtlCol="0">
            <a:spAutoFit/>
          </a:bodyPr>
          <a:lstStyle/>
          <a:p>
            <a:r>
              <a:rPr lang="en-US" sz="2800" dirty="0" err="1">
                <a:solidFill>
                  <a:srgbClr val="92D050"/>
                </a:solidFill>
                <a:latin typeface="Arial" panose="020B0604020202020204" pitchFamily="34" charset="0"/>
                <a:cs typeface="Arial" panose="020B0604020202020204" pitchFamily="34" charset="0"/>
              </a:rPr>
              <a:t>giờ</a:t>
            </a:r>
            <a:r>
              <a:rPr lang="en-US" sz="2800" dirty="0">
                <a:solidFill>
                  <a:srgbClr val="92D050"/>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145315" y="5282180"/>
            <a:ext cx="1156551" cy="523220"/>
          </a:xfrm>
          <a:prstGeom prst="rect">
            <a:avLst/>
          </a:prstGeom>
          <a:noFill/>
        </p:spPr>
        <p:txBody>
          <a:bodyPr wrap="square" rtlCol="0">
            <a:spAutoFit/>
          </a:bodyPr>
          <a:lstStyle/>
          <a:p>
            <a:r>
              <a:rPr lang="en-US" sz="2800" dirty="0" err="1">
                <a:solidFill>
                  <a:srgbClr val="92D050"/>
                </a:solidFill>
                <a:latin typeface="Arial" panose="020B0604020202020204" pitchFamily="34" charset="0"/>
                <a:cs typeface="Arial" panose="020B0604020202020204" pitchFamily="34" charset="0"/>
              </a:rPr>
              <a:t>phút</a:t>
            </a:r>
            <a:r>
              <a:rPr lang="en-US" sz="2800" dirty="0">
                <a:solidFill>
                  <a:srgbClr val="92D050"/>
                </a:solidFill>
                <a:latin typeface="Arial" panose="020B0604020202020204" pitchFamily="34" charset="0"/>
                <a:cs typeface="Arial" panose="020B0604020202020204" pitchFamily="34" charset="0"/>
              </a:rPr>
              <a: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815882"/>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biệt</a:t>
            </a:r>
            <a:r>
              <a:rPr lang="en-US" sz="2800" dirty="0">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815882"/>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phức</a:t>
            </a:r>
            <a:r>
              <a:rPr lang="en-US" sz="2800" dirty="0">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815882"/>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Ta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1384995"/>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đổi</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30 </a:t>
            </a:r>
            <a:r>
              <a:rPr lang="en-US" sz="2800" dirty="0" err="1">
                <a:latin typeface="Arial" panose="020B0604020202020204" pitchFamily="34" charset="0"/>
                <a:cs typeface="Arial" panose="020B0604020202020204" pitchFamily="34" charset="0"/>
              </a:rPr>
              <a:t>phút</a:t>
            </a: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5" y="4332143"/>
            <a:ext cx="4774973" cy="523220"/>
          </a:xfrm>
          <a:prstGeom prst="rect">
            <a:avLst/>
          </a:prstGeom>
          <a:solidFill>
            <a:srgbClr val="FDE9E0"/>
          </a:soli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Đổi</a:t>
            </a:r>
            <a:r>
              <a:rPr lang="en-US" sz="2800" dirty="0">
                <a:solidFill>
                  <a:srgbClr val="002060"/>
                </a:solidFill>
                <a:latin typeface="Arial" panose="020B0604020202020204" pitchFamily="34" charset="0"/>
                <a:cs typeface="Arial" panose="020B0604020202020204" pitchFamily="34" charset="0"/>
              </a:rPr>
              <a:t>: 2 </a:t>
            </a:r>
            <a:r>
              <a:rPr lang="en-US" sz="2800" dirty="0" err="1">
                <a:solidFill>
                  <a:srgbClr val="002060"/>
                </a:solidFill>
                <a:latin typeface="Arial" panose="020B0604020202020204" pitchFamily="34" charset="0"/>
                <a:cs typeface="Arial" panose="020B0604020202020204" pitchFamily="34" charset="0"/>
              </a:rPr>
              <a:t>giờ</a:t>
            </a:r>
            <a:r>
              <a:rPr lang="en-US" sz="2800" dirty="0">
                <a:solidFill>
                  <a:srgbClr val="002060"/>
                </a:solidFill>
                <a:latin typeface="Arial" panose="020B0604020202020204" pitchFamily="34" charset="0"/>
                <a:cs typeface="Arial" panose="020B0604020202020204" pitchFamily="34" charset="0"/>
              </a:rPr>
              <a:t> 30 </a:t>
            </a:r>
            <a:r>
              <a:rPr lang="en-US" sz="2800" dirty="0" err="1">
                <a:solidFill>
                  <a:srgbClr val="002060"/>
                </a:solidFill>
                <a:latin typeface="Arial" panose="020B0604020202020204" pitchFamily="34" charset="0"/>
                <a:cs typeface="Arial" panose="020B0604020202020204" pitchFamily="34" charset="0"/>
              </a:rPr>
              <a:t>phút</a:t>
            </a:r>
            <a:r>
              <a:rPr lang="en-US" sz="2800" dirty="0">
                <a:solidFill>
                  <a:srgbClr val="002060"/>
                </a:solidFill>
                <a:latin typeface="Arial" panose="020B0604020202020204" pitchFamily="34" charset="0"/>
                <a:cs typeface="Arial" panose="020B0604020202020204" pitchFamily="34" charset="0"/>
              </a:rPr>
              <a:t> = ... </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 0,5 </a:t>
                </a:r>
                <a:r>
                  <a:rPr lang="en-US" sz="2800" dirty="0" err="1">
                    <a:solidFill>
                      <a:srgbClr val="FF0000"/>
                    </a:solidFill>
                    <a:latin typeface="Arial" panose="020B0604020202020204" pitchFamily="34" charset="0"/>
                    <a:cs typeface="Arial" panose="020B0604020202020204" pitchFamily="34" charset="0"/>
                  </a:rPr>
                  <a:t>giờ</a:t>
                </a:r>
                <a:r>
                  <a:rPr lang="en-US" sz="2800" dirty="0">
                    <a:solidFill>
                      <a:srgbClr val="FF0000"/>
                    </a:solidFill>
                    <a:latin typeface="Arial" panose="020B0604020202020204" pitchFamily="34" charset="0"/>
                    <a:cs typeface="Arial" panose="020B0604020202020204" pitchFamily="34" charset="0"/>
                  </a:rPr>
                  <a:t> </a:t>
                </a:r>
                <a:endParaRPr lang="en-US" dirty="0">
                  <a:solidFill>
                    <a:srgbClr val="FF0000"/>
                  </a:solidFill>
                  <a:latin typeface="Arial" panose="020B0604020202020204" pitchFamily="34" charset="0"/>
                  <a:cs typeface="Arial" panose="020B0604020202020204" pitchFamily="34" charset="0"/>
                </a:endParaRPr>
              </a:p>
            </p:txBody>
          </p:sp>
        </mc:Choice>
        <mc:Fallback>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r="-703" b="-1399"/>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522073" y="4351686"/>
            <a:ext cx="1005732" cy="523220"/>
          </a:xfrm>
          <a:prstGeom prst="rect">
            <a:avLst/>
          </a:prstGeom>
          <a:noFill/>
        </p:spPr>
        <p:txBody>
          <a:bodyPr wrap="square" rtlCol="0">
            <a:spAutoFit/>
          </a:bodyPr>
          <a:lstStyle/>
          <a:p>
            <a:r>
              <a:rPr lang="en-US" sz="2800" dirty="0">
                <a:solidFill>
                  <a:srgbClr val="A40B5D"/>
                </a:solidFill>
                <a:latin typeface="Arial" panose="020B0604020202020204" pitchFamily="34" charset="0"/>
                <a:cs typeface="Arial" panose="020B060402020202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980648" y="4936160"/>
            <a:ext cx="6905579" cy="1514261"/>
          </a:xfrm>
          <a:prstGeom prst="rect">
            <a:avLst/>
          </a:prstGeom>
          <a:noFill/>
        </p:spPr>
        <p:txBody>
          <a:bodyPr wrap="square" rtlCol="0">
            <a:spAutoFit/>
          </a:bodyPr>
          <a:lstStyle/>
          <a:p>
            <a:pPr>
              <a:lnSpc>
                <a:spcPct val="110000"/>
              </a:lnSpc>
            </a:pPr>
            <a:r>
              <a:rPr lang="en-US" sz="2800" dirty="0" err="1">
                <a:solidFill>
                  <a:srgbClr val="002060"/>
                </a:solidFill>
                <a:latin typeface="Arial" panose="020B0604020202020204" pitchFamily="34" charset="0"/>
                <a:cs typeface="Arial" panose="020B0604020202020204" pitchFamily="34" charset="0"/>
              </a:rPr>
              <a:t>Quãng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người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p>
          <a:p>
            <a:pPr>
              <a:lnSpc>
                <a:spcPct val="110000"/>
              </a:lnSpc>
            </a:pPr>
            <a:r>
              <a:rPr lang="en-US" sz="2800" dirty="0">
                <a:solidFill>
                  <a:srgbClr val="002060"/>
                </a:solidFill>
                <a:latin typeface="Arial" panose="020B0604020202020204" pitchFamily="34" charset="0"/>
                <a:cs typeface="Arial" panose="020B0604020202020204" pitchFamily="34" charset="0"/>
              </a:rPr>
              <a:t>		12 x 2,5 = 30 (km)</a:t>
            </a:r>
          </a:p>
          <a:p>
            <a:pPr>
              <a:lnSpc>
                <a:spcPct val="110000"/>
              </a:lnSpc>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Đáp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754326"/>
          </a:xfrm>
          <a:prstGeom prst="rect">
            <a:avLst/>
          </a:prstGeom>
          <a:noFill/>
        </p:spPr>
        <p:txBody>
          <a:bodyPr wrap="square" rtlCol="0">
            <a:spAutoFit/>
          </a:bodyPr>
          <a:lstStyle/>
          <a:p>
            <a:pPr algn="just"/>
            <a:r>
              <a:rPr lang="en-US" altLang="zh-CN" sz="3600" dirty="0" err="1">
                <a:latin typeface="Arial" panose="020B0604020202020204" pitchFamily="34" charset="0"/>
                <a:ea typeface="字魂105号-简雅黑" panose="00000500000000000000" pitchFamily="2" charset="-122"/>
              </a:rPr>
              <a:t>Muốn</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tính</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quãng</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đường</a:t>
            </a:r>
            <a:r>
              <a:rPr lang="en-US" altLang="zh-CN" sz="3600" dirty="0">
                <a:latin typeface="Arial" panose="020B0604020202020204" pitchFamily="34" charset="0"/>
                <a:ea typeface="字魂105号-简雅黑" panose="00000500000000000000" pitchFamily="2" charset="-122"/>
              </a:rPr>
              <a:t>, ta </a:t>
            </a:r>
            <a:r>
              <a:rPr lang="en-US" altLang="zh-CN" sz="3600" dirty="0" err="1">
                <a:latin typeface="Arial" panose="020B0604020202020204" pitchFamily="34" charset="0"/>
                <a:ea typeface="字魂105号-简雅黑" panose="00000500000000000000" pitchFamily="2" charset="-122"/>
              </a:rPr>
              <a:t>lấy</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vận</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tốc</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nhân</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với</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thời</a:t>
            </a:r>
            <a:r>
              <a:rPr lang="en-US" altLang="zh-CN" sz="3600" dirty="0">
                <a:latin typeface="Arial" panose="020B0604020202020204" pitchFamily="34" charset="0"/>
                <a:ea typeface="字魂105号-简雅黑" panose="00000500000000000000" pitchFamily="2" charset="-122"/>
              </a:rPr>
              <a:t> </a:t>
            </a:r>
            <a:r>
              <a:rPr lang="en-US" altLang="zh-CN" sz="3600" dirty="0" err="1">
                <a:latin typeface="Arial" panose="020B0604020202020204" pitchFamily="34" charset="0"/>
                <a:ea typeface="字魂105号-简雅黑" panose="00000500000000000000" pitchFamily="2" charset="-122"/>
              </a:rPr>
              <a:t>gian</a:t>
            </a:r>
            <a:r>
              <a:rPr lang="en-US" altLang="zh-CN" sz="3600" dirty="0">
                <a:latin typeface="Arial" panose="020B0604020202020204" pitchFamily="34" charset="0"/>
                <a:ea typeface="字魂105号-简雅黑" panose="00000500000000000000" pitchFamily="2" charset="-122"/>
              </a:rPr>
              <a:t>.</a:t>
            </a:r>
            <a:endParaRPr lang="zh-CN" altLang="en-US" sz="3600" dirty="0">
              <a:latin typeface="Arial" panose="020B0604020202020204" pitchFamily="34"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087906" y="4378398"/>
            <a:ext cx="5591843" cy="954107"/>
          </a:xfrm>
          <a:prstGeom prst="rect">
            <a:avLst/>
          </a:prstGeom>
          <a:noFill/>
        </p:spPr>
        <p:txBody>
          <a:bodyPr wrap="square" rtlCol="0">
            <a:spAutoFit/>
          </a:bodyPr>
          <a:lstStyle/>
          <a:p>
            <a:pPr algn="just"/>
            <a:r>
              <a:rPr lang="en-US" altLang="zh-CN" sz="2800" dirty="0">
                <a:latin typeface="Arial" panose="020B0604020202020204" pitchFamily="34" charset="0"/>
                <a:ea typeface="字魂105号-简雅黑" panose="00000500000000000000" pitchFamily="2" charset="-122"/>
              </a:rPr>
              <a:t>(</a:t>
            </a:r>
            <a:r>
              <a:rPr lang="en-US" altLang="zh-CN" sz="2800" dirty="0">
                <a:solidFill>
                  <a:srgbClr val="0070C0"/>
                </a:solidFill>
                <a:latin typeface="Arial" panose="020B0604020202020204" pitchFamily="34" charset="0"/>
                <a:ea typeface="字魂105号-简雅黑" panose="00000500000000000000" pitchFamily="2" charset="-122"/>
              </a:rPr>
              <a:t>s</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quãng</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đường</a:t>
            </a:r>
            <a:r>
              <a:rPr lang="en-US" altLang="zh-CN" sz="2800" dirty="0">
                <a:latin typeface="Arial" panose="020B0604020202020204" pitchFamily="34" charset="0"/>
                <a:ea typeface="字魂105号-简雅黑" panose="00000500000000000000" pitchFamily="2" charset="-122"/>
              </a:rPr>
              <a:t>; </a:t>
            </a:r>
            <a:r>
              <a:rPr lang="en-US" altLang="zh-CN" sz="2800" dirty="0">
                <a:solidFill>
                  <a:srgbClr val="0070C0"/>
                </a:solidFill>
                <a:latin typeface="Arial" panose="020B0604020202020204" pitchFamily="34" charset="0"/>
                <a:ea typeface="字魂105号-简雅黑" panose="00000500000000000000" pitchFamily="2" charset="-122"/>
              </a:rPr>
              <a:t>v</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vận</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tốc</a:t>
            </a:r>
            <a:r>
              <a:rPr lang="en-US" altLang="zh-CN" sz="2800" dirty="0">
                <a:latin typeface="Arial" panose="020B0604020202020204" pitchFamily="34" charset="0"/>
                <a:ea typeface="字魂105号-简雅黑" panose="00000500000000000000" pitchFamily="2" charset="-122"/>
              </a:rPr>
              <a:t>; </a:t>
            </a:r>
            <a:r>
              <a:rPr lang="en-US" altLang="zh-CN" sz="2800" dirty="0">
                <a:solidFill>
                  <a:srgbClr val="0070C0"/>
                </a:solidFill>
                <a:latin typeface="Arial" panose="020B0604020202020204" pitchFamily="34" charset="0"/>
                <a:ea typeface="字魂105号-简雅黑" panose="00000500000000000000" pitchFamily="2" charset="-122"/>
              </a:rPr>
              <a:t>t</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thời</a:t>
            </a:r>
            <a:r>
              <a:rPr lang="en-US" altLang="zh-CN" sz="2800" dirty="0">
                <a:latin typeface="Arial" panose="020B0604020202020204" pitchFamily="34" charset="0"/>
                <a:ea typeface="字魂105号-简雅黑" panose="00000500000000000000" pitchFamily="2" charset="-122"/>
              </a:rPr>
              <a:t> </a:t>
            </a:r>
            <a:r>
              <a:rPr lang="en-US" altLang="zh-CN" sz="2800" dirty="0" err="1">
                <a:latin typeface="Arial" panose="020B0604020202020204" pitchFamily="34" charset="0"/>
                <a:ea typeface="字魂105号-简雅黑" panose="00000500000000000000" pitchFamily="2" charset="-122"/>
              </a:rPr>
              <a:t>gian</a:t>
            </a:r>
            <a:r>
              <a:rPr lang="en-US" altLang="zh-CN" sz="2800" dirty="0">
                <a:latin typeface="Arial" panose="020B0604020202020204" pitchFamily="34" charset="0"/>
                <a:ea typeface="字魂105号-简雅黑" panose="00000500000000000000" pitchFamily="2" charset="-122"/>
              </a:rPr>
              <a:t>)</a:t>
            </a:r>
            <a:endParaRPr lang="zh-CN" altLang="en-US" sz="2800" dirty="0">
              <a:latin typeface="Arial" panose="020B0604020202020204" pitchFamily="34"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666444"/>
            <a:ext cx="8355330" cy="1200329"/>
          </a:xfrm>
          <a:prstGeom prst="rect">
            <a:avLst/>
          </a:prstGeom>
          <a:noFill/>
        </p:spPr>
        <p:txBody>
          <a:bodyPr wrap="square" rtlCol="0">
            <a:spAutoFit/>
          </a:bodyPr>
          <a:lstStyle/>
          <a:p>
            <a:r>
              <a:rPr lang="en-US" sz="2400" i="1" u="sng" dirty="0" err="1">
                <a:latin typeface="Arial" panose="020B0604020202020204" pitchFamily="34" charset="0"/>
                <a:cs typeface="Arial" panose="020B0604020202020204" pitchFamily="34" charset="0"/>
              </a:rPr>
              <a:t>Chú</a:t>
            </a:r>
            <a:r>
              <a:rPr lang="en-US" sz="2400" i="1" u="sng" dirty="0">
                <a:latin typeface="Arial" panose="020B0604020202020204" pitchFamily="34" charset="0"/>
                <a:cs typeface="Arial" panose="020B0604020202020204" pitchFamily="34" charset="0"/>
              </a:rPr>
              <a:t> ý: </a:t>
            </a:r>
            <a:r>
              <a:rPr lang="en-US" sz="2400" i="1" dirty="0" err="1">
                <a:latin typeface="Arial" panose="020B0604020202020204" pitchFamily="34" charset="0"/>
                <a:cs typeface="Arial" panose="020B0604020202020204" pitchFamily="34" charset="0"/>
              </a:rPr>
              <a:t>Đơn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vị</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quãng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đường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và</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gian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cần</a:t>
            </a:r>
            <a:r>
              <a:rPr lang="en-US" sz="2400"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nhất</a:t>
            </a:r>
            <a:r>
              <a:rPr lang="en-US" sz="2400" b="1"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với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đơn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vị</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quãng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đường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và</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gian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số</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vận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tốc</a:t>
            </a:r>
            <a:r>
              <a:rPr lang="en-US" sz="2400" i="1"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VẬN DỤNG</a:t>
            </a:r>
            <a:endParaRPr lang="zh-CN" altLang="en-US"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rPr>
              <a:t>3</a:t>
            </a:r>
            <a:endParaRPr lang="zh-CN" altLang="en-US"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ca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nô</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15,2 km/</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được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của</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ca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nô</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trong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3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dirty="0" err="1">
                <a:solidFill>
                  <a:schemeClr val="bg1"/>
                </a:solidFill>
                <a:latin typeface="Arial" panose="020B0604020202020204" pitchFamily="34" charset="0"/>
                <a:cs typeface="Arial" panose="020B0604020202020204" pitchFamily="34" charset="0"/>
              </a:rPr>
              <a:t>Bài</a:t>
            </a:r>
            <a:r>
              <a:rPr lang="en-US" altLang="zh-CN" sz="4800" dirty="0">
                <a:solidFill>
                  <a:schemeClr val="bg1"/>
                </a:solidFill>
                <a:latin typeface="Arial" panose="020B0604020202020204" pitchFamily="34" charset="0"/>
                <a:cs typeface="Arial" panose="020B0604020202020204" pitchFamily="34" charset="0"/>
              </a:rPr>
              <a:t> 1</a:t>
            </a:r>
            <a:endParaRPr lang="zh-CN" altLang="en-US" sz="48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Tóm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tắt</a:t>
            </a:r>
            <a:r>
              <a:rPr lang="en-US" sz="3200" dirty="0">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t = 3 </a:t>
            </a:r>
            <a:r>
              <a:rPr lang="en-US" sz="28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giờ</a:t>
            </a:r>
            <a:endParaRPr lang="en-US" sz="2800" dirty="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v = 15,2 km/</a:t>
            </a:r>
            <a:r>
              <a:rPr lang="en-US" sz="28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giờ</a:t>
            </a:r>
            <a:endParaRPr lang="en-US" sz="2800" dirty="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338927" y="243959"/>
            <a:ext cx="4245428" cy="523220"/>
          </a:xfrm>
          <a:prstGeom prst="rect">
            <a:avLst/>
          </a:prstGeom>
          <a:noFill/>
        </p:spPr>
        <p:txBody>
          <a:bodyPr wrap="square" rtlCol="0">
            <a:spAutoFit/>
          </a:bodyPr>
          <a:lstStyle/>
          <a:p>
            <a:r>
              <a:rPr lang="en-US" sz="2800" dirty="0" err="1">
                <a:solidFill>
                  <a:srgbClr val="0070C0"/>
                </a:solidFill>
                <a:latin typeface="Arial" panose="020B0604020202020204" pitchFamily="34" charset="0"/>
                <a:cs typeface="Arial" panose="020B0604020202020204" pitchFamily="34" charset="0"/>
              </a:rPr>
              <a:t>vận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tốc</a:t>
            </a:r>
            <a:r>
              <a:rPr lang="en-US" sz="2800" dirty="0">
                <a:solidFill>
                  <a:srgbClr val="0070C0"/>
                </a:solidFill>
                <a:latin typeface="Arial" panose="020B0604020202020204" pitchFamily="34" charset="0"/>
                <a:cs typeface="Arial" panose="020B0604020202020204" pitchFamily="34" charset="0"/>
              </a:rPr>
              <a:t> 15,2 km/</a:t>
            </a:r>
            <a:r>
              <a:rPr lang="en-US" sz="2800" dirty="0" err="1">
                <a:solidFill>
                  <a:srgbClr val="0070C0"/>
                </a:solidFill>
                <a:latin typeface="Arial" panose="020B0604020202020204" pitchFamily="34" charset="0"/>
                <a:cs typeface="Arial" panose="020B0604020202020204" pitchFamily="34" charset="0"/>
              </a:rPr>
              <a:t>giờ</a:t>
            </a:r>
            <a:endParaRPr lang="en-US" sz="2800" dirty="0">
              <a:solidFill>
                <a:srgbClr val="0070C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589059" y="877757"/>
            <a:ext cx="3498644" cy="523220"/>
          </a:xfrm>
          <a:prstGeom prst="rect">
            <a:avLst/>
          </a:prstGeom>
          <a:noFill/>
        </p:spPr>
        <p:txBody>
          <a:bodyPr wrap="square" rtlCol="0">
            <a:spAutoFit/>
          </a:bodyPr>
          <a:lstStyle/>
          <a:p>
            <a:r>
              <a:rPr lang="en-US" sz="2800" dirty="0">
                <a:solidFill>
                  <a:srgbClr val="0070C0"/>
                </a:solidFill>
                <a:latin typeface="Arial" panose="020B0604020202020204" pitchFamily="34" charset="0"/>
                <a:cs typeface="Arial" panose="020B0604020202020204" pitchFamily="34" charset="0"/>
              </a:rPr>
              <a:t>3 </a:t>
            </a:r>
            <a:r>
              <a:rPr lang="en-US" sz="2800" dirty="0" err="1">
                <a:solidFill>
                  <a:srgbClr val="0070C0"/>
                </a:solidFill>
                <a:latin typeface="Arial" panose="020B0604020202020204" pitchFamily="34" charset="0"/>
                <a:cs typeface="Arial" panose="020B0604020202020204" pitchFamily="34" charset="0"/>
              </a:rPr>
              <a:t>giờ</a:t>
            </a:r>
            <a:endParaRPr lang="en-US" sz="2800"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8644751" y="249143"/>
            <a:ext cx="4245428" cy="523220"/>
          </a:xfrm>
          <a:prstGeom prst="rect">
            <a:avLst/>
          </a:prstGeom>
          <a:noFill/>
        </p:spPr>
        <p:txBody>
          <a:bodyPr wrap="square" rtlCol="0">
            <a:spAutoFit/>
          </a:bodyPr>
          <a:lstStyle/>
          <a:p>
            <a:r>
              <a:rPr lang="en-US" sz="2800" dirty="0" err="1">
                <a:solidFill>
                  <a:srgbClr val="A40B5D"/>
                </a:solidFill>
                <a:latin typeface="Arial" panose="020B0604020202020204" pitchFamily="34" charset="0"/>
                <a:cs typeface="Arial" panose="020B0604020202020204" pitchFamily="34" charset="0"/>
              </a:rPr>
              <a:t>Tính</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quãng</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đường</a:t>
            </a:r>
            <a:endParaRPr lang="en-US" sz="2800" dirty="0">
              <a:solidFill>
                <a:srgbClr val="A40B5D"/>
              </a:solidFill>
              <a:latin typeface="Arial" panose="020B0604020202020204" pitchFamily="34" charset="0"/>
              <a:cs typeface="Arial" panose="020B0604020202020204" pitchFamily="34" charset="0"/>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148868" y="3021768"/>
            <a:ext cx="6912754" cy="2357568"/>
          </a:xfrm>
          <a:prstGeom prst="rect">
            <a:avLst/>
          </a:prstGeom>
          <a:noFill/>
        </p:spPr>
        <p:txBody>
          <a:bodyPr wrap="square" rtlCol="0">
            <a:spAutoFit/>
          </a:bodyPr>
          <a:lstStyle/>
          <a:p>
            <a:pPr algn="just">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Quãng</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đường</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ca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nô</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đi</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được</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trong</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3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giờ</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là</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a:t>
            </a:r>
          </a:p>
          <a:p>
            <a:pPr>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15,2 x 3 = 45,6 (km)</a:t>
            </a:r>
          </a:p>
          <a:p>
            <a:pPr>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Đáp</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số</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496606" cy="1384995"/>
          </a:xfrm>
          <a:prstGeom prst="rect">
            <a:avLst/>
          </a:prstGeom>
          <a:noFill/>
        </p:spPr>
        <p:txBody>
          <a:bodyPr wrap="square" rtlCol="0">
            <a:spAutoFit/>
          </a:bodyPr>
          <a:lstStyle/>
          <a:p>
            <a:pPr>
              <a:lnSpc>
                <a:spcPct val="150000"/>
              </a:lnSpc>
            </a:pP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người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xe</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đạp</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trong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15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phút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12,6 km/</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được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của</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người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đó</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dirty="0" err="1">
                <a:solidFill>
                  <a:schemeClr val="bg1"/>
                </a:solidFill>
                <a:latin typeface="Arial" panose="020B0604020202020204" pitchFamily="34" charset="0"/>
                <a:cs typeface="Arial" panose="020B0604020202020204" pitchFamily="34" charset="0"/>
              </a:rPr>
              <a:t>Bài</a:t>
            </a:r>
            <a:r>
              <a:rPr lang="en-US" altLang="zh-CN" sz="4800" dirty="0">
                <a:solidFill>
                  <a:schemeClr val="bg1"/>
                </a:solidFill>
                <a:latin typeface="Arial" panose="020B0604020202020204" pitchFamily="34" charset="0"/>
                <a:cs typeface="Arial" panose="020B0604020202020204" pitchFamily="34" charset="0"/>
              </a:rPr>
              <a:t> 2</a:t>
            </a:r>
            <a:endParaRPr lang="zh-CN" altLang="en-US" sz="48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Tóm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tắt</a:t>
            </a:r>
            <a:r>
              <a:rPr lang="en-US" sz="3600" dirty="0">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dirty="0">
                <a:solidFill>
                  <a:srgbClr val="51347B"/>
                </a:solidFill>
                <a:latin typeface="Arial" panose="020B0604020202020204" pitchFamily="34" charset="0"/>
                <a:ea typeface="#9Slide02 Noi dung dai" panose="02000000000000000000" pitchFamily="2" charset="0"/>
                <a:cs typeface="Arial" panose="020B0604020202020204" pitchFamily="34" charset="0"/>
              </a:rPr>
              <a:t>t = 15 </a:t>
            </a:r>
            <a:r>
              <a:rPr lang="en-US" sz="3200" b="1" dirty="0" err="1">
                <a:solidFill>
                  <a:srgbClr val="51347B"/>
                </a:solidFill>
                <a:latin typeface="Arial" panose="020B0604020202020204" pitchFamily="34" charset="0"/>
                <a:ea typeface="#9Slide02 Noi dung dai" panose="02000000000000000000" pitchFamily="2" charset="0"/>
                <a:cs typeface="Arial" panose="020B0604020202020204" pitchFamily="34" charset="0"/>
              </a:rPr>
              <a:t>phút</a:t>
            </a:r>
            <a:endParaRPr lang="en-US" sz="3200" b="1" dirty="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dirty="0">
                <a:solidFill>
                  <a:srgbClr val="51347B"/>
                </a:solidFill>
                <a:latin typeface="Arial" panose="020B0604020202020204" pitchFamily="34" charset="0"/>
                <a:ea typeface="#9Slide02 Noi dung dai" panose="02000000000000000000" pitchFamily="2" charset="0"/>
                <a:cs typeface="Arial" panose="020B0604020202020204" pitchFamily="34" charset="0"/>
              </a:rPr>
              <a:t>v = 12,6 km/</a:t>
            </a:r>
            <a:r>
              <a:rPr lang="en-US" sz="3200" b="1" dirty="0" err="1">
                <a:solidFill>
                  <a:srgbClr val="51347B"/>
                </a:solidFill>
                <a:latin typeface="Arial" panose="020B0604020202020204" pitchFamily="34" charset="0"/>
                <a:ea typeface="#9Slide02 Noi dung dai" panose="02000000000000000000" pitchFamily="2" charset="0"/>
                <a:cs typeface="Arial" panose="020B0604020202020204" pitchFamily="34" charset="0"/>
              </a:rPr>
              <a:t>giờ</a:t>
            </a:r>
            <a:endParaRPr lang="en-US" sz="3200" b="1" dirty="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dirty="0">
                <a:solidFill>
                  <a:srgbClr val="51347B"/>
                </a:solidFill>
                <a:latin typeface="Arial" panose="020B0604020202020204" pitchFamily="34" charset="0"/>
                <a:ea typeface="#9Slide02 Noi dung dai" panose="02000000000000000000" pitchFamily="2" charset="0"/>
                <a:cs typeface="Arial" panose="020B060402020202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750289" y="237543"/>
            <a:ext cx="4245428" cy="523220"/>
          </a:xfrm>
          <a:prstGeom prst="rect">
            <a:avLst/>
          </a:prstGeom>
          <a:noFill/>
        </p:spPr>
        <p:txBody>
          <a:bodyPr wrap="square" rtlCol="0">
            <a:spAutoFit/>
          </a:bodyPr>
          <a:lstStyle/>
          <a:p>
            <a:r>
              <a:rPr lang="en-US" sz="2800" dirty="0" err="1">
                <a:solidFill>
                  <a:srgbClr val="2CA349"/>
                </a:solidFill>
                <a:latin typeface="Arial" panose="020B0604020202020204" pitchFamily="34" charset="0"/>
                <a:cs typeface="Arial" panose="020B0604020202020204" pitchFamily="34" charset="0"/>
              </a:rPr>
              <a:t>vận</a:t>
            </a:r>
            <a:r>
              <a:rPr lang="en-US" sz="2800" dirty="0">
                <a:solidFill>
                  <a:srgbClr val="2CA349"/>
                </a:solidFill>
                <a:latin typeface="Arial" panose="020B0604020202020204" pitchFamily="34" charset="0"/>
                <a:cs typeface="Arial" panose="020B0604020202020204" pitchFamily="34" charset="0"/>
              </a:rPr>
              <a:t> </a:t>
            </a:r>
            <a:r>
              <a:rPr lang="en-US" sz="2800" dirty="0" err="1">
                <a:solidFill>
                  <a:srgbClr val="2CA349"/>
                </a:solidFill>
                <a:latin typeface="Arial" panose="020B0604020202020204" pitchFamily="34" charset="0"/>
                <a:cs typeface="Arial" panose="020B0604020202020204" pitchFamily="34" charset="0"/>
              </a:rPr>
              <a:t>tốc</a:t>
            </a:r>
            <a:r>
              <a:rPr lang="en-US" sz="2800" dirty="0">
                <a:solidFill>
                  <a:srgbClr val="2CA349"/>
                </a:solidFill>
                <a:latin typeface="Arial" panose="020B0604020202020204" pitchFamily="34" charset="0"/>
                <a:cs typeface="Arial" panose="020B0604020202020204" pitchFamily="34" charset="0"/>
              </a:rPr>
              <a:t> 12,6 km/</a:t>
            </a:r>
            <a:r>
              <a:rPr lang="en-US" sz="2800" dirty="0" err="1">
                <a:solidFill>
                  <a:srgbClr val="2CA349"/>
                </a:solidFill>
                <a:latin typeface="Arial" panose="020B0604020202020204" pitchFamily="34" charset="0"/>
                <a:cs typeface="Arial" panose="020B0604020202020204" pitchFamily="34" charset="0"/>
              </a:rPr>
              <a:t>giờ</a:t>
            </a:r>
            <a:endParaRPr lang="en-US" sz="2800" dirty="0">
              <a:solidFill>
                <a:srgbClr val="2CA34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879251" y="237543"/>
            <a:ext cx="4245428" cy="523220"/>
          </a:xfrm>
          <a:prstGeom prst="rect">
            <a:avLst/>
          </a:prstGeom>
          <a:noFill/>
        </p:spPr>
        <p:txBody>
          <a:bodyPr wrap="square" rtlCol="0">
            <a:spAutoFit/>
          </a:bodyPr>
          <a:lstStyle/>
          <a:p>
            <a:r>
              <a:rPr lang="en-US" sz="2800" dirty="0">
                <a:solidFill>
                  <a:srgbClr val="2CA349"/>
                </a:solidFill>
                <a:latin typeface="Arial" panose="020B0604020202020204" pitchFamily="34" charset="0"/>
                <a:cs typeface="Arial" panose="020B0604020202020204" pitchFamily="34" charset="0"/>
              </a:rPr>
              <a:t>15 </a:t>
            </a:r>
            <a:r>
              <a:rPr lang="en-US" sz="2800" dirty="0" err="1">
                <a:solidFill>
                  <a:srgbClr val="2CA349"/>
                </a:solidFill>
                <a:latin typeface="Arial" panose="020B0604020202020204" pitchFamily="34" charset="0"/>
                <a:cs typeface="Arial" panose="020B0604020202020204" pitchFamily="34" charset="0"/>
              </a:rPr>
              <a:t>phút</a:t>
            </a:r>
            <a:endParaRPr lang="en-US" sz="2800" dirty="0">
              <a:solidFill>
                <a:srgbClr val="2CA34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dirty="0" err="1">
                <a:solidFill>
                  <a:srgbClr val="A40B5D"/>
                </a:solidFill>
                <a:latin typeface="Arial" panose="020B0604020202020204" pitchFamily="34" charset="0"/>
                <a:cs typeface="Arial" panose="020B0604020202020204" pitchFamily="34" charset="0"/>
              </a:rPr>
              <a:t>Tính</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quãng</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đường</a:t>
            </a:r>
            <a:endParaRPr lang="en-US" sz="2800" dirty="0">
              <a:solidFill>
                <a:srgbClr val="A40B5D"/>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57568"/>
          </a:xfrm>
          <a:prstGeom prst="rect">
            <a:avLst/>
          </a:prstGeom>
          <a:noFill/>
        </p:spPr>
        <p:txBody>
          <a:bodyPr wrap="square" rtlCol="0">
            <a:spAutoFit/>
          </a:bodyPr>
          <a:lstStyle/>
          <a:p>
            <a:pPr algn="ctr">
              <a:lnSpc>
                <a:spcPct val="115000"/>
              </a:lnSpc>
            </a:pP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15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phút</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 0,25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giờ</a:t>
            </a:r>
            <a:endPar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Quãng</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đường</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người</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đó</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đi</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được</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là</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a:t>
            </a:r>
          </a:p>
          <a:p>
            <a:pPr>
              <a:lnSpc>
                <a:spcPct val="115000"/>
              </a:lnSpc>
            </a:pP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12,6 x 0,25 = 3,15 (km)</a:t>
            </a:r>
          </a:p>
          <a:p>
            <a:pPr>
              <a:lnSpc>
                <a:spcPct val="115000"/>
              </a:lnSpc>
            </a:pP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Đáp</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b="1"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số</a:t>
            </a:r>
            <a:r>
              <a:rPr lang="en-US" sz="3200" b="1" dirty="0">
                <a:solidFill>
                  <a:srgbClr val="002060"/>
                </a:solidFill>
                <a:latin typeface="Arial" panose="020B0604020202020204" pitchFamily="34" charset="0"/>
                <a:ea typeface="#9Slide02 Noi dung dai" panose="02000000000000000000" pitchFamily="2" charset="0"/>
                <a:cs typeface="Arial" panose="020B0604020202020204" pitchFamily="34" charset="0"/>
              </a:rPr>
              <a:t>: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Ngoài</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cách</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đổi</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số</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đo</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thời</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gian</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theo</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số</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đo</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vận</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tốc</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có</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cách</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giải</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nào</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khác</a:t>
              </a:r>
              <a:r>
                <a:rPr lang="en-US" sz="2400" dirty="0">
                  <a:latin typeface="Arial" panose="020B0604020202020204" pitchFamily="34" charset="0"/>
                  <a:ea typeface="#9Slide02 Noi dung dai" panose="02000000000000000000" pitchFamily="2" charset="0"/>
                  <a:cs typeface="Arial" panose="020B0604020202020204" pitchFamily="34" charset="0"/>
                </a:rPr>
                <a:t> </a:t>
              </a:r>
              <a:r>
                <a:rPr lang="en-US" sz="2400" dirty="0" err="1">
                  <a:latin typeface="Arial" panose="020B0604020202020204" pitchFamily="34" charset="0"/>
                  <a:ea typeface="#9Slide02 Noi dung dai" panose="02000000000000000000" pitchFamily="2" charset="0"/>
                  <a:cs typeface="Arial" panose="020B0604020202020204" pitchFamily="34" charset="0"/>
                </a:rPr>
                <a:t>không</a:t>
              </a:r>
              <a:r>
                <a:rPr lang="en-US" sz="2400" dirty="0">
                  <a:latin typeface="Arial" panose="020B0604020202020204" pitchFamily="34" charset="0"/>
                  <a:ea typeface="#9Slide02 Noi dung dai" panose="02000000000000000000" pitchFamily="2" charset="0"/>
                  <a:cs typeface="Arial" panose="020B0604020202020204" pitchFamily="34" charset="0"/>
                </a:rPr>
                <a:t>?</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496606" cy="1384995"/>
          </a:xfrm>
          <a:prstGeom prst="rect">
            <a:avLst/>
          </a:prstGeom>
          <a:noFill/>
        </p:spPr>
        <p:txBody>
          <a:bodyPr wrap="square" rtlCol="0">
            <a:spAutoFit/>
          </a:bodyPr>
          <a:lstStyle/>
          <a:p>
            <a:pPr>
              <a:lnSpc>
                <a:spcPct val="150000"/>
              </a:lnSpc>
            </a:pP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người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xe</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đạp</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trong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15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phút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12,6 km/</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được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của</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người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đó</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dirty="0" err="1">
                <a:solidFill>
                  <a:schemeClr val="bg1"/>
                </a:solidFill>
                <a:latin typeface="Arial" panose="020B0604020202020204" pitchFamily="34" charset="0"/>
                <a:cs typeface="Arial" panose="020B0604020202020204" pitchFamily="34" charset="0"/>
              </a:rPr>
              <a:t>Bài</a:t>
            </a:r>
            <a:r>
              <a:rPr lang="en-US" altLang="zh-CN" sz="4800" dirty="0">
                <a:solidFill>
                  <a:schemeClr val="bg1"/>
                </a:solidFill>
                <a:latin typeface="Arial" panose="020B0604020202020204" pitchFamily="34" charset="0"/>
                <a:cs typeface="Arial" panose="020B0604020202020204" pitchFamily="34" charset="0"/>
              </a:rPr>
              <a:t> 2</a:t>
            </a:r>
            <a:endParaRPr lang="zh-CN" altLang="en-US" sz="48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Tóm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tắt</a:t>
            </a:r>
            <a:r>
              <a:rPr lang="en-US" sz="3600" dirty="0">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dirty="0">
                <a:solidFill>
                  <a:srgbClr val="51347B"/>
                </a:solidFill>
                <a:latin typeface="Arial" panose="020B0604020202020204" pitchFamily="34" charset="0"/>
                <a:ea typeface="#9Slide02 Noi dung dai" panose="02000000000000000000" pitchFamily="2" charset="0"/>
                <a:cs typeface="Arial" panose="020B0604020202020204" pitchFamily="34" charset="0"/>
              </a:rPr>
              <a:t>t = 15 </a:t>
            </a:r>
            <a:r>
              <a:rPr lang="en-US" sz="3200" dirty="0" err="1">
                <a:solidFill>
                  <a:srgbClr val="51347B"/>
                </a:solidFill>
                <a:latin typeface="Arial" panose="020B0604020202020204" pitchFamily="34" charset="0"/>
                <a:ea typeface="#9Slide02 Noi dung dai" panose="02000000000000000000" pitchFamily="2" charset="0"/>
                <a:cs typeface="Arial" panose="020B0604020202020204" pitchFamily="34" charset="0"/>
              </a:rPr>
              <a:t>phút</a:t>
            </a:r>
            <a:endParaRPr lang="en-US" sz="3200" dirty="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dirty="0">
                <a:solidFill>
                  <a:srgbClr val="51347B"/>
                </a:solidFill>
                <a:latin typeface="Arial" panose="020B0604020202020204" pitchFamily="34" charset="0"/>
                <a:ea typeface="#9Slide02 Noi dung dai" panose="02000000000000000000" pitchFamily="2" charset="0"/>
                <a:cs typeface="Arial" panose="020B0604020202020204" pitchFamily="34" charset="0"/>
              </a:rPr>
              <a:t>v = 12,6 km/</a:t>
            </a:r>
            <a:r>
              <a:rPr lang="en-US" sz="3200" dirty="0" err="1">
                <a:solidFill>
                  <a:srgbClr val="51347B"/>
                </a:solidFill>
                <a:latin typeface="Arial" panose="020B0604020202020204" pitchFamily="34" charset="0"/>
                <a:ea typeface="#9Slide02 Noi dung dai" panose="02000000000000000000" pitchFamily="2" charset="0"/>
                <a:cs typeface="Arial" panose="020B0604020202020204" pitchFamily="34" charset="0"/>
              </a:rPr>
              <a:t>giờ</a:t>
            </a:r>
            <a:endParaRPr lang="en-US" sz="3200" dirty="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20543" y="3391784"/>
            <a:ext cx="3458564" cy="584775"/>
          </a:xfrm>
          <a:prstGeom prst="rect">
            <a:avLst/>
          </a:prstGeom>
          <a:noFill/>
        </p:spPr>
        <p:txBody>
          <a:bodyPr wrap="square" rtlCol="0">
            <a:spAutoFit/>
          </a:bodyPr>
          <a:lstStyle/>
          <a:p>
            <a:r>
              <a:rPr lang="en-US" sz="3200" dirty="0">
                <a:solidFill>
                  <a:srgbClr val="51347B"/>
                </a:solidFill>
                <a:latin typeface="Arial" panose="020B0604020202020204" pitchFamily="34" charset="0"/>
                <a:ea typeface="#9Slide02 Noi dung dai" panose="02000000000000000000" pitchFamily="2" charset="0"/>
                <a:cs typeface="Arial" panose="020B060402020202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773879" y="254807"/>
            <a:ext cx="4245428" cy="523220"/>
          </a:xfrm>
          <a:prstGeom prst="rect">
            <a:avLst/>
          </a:prstGeom>
          <a:noFill/>
        </p:spPr>
        <p:txBody>
          <a:bodyPr wrap="square" rtlCol="0">
            <a:spAutoFit/>
          </a:bodyPr>
          <a:lstStyle/>
          <a:p>
            <a:r>
              <a:rPr lang="en-US" sz="2800" dirty="0" err="1">
                <a:solidFill>
                  <a:srgbClr val="2CA349"/>
                </a:solidFill>
                <a:latin typeface="Arial" panose="020B0604020202020204" pitchFamily="34" charset="0"/>
                <a:cs typeface="Arial" panose="020B0604020202020204" pitchFamily="34" charset="0"/>
              </a:rPr>
              <a:t>vận</a:t>
            </a:r>
            <a:r>
              <a:rPr lang="en-US" sz="2800" dirty="0">
                <a:solidFill>
                  <a:srgbClr val="2CA349"/>
                </a:solidFill>
                <a:latin typeface="Arial" panose="020B0604020202020204" pitchFamily="34" charset="0"/>
                <a:cs typeface="Arial" panose="020B0604020202020204" pitchFamily="34" charset="0"/>
              </a:rPr>
              <a:t> </a:t>
            </a:r>
            <a:r>
              <a:rPr lang="en-US" sz="2800" dirty="0" err="1">
                <a:solidFill>
                  <a:srgbClr val="2CA349"/>
                </a:solidFill>
                <a:latin typeface="Arial" panose="020B0604020202020204" pitchFamily="34" charset="0"/>
                <a:cs typeface="Arial" panose="020B0604020202020204" pitchFamily="34" charset="0"/>
              </a:rPr>
              <a:t>tốc</a:t>
            </a:r>
            <a:r>
              <a:rPr lang="en-US" sz="2800" dirty="0">
                <a:solidFill>
                  <a:srgbClr val="2CA349"/>
                </a:solidFill>
                <a:latin typeface="Arial" panose="020B0604020202020204" pitchFamily="34" charset="0"/>
                <a:cs typeface="Arial" panose="020B0604020202020204" pitchFamily="34" charset="0"/>
              </a:rPr>
              <a:t> 12,6 km/</a:t>
            </a:r>
            <a:r>
              <a:rPr lang="en-US" sz="2800" dirty="0" err="1">
                <a:solidFill>
                  <a:srgbClr val="2CA349"/>
                </a:solidFill>
                <a:latin typeface="Arial" panose="020B0604020202020204" pitchFamily="34" charset="0"/>
                <a:cs typeface="Arial" panose="020B0604020202020204" pitchFamily="34" charset="0"/>
              </a:rPr>
              <a:t>giờ</a:t>
            </a:r>
            <a:endParaRPr lang="en-US" sz="2800" dirty="0">
              <a:solidFill>
                <a:srgbClr val="2CA34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894814" y="247736"/>
            <a:ext cx="4245428" cy="523220"/>
          </a:xfrm>
          <a:prstGeom prst="rect">
            <a:avLst/>
          </a:prstGeom>
          <a:noFill/>
        </p:spPr>
        <p:txBody>
          <a:bodyPr wrap="square" rtlCol="0">
            <a:spAutoFit/>
          </a:bodyPr>
          <a:lstStyle/>
          <a:p>
            <a:r>
              <a:rPr lang="en-US" sz="2800" dirty="0">
                <a:solidFill>
                  <a:srgbClr val="2CA349"/>
                </a:solidFill>
                <a:latin typeface="Arial" panose="020B0604020202020204" pitchFamily="34" charset="0"/>
                <a:cs typeface="Arial" panose="020B0604020202020204" pitchFamily="34" charset="0"/>
              </a:rPr>
              <a:t>15 </a:t>
            </a:r>
            <a:r>
              <a:rPr lang="en-US" sz="2800" dirty="0" err="1">
                <a:solidFill>
                  <a:srgbClr val="2CA349"/>
                </a:solidFill>
                <a:latin typeface="Arial" panose="020B0604020202020204" pitchFamily="34" charset="0"/>
                <a:cs typeface="Arial" panose="020B0604020202020204" pitchFamily="34" charset="0"/>
              </a:rPr>
              <a:t>phút</a:t>
            </a:r>
            <a:endParaRPr lang="en-US" sz="2800" dirty="0">
              <a:solidFill>
                <a:srgbClr val="2CA34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dirty="0" err="1">
                <a:solidFill>
                  <a:srgbClr val="A40B5D"/>
                </a:solidFill>
                <a:latin typeface="Arial" panose="020B0604020202020204" pitchFamily="34" charset="0"/>
                <a:cs typeface="Arial" panose="020B0604020202020204" pitchFamily="34" charset="0"/>
              </a:rPr>
              <a:t>Tính</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quãng</a:t>
            </a:r>
            <a:r>
              <a:rPr lang="en-US" sz="2800" dirty="0">
                <a:solidFill>
                  <a:srgbClr val="A40B5D"/>
                </a:solidFill>
                <a:latin typeface="Arial" panose="020B0604020202020204" pitchFamily="34" charset="0"/>
                <a:cs typeface="Arial" panose="020B0604020202020204" pitchFamily="34" charset="0"/>
              </a:rPr>
              <a:t> </a:t>
            </a:r>
            <a:r>
              <a:rPr lang="en-US" sz="2800" dirty="0" err="1">
                <a:solidFill>
                  <a:srgbClr val="A40B5D"/>
                </a:solidFill>
                <a:latin typeface="Arial" panose="020B0604020202020204" pitchFamily="34" charset="0"/>
                <a:cs typeface="Arial" panose="020B0604020202020204" pitchFamily="34" charset="0"/>
              </a:rPr>
              <a:t>đường</a:t>
            </a:r>
            <a:endParaRPr lang="en-US" sz="2800" dirty="0">
              <a:solidFill>
                <a:srgbClr val="A40B5D"/>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57568"/>
          </a:xfrm>
          <a:prstGeom prst="rect">
            <a:avLst/>
          </a:prstGeom>
          <a:noFill/>
        </p:spPr>
        <p:txBody>
          <a:bodyPr wrap="square" rtlCol="0">
            <a:spAutoFit/>
          </a:bodyPr>
          <a:lstStyle/>
          <a:p>
            <a:pPr algn="ctr">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12,6 km/</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giờ</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 0,21 km/</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phút</a:t>
            </a:r>
            <a:endPar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Quãng</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đường</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người</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đó</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đi</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được</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là</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a:t>
            </a:r>
          </a:p>
          <a:p>
            <a:pPr>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0,21 x 15 = 3,15 (km)</a:t>
            </a:r>
          </a:p>
          <a:p>
            <a:pPr>
              <a:lnSpc>
                <a:spcPct val="115000"/>
              </a:lnSpc>
            </a:pP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Đáp</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a:t>
            </a:r>
            <a:r>
              <a:rPr lang="en-US" sz="3200" dirty="0" err="1">
                <a:solidFill>
                  <a:srgbClr val="002060"/>
                </a:solidFill>
                <a:latin typeface="Arial" panose="020B0604020202020204" pitchFamily="34" charset="0"/>
                <a:ea typeface="#9Slide02 Noi dung dai" panose="02000000000000000000" pitchFamily="2" charset="0"/>
                <a:cs typeface="Arial" panose="020B0604020202020204" pitchFamily="34" charset="0"/>
              </a:rPr>
              <a:t>số</a:t>
            </a:r>
            <a:r>
              <a:rPr lang="en-US" sz="3200" dirty="0">
                <a:solidFill>
                  <a:srgbClr val="002060"/>
                </a:solidFill>
                <a:latin typeface="Arial" panose="020B0604020202020204" pitchFamily="34" charset="0"/>
                <a:ea typeface="#9Slide02 Noi dung dai" panose="02000000000000000000" pitchFamily="2" charset="0"/>
                <a:cs typeface="Arial" panose="020B0604020202020204" pitchFamily="34" charset="0"/>
              </a:rPr>
              <a:t>: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40B5D"/>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dirty="0">
                <a:solidFill>
                  <a:srgbClr val="A40B5D"/>
                </a:solidFill>
                <a:latin typeface="Arial" panose="020B0604020202020204" pitchFamily="34" charset="0"/>
                <a:ea typeface="#9Slide02 Noi dung dai" panose="02000000000000000000" pitchFamily="2" charset="0"/>
                <a:cs typeface="Arial" panose="020B0604020202020204" pitchFamily="34" charset="0"/>
              </a:rPr>
              <a:t>...km/</a:t>
            </a:r>
            <a:r>
              <a:rPr lang="en-US" sz="3200" dirty="0" err="1">
                <a:solidFill>
                  <a:srgbClr val="A40B5D"/>
                </a:solidFill>
                <a:latin typeface="Arial" panose="020B0604020202020204" pitchFamily="34" charset="0"/>
                <a:ea typeface="#9Slide02 Noi dung dai" panose="02000000000000000000" pitchFamily="2" charset="0"/>
                <a:cs typeface="Arial" panose="020B0604020202020204" pitchFamily="34" charset="0"/>
              </a:rPr>
              <a:t>phút</a:t>
            </a:r>
            <a:endParaRPr lang="en-US" sz="3200" dirty="0">
              <a:solidFill>
                <a:srgbClr val="A40B5D"/>
              </a:solidFill>
              <a:latin typeface="Arial" panose="020B0604020202020204" pitchFamily="34" charset="0"/>
              <a:ea typeface="#9Slide02 Noi dung dai"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Nháp</a:t>
            </a:r>
            <a:endParaRPr lang="en-US"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12,6 km/</a:t>
            </a:r>
            <a:r>
              <a:rPr lang="en-US" sz="2200" dirty="0" err="1">
                <a:latin typeface="Arial" panose="020B0604020202020204" pitchFamily="34" charset="0"/>
                <a:cs typeface="Arial" panose="020B0604020202020204" pitchFamily="34" charset="0"/>
              </a:rPr>
              <a:t>giờ</a:t>
            </a:r>
            <a:r>
              <a:rPr lang="en-US" sz="2200" dirty="0">
                <a:latin typeface="Arial" panose="020B0604020202020204" pitchFamily="34" charset="0"/>
                <a:cs typeface="Arial" panose="020B0604020202020204" pitchFamily="34" charset="0"/>
              </a:rPr>
              <a:t> = ... km/</a:t>
            </a:r>
            <a:r>
              <a:rPr lang="en-US" sz="2200" dirty="0" err="1">
                <a:latin typeface="Arial" panose="020B0604020202020204" pitchFamily="34" charset="0"/>
                <a:cs typeface="Arial" panose="020B0604020202020204" pitchFamily="34" charset="0"/>
              </a:rPr>
              <a:t>phút</a:t>
            </a:r>
            <a:endParaRPr lang="en-US" sz="2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1 </a:t>
            </a:r>
            <a:r>
              <a:rPr lang="en-US" sz="2200" dirty="0" err="1">
                <a:latin typeface="Arial" panose="020B0604020202020204" pitchFamily="34" charset="0"/>
                <a:cs typeface="Arial" panose="020B0604020202020204" pitchFamily="34" charset="0"/>
              </a:rPr>
              <a:t>giờ</a:t>
            </a:r>
            <a:r>
              <a:rPr lang="en-US" sz="2200" dirty="0">
                <a:latin typeface="Arial" panose="020B0604020202020204" pitchFamily="34" charset="0"/>
                <a:cs typeface="Arial" panose="020B0604020202020204" pitchFamily="34" charset="0"/>
              </a:rPr>
              <a:t> = 60 </a:t>
            </a:r>
            <a:r>
              <a:rPr lang="en-US" sz="2200" dirty="0" err="1">
                <a:latin typeface="Arial" panose="020B0604020202020204" pitchFamily="34" charset="0"/>
                <a:cs typeface="Arial" panose="020B0604020202020204" pitchFamily="34" charset="0"/>
              </a:rPr>
              <a:t>phút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mà</a:t>
            </a:r>
            <a:r>
              <a:rPr lang="en-US" sz="2200" dirty="0">
                <a:latin typeface="Arial" panose="020B0604020202020204" pitchFamily="34" charset="0"/>
                <a:cs typeface="Arial" panose="020B0604020202020204" pitchFamily="34" charset="0"/>
              </a:rPr>
              <a:t> 1 </a:t>
            </a:r>
            <a:r>
              <a:rPr lang="en-US" sz="2200" dirty="0" err="1">
                <a:latin typeface="Arial" panose="020B0604020202020204" pitchFamily="34" charset="0"/>
                <a:cs typeface="Arial" panose="020B0604020202020204" pitchFamily="34" charset="0"/>
              </a:rPr>
              <a:t>giờ</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12,6km </a:t>
            </a:r>
            <a:r>
              <a:rPr lang="en-US" sz="2200" dirty="0" err="1">
                <a:latin typeface="Arial" panose="020B0604020202020204" pitchFamily="34" charset="0"/>
                <a:cs typeface="Arial" panose="020B0604020202020204" pitchFamily="34" charset="0"/>
              </a:rPr>
              <a:t>nên</a:t>
            </a:r>
            <a:r>
              <a:rPr lang="en-US" sz="2200" dirty="0">
                <a:latin typeface="Arial" panose="020B0604020202020204" pitchFamily="34" charset="0"/>
                <a:cs typeface="Arial" panose="020B0604020202020204" pitchFamily="34" charset="0"/>
              </a:rPr>
              <a:t> </a:t>
            </a:r>
            <a:r>
              <a:rPr lang="en-US" sz="2200" dirty="0">
                <a:solidFill>
                  <a:srgbClr val="A40B5D"/>
                </a:solidFill>
                <a:latin typeface="Arial" panose="020B0604020202020204" pitchFamily="34" charset="0"/>
                <a:cs typeface="Arial" panose="020B0604020202020204" pitchFamily="34" charset="0"/>
              </a:rPr>
              <a:t>1 </a:t>
            </a:r>
            <a:r>
              <a:rPr lang="en-US" sz="2200" dirty="0" err="1">
                <a:solidFill>
                  <a:srgbClr val="A40B5D"/>
                </a:solidFill>
                <a:latin typeface="Arial" panose="020B0604020202020204" pitchFamily="34" charset="0"/>
                <a:cs typeface="Arial" panose="020B0604020202020204" pitchFamily="34" charset="0"/>
              </a:rPr>
              <a:t>phút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p>
          <a:p>
            <a:pPr algn="ctr"/>
            <a:r>
              <a:rPr lang="en-US" sz="2200" dirty="0">
                <a:latin typeface="Arial" panose="020B0604020202020204" pitchFamily="34" charset="0"/>
                <a:cs typeface="Arial" panose="020B0604020202020204" pitchFamily="34" charset="0"/>
              </a:rPr>
              <a:t>12,6 : 60 = </a:t>
            </a:r>
            <a:r>
              <a:rPr lang="en-US" sz="2200" dirty="0">
                <a:solidFill>
                  <a:srgbClr val="A40B5D"/>
                </a:solidFill>
                <a:latin typeface="Arial" panose="020B0604020202020204" pitchFamily="34" charset="0"/>
                <a:cs typeface="Arial" panose="020B0604020202020204" pitchFamily="34" charset="0"/>
              </a:rPr>
              <a:t>0,21 (km)</a:t>
            </a:r>
            <a:r>
              <a:rPr lang="en-US" sz="2200" dirty="0">
                <a:latin typeface="Arial" panose="020B0604020202020204" pitchFamily="34" charset="0"/>
                <a:cs typeface="Arial" panose="020B0604020202020204" pitchFamily="34" charset="0"/>
              </a:rPr>
              <a:t> </a:t>
            </a:r>
          </a:p>
          <a:p>
            <a:pPr algn="just"/>
            <a:r>
              <a:rPr lang="en-US" sz="2200" dirty="0">
                <a:latin typeface="Arial" panose="020B0604020202020204" pitchFamily="34" charset="0"/>
                <a:cs typeface="Arial" panose="020B0604020202020204" pitchFamily="34" charset="0"/>
              </a:rPr>
              <a:t>Hay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a:solidFill>
                  <a:srgbClr val="A40B5D"/>
                </a:solidFill>
                <a:latin typeface="Arial" panose="020B0604020202020204" pitchFamily="34" charset="0"/>
                <a:cs typeface="Arial" panose="020B0604020202020204" pitchFamily="34" charset="0"/>
              </a:rPr>
              <a:t>0,21 km/ </a:t>
            </a:r>
            <a:r>
              <a:rPr lang="en-US" sz="2200" dirty="0" err="1">
                <a:solidFill>
                  <a:srgbClr val="A40B5D"/>
                </a:solidFill>
                <a:latin typeface="Arial" panose="020B0604020202020204" pitchFamily="34" charset="0"/>
                <a:cs typeface="Arial" panose="020B0604020202020204" pitchFamily="34" charset="0"/>
              </a:rPr>
              <a:t>phút</a:t>
            </a:r>
            <a:r>
              <a:rPr lang="en-US" sz="2200" dirty="0">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91171" y="2359758"/>
            <a:ext cx="803602" cy="584775"/>
          </a:xfrm>
          <a:prstGeom prst="rect">
            <a:avLst/>
          </a:prstGeom>
          <a:noFill/>
        </p:spPr>
        <p:txBody>
          <a:bodyPr wrap="square" rtlCol="0">
            <a:spAutoFit/>
          </a:bodyPr>
          <a:lstStyle/>
          <a:p>
            <a:r>
              <a:rPr lang="en-US" sz="3200" dirty="0" err="1">
                <a:solidFill>
                  <a:srgbClr val="92D050"/>
                </a:solidFill>
                <a:latin typeface="Arial" panose="020B0604020202020204" pitchFamily="34" charset="0"/>
                <a:ea typeface="#9Slide02 Noi dung dai" panose="02000000000000000000" pitchFamily="2" charset="0"/>
                <a:cs typeface="Arial" panose="020B0604020202020204" pitchFamily="34" charset="0"/>
              </a:rPr>
              <a:t>giờ</a:t>
            </a:r>
            <a:r>
              <a:rPr lang="en-US" sz="3200" dirty="0">
                <a:solidFill>
                  <a:srgbClr val="92D050"/>
                </a:solidFill>
                <a:latin typeface="Arial" panose="020B0604020202020204" pitchFamily="34" charset="0"/>
                <a:ea typeface="#9Slide02 Noi dung dai" panose="02000000000000000000" pitchFamily="2" charset="0"/>
                <a:cs typeface="Arial" panose="020B0604020202020204" pitchFamily="34" charset="0"/>
              </a:rPr>
              <a:t>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9910" y="2874383"/>
            <a:ext cx="1065709" cy="584775"/>
          </a:xfrm>
          <a:prstGeom prst="rect">
            <a:avLst/>
          </a:prstGeom>
          <a:noFill/>
        </p:spPr>
        <p:txBody>
          <a:bodyPr wrap="square" rtlCol="0">
            <a:spAutoFit/>
          </a:bodyPr>
          <a:lstStyle/>
          <a:p>
            <a:r>
              <a:rPr lang="en-US" sz="3200" dirty="0" err="1">
                <a:solidFill>
                  <a:srgbClr val="92D050"/>
                </a:solidFill>
                <a:latin typeface="Arial" panose="020B0604020202020204" pitchFamily="34" charset="0"/>
                <a:ea typeface="#9Slide02 Noi dung dai" panose="02000000000000000000" pitchFamily="2" charset="0"/>
                <a:cs typeface="Arial" panose="020B0604020202020204" pitchFamily="34" charset="0"/>
              </a:rPr>
              <a:t>phút</a:t>
            </a:r>
            <a:r>
              <a:rPr lang="en-US" sz="3200" dirty="0">
                <a:solidFill>
                  <a:srgbClr val="92D050"/>
                </a:solidFill>
                <a:latin typeface="Arial" panose="020B0604020202020204" pitchFamily="34" charset="0"/>
                <a:ea typeface="#9Slide02 Noi dung dai" panose="02000000000000000000" pitchFamily="2" charset="0"/>
                <a:cs typeface="Arial" panose="020B0604020202020204" pitchFamily="34" charset="0"/>
              </a:rPr>
              <a: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Thời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gian</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người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đó</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a:t>
                </a:r>
              </a:p>
              <a:p>
                <a:pPr algn="ct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11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- 8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20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phút</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 2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40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phút</a:t>
                </a:r>
                <a:endPar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endParaRPr>
              </a:p>
              <a:p>
                <a:pPr algn="ct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Đổi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2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40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phút</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giờ</a:t>
                </a:r>
                <a:endPar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endParaRPr>
              </a:p>
              <a:p>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Quãng</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đường</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người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đó</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đi</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được</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a:t>
                </a:r>
              </a:p>
              <a:p>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 112 (km)</a:t>
                </a:r>
              </a:p>
              <a:p>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Đáp</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Math" panose="02040503050406030204" pitchFamily="18" charset="0"/>
                    <a:cs typeface="Arial" panose="020B0604020202020204" pitchFamily="34" charset="0"/>
                  </a:rPr>
                  <a:t>số</a:t>
                </a:r>
                <a:r>
                  <a:rPr lang="en-US" sz="3200" b="1" dirty="0">
                    <a:solidFill>
                      <a:srgbClr val="002060"/>
                    </a:solidFill>
                    <a:latin typeface="Arial" panose="020B0604020202020204" pitchFamily="34" charset="0"/>
                    <a:ea typeface="Cambria Math" panose="02040503050406030204" pitchFamily="18" charset="0"/>
                    <a:cs typeface="Arial" panose="020B0604020202020204" pitchFamily="34" charset="0"/>
                  </a:rPr>
                  <a:t>: 112 km.</a:t>
                </a:r>
              </a:p>
            </p:txBody>
          </p:sp>
        </mc:Choice>
        <mc:Fallback>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496606" cy="1384995"/>
          </a:xfrm>
          <a:prstGeom prst="rect">
            <a:avLst/>
          </a:prstGeom>
          <a:noFill/>
        </p:spPr>
        <p:txBody>
          <a:bodyPr wrap="square" rtlCol="0">
            <a:spAutoFit/>
          </a:bodyPr>
          <a:lstStyle/>
          <a:p>
            <a:pPr>
              <a:lnSpc>
                <a:spcPct val="150000"/>
              </a:lnSpc>
            </a:pP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xe</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máy</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từ</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lúc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8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20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phút</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42 km/</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đến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B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lúc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11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độ</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dài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AB.</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dirty="0" err="1">
                <a:solidFill>
                  <a:schemeClr val="bg1"/>
                </a:solidFill>
                <a:latin typeface="Arial" panose="020B0604020202020204" pitchFamily="34" charset="0"/>
                <a:cs typeface="Arial" panose="020B0604020202020204" pitchFamily="34" charset="0"/>
              </a:rPr>
              <a:t>Bài</a:t>
            </a:r>
            <a:r>
              <a:rPr lang="en-US" altLang="zh-CN" sz="4800" dirty="0">
                <a:solidFill>
                  <a:schemeClr val="bg1"/>
                </a:solidFill>
                <a:latin typeface="Arial" panose="020B0604020202020204" pitchFamily="34" charset="0"/>
                <a:cs typeface="Arial" panose="020B0604020202020204" pitchFamily="34" charset="0"/>
              </a:rPr>
              <a:t> 3</a:t>
            </a:r>
            <a:endParaRPr lang="zh-CN" altLang="en-US" sz="48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dirty="0">
                <a:solidFill>
                  <a:schemeClr val="accent2">
                    <a:lumMod val="75000"/>
                  </a:schemeClr>
                </a:solidFill>
                <a:latin typeface="Arial" panose="020B0604020202020204" pitchFamily="34" charset="0"/>
                <a:cs typeface="Arial" panose="020B0604020202020204" pitchFamily="34" charset="0"/>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dirty="0">
                <a:solidFill>
                  <a:srgbClr val="51347B"/>
                </a:solidFill>
                <a:latin typeface="Arial" panose="020B0604020202020204" pitchFamily="34" charset="0"/>
                <a:cs typeface="Arial" panose="020B0604020202020204" pitchFamily="34" charset="0"/>
              </a:rPr>
              <a:t>11 </a:t>
            </a:r>
            <a:r>
              <a:rPr lang="en-US" sz="2800" dirty="0" err="1">
                <a:solidFill>
                  <a:srgbClr val="51347B"/>
                </a:solidFill>
                <a:latin typeface="Arial" panose="020B0604020202020204" pitchFamily="34" charset="0"/>
                <a:cs typeface="Arial" panose="020B0604020202020204" pitchFamily="34" charset="0"/>
              </a:rPr>
              <a:t>giờ</a:t>
            </a:r>
            <a:endParaRPr lang="en-US" sz="2800" dirty="0">
              <a:solidFill>
                <a:srgbClr val="51347B"/>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dirty="0">
                <a:solidFill>
                  <a:srgbClr val="51347B"/>
                </a:solidFill>
                <a:latin typeface="Arial" panose="020B0604020202020204" pitchFamily="34" charset="0"/>
                <a:cs typeface="Arial" panose="020B0604020202020204" pitchFamily="34" charset="0"/>
              </a:rPr>
              <a:t>8 </a:t>
            </a:r>
            <a:r>
              <a:rPr lang="en-US" sz="2800" dirty="0" err="1">
                <a:solidFill>
                  <a:srgbClr val="51347B"/>
                </a:solidFill>
                <a:latin typeface="Arial" panose="020B0604020202020204" pitchFamily="34" charset="0"/>
                <a:cs typeface="Arial" panose="020B0604020202020204" pitchFamily="34" charset="0"/>
              </a:rPr>
              <a:t>giờ</a:t>
            </a:r>
            <a:r>
              <a:rPr lang="en-US" sz="2800" dirty="0">
                <a:solidFill>
                  <a:srgbClr val="51347B"/>
                </a:solidFill>
                <a:latin typeface="Arial" panose="020B0604020202020204" pitchFamily="34" charset="0"/>
                <a:cs typeface="Arial" panose="020B0604020202020204" pitchFamily="34" charset="0"/>
              </a:rPr>
              <a:t> 20 </a:t>
            </a:r>
            <a:r>
              <a:rPr lang="en-US" sz="2800" dirty="0" err="1">
                <a:solidFill>
                  <a:srgbClr val="51347B"/>
                </a:solidFill>
                <a:latin typeface="Arial" panose="020B0604020202020204" pitchFamily="34" charset="0"/>
                <a:cs typeface="Arial" panose="020B0604020202020204" pitchFamily="34" charset="0"/>
              </a:rPr>
              <a:t>phút</a:t>
            </a:r>
            <a:endParaRPr lang="en-US" sz="2800" dirty="0">
              <a:solidFill>
                <a:srgbClr val="51347B"/>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dirty="0">
                <a:solidFill>
                  <a:schemeClr val="accent2">
                    <a:lumMod val="75000"/>
                  </a:schemeClr>
                </a:solidFill>
                <a:latin typeface="Arial" panose="020B0604020202020204" pitchFamily="34" charset="0"/>
                <a:ea typeface="#9Slide02 Noi dung dai" panose="02000000000000000000" pitchFamily="2" charset="0"/>
                <a:cs typeface="Arial" panose="020B0604020202020204" pitchFamily="34"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600" b="1" spc="240"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9062403" y="271831"/>
            <a:ext cx="4245428" cy="523220"/>
          </a:xfrm>
          <a:prstGeom prst="rect">
            <a:avLst/>
          </a:prstGeom>
          <a:noFill/>
        </p:spPr>
        <p:txBody>
          <a:bodyPr wrap="square" rtlCol="0">
            <a:spAutoFit/>
          </a:bodyPr>
          <a:lstStyle/>
          <a:p>
            <a:r>
              <a:rPr lang="en-US" sz="2800" dirty="0" err="1">
                <a:solidFill>
                  <a:schemeClr val="accent2">
                    <a:lumMod val="75000"/>
                  </a:schemeClr>
                </a:solidFill>
                <a:latin typeface="Arial" panose="020B0604020202020204" pitchFamily="34" charset="0"/>
                <a:cs typeface="Arial" panose="020B0604020202020204" pitchFamily="34" charset="0"/>
              </a:rPr>
              <a:t>vận</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tốc</a:t>
            </a:r>
            <a:r>
              <a:rPr lang="en-US" sz="2800" dirty="0">
                <a:solidFill>
                  <a:schemeClr val="accent2">
                    <a:lumMod val="75000"/>
                  </a:schemeClr>
                </a:solidFill>
                <a:latin typeface="Arial" panose="020B0604020202020204" pitchFamily="34" charset="0"/>
                <a:cs typeface="Arial" panose="020B0604020202020204" pitchFamily="34" charset="0"/>
              </a:rPr>
              <a:t> 42 km/</a:t>
            </a:r>
            <a:r>
              <a:rPr lang="en-US" sz="2800" dirty="0" err="1">
                <a:solidFill>
                  <a:schemeClr val="accent2">
                    <a:lumMod val="75000"/>
                  </a:schemeClr>
                </a:solidFill>
                <a:latin typeface="Arial" panose="020B0604020202020204" pitchFamily="34" charset="0"/>
                <a:cs typeface="Arial" panose="020B0604020202020204" pitchFamily="34" charset="0"/>
              </a:rPr>
              <a:t>giờ</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4624012" y="249390"/>
            <a:ext cx="4245428" cy="523220"/>
          </a:xfrm>
          <a:prstGeom prst="rect">
            <a:avLst/>
          </a:prstGeom>
          <a:noFill/>
        </p:spPr>
        <p:txBody>
          <a:bodyPr wrap="square" rtlCol="0">
            <a:spAutoFit/>
          </a:bodyPr>
          <a:lstStyle/>
          <a:p>
            <a:r>
              <a:rPr lang="en-US" sz="2800" dirty="0" err="1">
                <a:solidFill>
                  <a:srgbClr val="2CA349"/>
                </a:solidFill>
                <a:latin typeface="Arial" panose="020B0604020202020204" pitchFamily="34" charset="0"/>
                <a:cs typeface="Arial" panose="020B0604020202020204" pitchFamily="34" charset="0"/>
              </a:rPr>
              <a:t>đi</a:t>
            </a:r>
            <a:r>
              <a:rPr lang="en-US" sz="2800" dirty="0">
                <a:solidFill>
                  <a:srgbClr val="2CA349"/>
                </a:solidFill>
                <a:latin typeface="Arial" panose="020B0604020202020204" pitchFamily="34" charset="0"/>
                <a:cs typeface="Arial" panose="020B0604020202020204" pitchFamily="34" charset="0"/>
              </a:rPr>
              <a:t> </a:t>
            </a:r>
            <a:r>
              <a:rPr lang="en-US" sz="2800" dirty="0" err="1">
                <a:solidFill>
                  <a:srgbClr val="2CA349"/>
                </a:solidFill>
                <a:latin typeface="Arial" panose="020B0604020202020204" pitchFamily="34" charset="0"/>
                <a:cs typeface="Arial" panose="020B0604020202020204" pitchFamily="34" charset="0"/>
              </a:rPr>
              <a:t>từ</a:t>
            </a:r>
            <a:r>
              <a:rPr lang="en-US" sz="2800" dirty="0">
                <a:solidFill>
                  <a:srgbClr val="2CA349"/>
                </a:solidFill>
                <a:latin typeface="Arial" panose="020B0604020202020204" pitchFamily="34" charset="0"/>
                <a:cs typeface="Arial" panose="020B0604020202020204" pitchFamily="34" charset="0"/>
              </a:rPr>
              <a:t> A </a:t>
            </a:r>
            <a:r>
              <a:rPr lang="en-US" sz="2800" dirty="0" err="1">
                <a:solidFill>
                  <a:srgbClr val="2CA349"/>
                </a:solidFill>
                <a:latin typeface="Arial" panose="020B0604020202020204" pitchFamily="34" charset="0"/>
                <a:cs typeface="Arial" panose="020B0604020202020204" pitchFamily="34" charset="0"/>
              </a:rPr>
              <a:t>lúc</a:t>
            </a:r>
            <a:r>
              <a:rPr lang="en-US" sz="2800" dirty="0">
                <a:solidFill>
                  <a:srgbClr val="2CA349"/>
                </a:solidFill>
                <a:latin typeface="Arial" panose="020B0604020202020204" pitchFamily="34" charset="0"/>
                <a:cs typeface="Arial" panose="020B0604020202020204" pitchFamily="34" charset="0"/>
              </a:rPr>
              <a:t> 8 </a:t>
            </a:r>
            <a:r>
              <a:rPr lang="en-US" sz="2800" dirty="0" err="1">
                <a:solidFill>
                  <a:srgbClr val="2CA349"/>
                </a:solidFill>
                <a:latin typeface="Arial" panose="020B0604020202020204" pitchFamily="34" charset="0"/>
                <a:cs typeface="Arial" panose="020B0604020202020204" pitchFamily="34" charset="0"/>
              </a:rPr>
              <a:t>giờ</a:t>
            </a:r>
            <a:r>
              <a:rPr lang="en-US" sz="2800" dirty="0">
                <a:solidFill>
                  <a:srgbClr val="2CA349"/>
                </a:solidFill>
                <a:latin typeface="Arial" panose="020B0604020202020204" pitchFamily="34" charset="0"/>
                <a:cs typeface="Arial" panose="020B0604020202020204" pitchFamily="34" charset="0"/>
              </a:rPr>
              <a:t> 20 </a:t>
            </a:r>
            <a:r>
              <a:rPr lang="en-US" sz="2800" dirty="0" err="1">
                <a:solidFill>
                  <a:srgbClr val="2CA349"/>
                </a:solidFill>
                <a:latin typeface="Arial" panose="020B0604020202020204" pitchFamily="34" charset="0"/>
                <a:cs typeface="Arial" panose="020B0604020202020204" pitchFamily="34" charset="0"/>
              </a:rPr>
              <a:t>phút</a:t>
            </a:r>
            <a:endParaRPr lang="en-US" sz="2800" dirty="0">
              <a:solidFill>
                <a:srgbClr val="2CA34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5428219" y="877529"/>
            <a:ext cx="4775079" cy="523220"/>
          </a:xfrm>
          <a:prstGeom prst="rect">
            <a:avLst/>
          </a:prstGeom>
          <a:noFill/>
        </p:spPr>
        <p:txBody>
          <a:bodyPr wrap="square" rtlCol="0">
            <a:spAutoFit/>
          </a:bodyPr>
          <a:lstStyle/>
          <a:p>
            <a:r>
              <a:rPr lang="en-US" sz="2800" dirty="0" err="1">
                <a:solidFill>
                  <a:schemeClr val="accent4">
                    <a:lumMod val="60000"/>
                    <a:lumOff val="40000"/>
                  </a:schemeClr>
                </a:solidFill>
                <a:latin typeface="Arial" panose="020B0604020202020204" pitchFamily="34" charset="0"/>
                <a:cs typeface="Arial" panose="020B0604020202020204" pitchFamily="34" charset="0"/>
              </a:rPr>
              <a:t>Tính</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err="1">
                <a:solidFill>
                  <a:schemeClr val="accent4">
                    <a:lumMod val="60000"/>
                    <a:lumOff val="40000"/>
                  </a:schemeClr>
                </a:solidFill>
                <a:latin typeface="Arial" panose="020B0604020202020204" pitchFamily="34" charset="0"/>
                <a:cs typeface="Arial" panose="020B0604020202020204" pitchFamily="34" charset="0"/>
              </a:rPr>
              <a:t>độ</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err="1">
                <a:solidFill>
                  <a:schemeClr val="accent4">
                    <a:lumMod val="60000"/>
                    <a:lumOff val="40000"/>
                  </a:schemeClr>
                </a:solidFill>
                <a:latin typeface="Arial" panose="020B0604020202020204" pitchFamily="34" charset="0"/>
                <a:cs typeface="Arial" panose="020B0604020202020204" pitchFamily="34" charset="0"/>
              </a:rPr>
              <a:t>dài</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err="1">
                <a:solidFill>
                  <a:schemeClr val="accent4">
                    <a:lumMod val="60000"/>
                    <a:lumOff val="40000"/>
                  </a:schemeClr>
                </a:solidFill>
                <a:latin typeface="Arial" panose="020B0604020202020204" pitchFamily="34" charset="0"/>
                <a:cs typeface="Arial" panose="020B0604020202020204" pitchFamily="34" charset="0"/>
              </a:rPr>
              <a:t>quãng</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err="1">
                <a:solidFill>
                  <a:schemeClr val="accent4">
                    <a:lumMod val="60000"/>
                    <a:lumOff val="40000"/>
                  </a:schemeClr>
                </a:solidFill>
                <a:latin typeface="Arial" panose="020B0604020202020204" pitchFamily="34" charset="0"/>
                <a:cs typeface="Arial" panose="020B0604020202020204" pitchFamily="34" charset="0"/>
              </a:rPr>
              <a:t>đường</a:t>
            </a:r>
            <a:r>
              <a:rPr lang="en-US" sz="2800" dirty="0">
                <a:solidFill>
                  <a:schemeClr val="accent4">
                    <a:lumMod val="60000"/>
                    <a:lumOff val="40000"/>
                  </a:schemeClr>
                </a:solidFill>
                <a:latin typeface="Arial" panose="020B0604020202020204" pitchFamily="34" charset="0"/>
                <a:cs typeface="Arial" panose="020B0604020202020204" pitchFamily="34" charset="0"/>
              </a:rPr>
              <a:t>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dirty="0" err="1">
                <a:solidFill>
                  <a:srgbClr val="2CA349"/>
                </a:solidFill>
                <a:latin typeface="Arial" panose="020B0604020202020204" pitchFamily="34" charset="0"/>
                <a:cs typeface="Arial" panose="020B0604020202020204" pitchFamily="34" charset="0"/>
              </a:rPr>
              <a:t>đến</a:t>
            </a:r>
            <a:r>
              <a:rPr lang="en-US" sz="2800" dirty="0">
                <a:solidFill>
                  <a:srgbClr val="2CA349"/>
                </a:solidFill>
                <a:latin typeface="Arial" panose="020B0604020202020204" pitchFamily="34" charset="0"/>
                <a:cs typeface="Arial" panose="020B0604020202020204" pitchFamily="34" charset="0"/>
              </a:rPr>
              <a:t> B </a:t>
            </a:r>
            <a:r>
              <a:rPr lang="en-US" sz="2800" dirty="0" err="1">
                <a:solidFill>
                  <a:srgbClr val="2CA349"/>
                </a:solidFill>
                <a:latin typeface="Arial" panose="020B0604020202020204" pitchFamily="34" charset="0"/>
                <a:cs typeface="Arial" panose="020B0604020202020204" pitchFamily="34" charset="0"/>
              </a:rPr>
              <a:t>lúc</a:t>
            </a:r>
            <a:r>
              <a:rPr lang="en-US" sz="2800" dirty="0">
                <a:solidFill>
                  <a:srgbClr val="2CA349"/>
                </a:solidFill>
                <a:latin typeface="Arial" panose="020B0604020202020204" pitchFamily="34" charset="0"/>
                <a:cs typeface="Arial" panose="020B0604020202020204" pitchFamily="34" charset="0"/>
              </a:rPr>
              <a:t> 11 </a:t>
            </a:r>
            <a:r>
              <a:rPr lang="en-US" sz="2800" dirty="0" err="1">
                <a:solidFill>
                  <a:srgbClr val="2CA349"/>
                </a:solidFill>
                <a:latin typeface="Arial" panose="020B0604020202020204" pitchFamily="34" charset="0"/>
                <a:cs typeface="Arial" panose="020B0604020202020204" pitchFamily="34" charset="0"/>
              </a:rPr>
              <a:t>giờ</a:t>
            </a:r>
            <a:endParaRPr lang="en-US" sz="2800" dirty="0">
              <a:solidFill>
                <a:srgbClr val="2CA349"/>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dirty="0">
                <a:latin typeface="Arial" panose="020B0604020202020204" pitchFamily="34" charset="0"/>
                <a:cs typeface="Arial" panose="020B0604020202020204" pitchFamily="34" charset="0"/>
              </a:rPr>
              <a:t>v = 42 km/</a:t>
            </a:r>
            <a:r>
              <a:rPr lang="en-US" sz="2000" dirty="0" err="1">
                <a:latin typeface="Arial" panose="020B0604020202020204" pitchFamily="34" charset="0"/>
                <a:cs typeface="Arial" panose="020B0604020202020204" pitchFamily="34" charset="0"/>
              </a:rPr>
              <a:t>giờ</a:t>
            </a:r>
            <a:endParaRPr lang="en-US" sz="2000" dirty="0">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dirty="0">
                <a:solidFill>
                  <a:srgbClr val="A40B5D"/>
                </a:solidFill>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Muốn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ta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51347B"/>
                </a:solidFill>
                <a:latin typeface="Arial" panose="020B0604020202020204" pitchFamily="34" charset="0"/>
                <a:cs typeface="Arial" panose="020B0604020202020204" pitchFamily="34" charset="0"/>
              </a:rPr>
              <a:t>Thời</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gian</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đi</a:t>
            </a:r>
            <a:r>
              <a:rPr lang="en-US" sz="3200" dirty="0">
                <a:solidFill>
                  <a:srgbClr val="51347B"/>
                </a:solidFill>
                <a:latin typeface="Arial" panose="020B0604020202020204" pitchFamily="34" charset="0"/>
                <a:cs typeface="Arial" panose="020B0604020202020204" pitchFamily="34" charset="0"/>
              </a:rPr>
              <a:t> = </a:t>
            </a:r>
            <a:r>
              <a:rPr lang="en-US" sz="3200" dirty="0" err="1">
                <a:solidFill>
                  <a:srgbClr val="51347B"/>
                </a:solidFill>
                <a:latin typeface="Arial" panose="020B0604020202020204" pitchFamily="34" charset="0"/>
                <a:cs typeface="Arial" panose="020B0604020202020204" pitchFamily="34" charset="0"/>
              </a:rPr>
              <a:t>Thời</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điểm</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đến</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nơi</a:t>
            </a:r>
            <a:r>
              <a:rPr lang="en-US" sz="3200" dirty="0">
                <a:solidFill>
                  <a:srgbClr val="51347B"/>
                </a:solidFill>
                <a:latin typeface="Arial" panose="020B0604020202020204" pitchFamily="34" charset="0"/>
                <a:cs typeface="Arial" panose="020B0604020202020204" pitchFamily="34" charset="0"/>
              </a:rPr>
              <a:t> - </a:t>
            </a:r>
            <a:r>
              <a:rPr lang="en-US" sz="3200" dirty="0" err="1">
                <a:solidFill>
                  <a:srgbClr val="51347B"/>
                </a:solidFill>
                <a:latin typeface="Arial" panose="020B0604020202020204" pitchFamily="34" charset="0"/>
                <a:cs typeface="Arial" panose="020B0604020202020204" pitchFamily="34" charset="0"/>
              </a:rPr>
              <a:t>thời</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điểm</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xuất</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phát</a:t>
            </a:r>
            <a:r>
              <a:rPr lang="en-US" sz="3200" dirty="0">
                <a:solidFill>
                  <a:srgbClr val="51347B"/>
                </a:solidFill>
                <a:latin typeface="Arial" panose="020B0604020202020204" pitchFamily="34" charset="0"/>
                <a:cs typeface="Arial" panose="020B0604020202020204" pitchFamily="34" charset="0"/>
              </a:rPr>
              <a:t> - </a:t>
            </a:r>
            <a:r>
              <a:rPr lang="en-US" sz="3200" dirty="0" err="1">
                <a:solidFill>
                  <a:srgbClr val="51347B"/>
                </a:solidFill>
                <a:latin typeface="Arial" panose="020B0604020202020204" pitchFamily="34" charset="0"/>
                <a:cs typeface="Arial" panose="020B0604020202020204" pitchFamily="34" charset="0"/>
              </a:rPr>
              <a:t>thời</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gian</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nghỉ</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nếu</a:t>
            </a:r>
            <a:r>
              <a:rPr lang="en-US" sz="3200" dirty="0">
                <a:solidFill>
                  <a:srgbClr val="51347B"/>
                </a:solidFill>
                <a:latin typeface="Arial" panose="020B0604020202020204" pitchFamily="34" charset="0"/>
                <a:cs typeface="Arial" panose="020B0604020202020204" pitchFamily="34" charset="0"/>
              </a:rPr>
              <a:t> </a:t>
            </a:r>
            <a:r>
              <a:rPr lang="en-US" sz="3200" dirty="0" err="1">
                <a:solidFill>
                  <a:srgbClr val="51347B"/>
                </a:solidFill>
                <a:latin typeface="Arial" panose="020B0604020202020204" pitchFamily="34" charset="0"/>
                <a:cs typeface="Arial" panose="020B0604020202020204" pitchFamily="34" charset="0"/>
              </a:rPr>
              <a:t>có</a:t>
            </a:r>
            <a:r>
              <a:rPr lang="en-US" sz="3200" dirty="0">
                <a:solidFill>
                  <a:srgbClr val="51347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CỦNG CỐ</a:t>
            </a:r>
            <a:endParaRPr lang="zh-CN" altLang="en-US"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rPr>
              <a:t>4</a:t>
            </a:r>
            <a:endParaRPr lang="zh-CN" altLang="en-US"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1999170" y="2320681"/>
            <a:ext cx="2259797" cy="584775"/>
          </a:xfrm>
          <a:prstGeom prst="rect">
            <a:avLst/>
          </a:prstGeom>
          <a:noFill/>
        </p:spPr>
        <p:txBody>
          <a:bodyPr wrap="square" rtlCol="0">
            <a:spAutoFit/>
          </a:bodyPr>
          <a:lstStyle/>
          <a:p>
            <a:r>
              <a:rPr lang="en-US" altLang="zh-CN" sz="3200" spc="300" dirty="0" err="1">
                <a:solidFill>
                  <a:srgbClr val="FF0000"/>
                </a:solidFill>
                <a:latin typeface="Arial" panose="020B0604020202020204" pitchFamily="34" charset="0"/>
                <a:cs typeface="Arial" panose="020B0604020202020204" pitchFamily="34" charset="0"/>
                <a:sym typeface="+mn-lt"/>
              </a:rPr>
              <a:t>Nội</a:t>
            </a:r>
            <a:r>
              <a:rPr lang="en-US" altLang="zh-CN" sz="3200" spc="300" dirty="0">
                <a:solidFill>
                  <a:srgbClr val="FF0000"/>
                </a:solidFill>
                <a:latin typeface="Arial" panose="020B0604020202020204" pitchFamily="34" charset="0"/>
                <a:cs typeface="Arial" panose="020B0604020202020204" pitchFamily="34" charset="0"/>
                <a:sym typeface="+mn-lt"/>
              </a:rPr>
              <a:t> dung</a:t>
            </a:r>
            <a:endParaRPr lang="zh-CN" altLang="en-US" sz="3200" spc="300" dirty="0">
              <a:solidFill>
                <a:srgbClr val="FF0000"/>
              </a:solidFill>
              <a:latin typeface="Arial" panose="020B0604020202020204" pitchFamily="34" charset="0"/>
              <a:cs typeface="Arial" panose="020B0604020202020204" pitchFamily="34" charset="0"/>
              <a:sym typeface="+mn-lt"/>
            </a:endParaRPr>
          </a:p>
        </p:txBody>
      </p:sp>
      <p:grpSp>
        <p:nvGrpSpPr>
          <p:cNvPr id="5" name="组合 4"/>
          <p:cNvGrpSpPr/>
          <p:nvPr/>
        </p:nvGrpSpPr>
        <p:grpSpPr>
          <a:xfrm>
            <a:off x="5631381" y="1256801"/>
            <a:ext cx="4698893" cy="4325308"/>
            <a:chOff x="1366520" y="2305050"/>
            <a:chExt cx="2954572"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Arial" panose="020B0604020202020204" pitchFamily="34" charset="0"/>
                  <a:cs typeface="Arial" panose="020B0604020202020204" pitchFamily="34" charset="0"/>
                  <a:sym typeface="+mn-lt"/>
                </a:rPr>
                <a:t>01</a:t>
              </a:r>
              <a:endParaRPr lang="zh-CN" altLang="en-US" sz="3200" dirty="0">
                <a:latin typeface="Arial" panose="020B0604020202020204" pitchFamily="34" charset="0"/>
                <a:cs typeface="Arial" panose="020B0604020202020204" pitchFamily="34" charset="0"/>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Arial" panose="020B0604020202020204" pitchFamily="34" charset="0"/>
                  <a:cs typeface="Arial" panose="020B0604020202020204" pitchFamily="34" charset="0"/>
                  <a:sym typeface="+mn-lt"/>
                </a:rPr>
                <a:t>02</a:t>
              </a:r>
              <a:endParaRPr lang="zh-CN" altLang="en-US" sz="3200" dirty="0">
                <a:latin typeface="Arial" panose="020B0604020202020204" pitchFamily="34" charset="0"/>
                <a:cs typeface="Arial" panose="020B0604020202020204" pitchFamily="34" charset="0"/>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Arial" panose="020B0604020202020204" pitchFamily="34" charset="0"/>
                  <a:cs typeface="Arial" panose="020B0604020202020204" pitchFamily="34" charset="0"/>
                  <a:sym typeface="+mn-lt"/>
                </a:rPr>
                <a:t>03</a:t>
              </a:r>
              <a:endParaRPr lang="zh-CN" altLang="en-US" sz="3200" dirty="0">
                <a:latin typeface="Arial" panose="020B0604020202020204" pitchFamily="34" charset="0"/>
                <a:cs typeface="Arial" panose="020B0604020202020204" pitchFamily="34" charset="0"/>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Arial" panose="020B0604020202020204" pitchFamily="34" charset="0"/>
                  <a:cs typeface="Arial" panose="020B0604020202020204" pitchFamily="34" charset="0"/>
                  <a:sym typeface="+mn-lt"/>
                </a:rPr>
                <a:t>04</a:t>
              </a:r>
              <a:endParaRPr lang="zh-CN" altLang="en-US" sz="3200" dirty="0">
                <a:latin typeface="Arial" panose="020B0604020202020204" pitchFamily="34" charset="0"/>
                <a:cs typeface="Arial" panose="020B0604020202020204" pitchFamily="34" charset="0"/>
                <a:sym typeface="+mn-lt"/>
              </a:endParaRPr>
            </a:p>
          </p:txBody>
        </p:sp>
        <p:sp>
          <p:nvSpPr>
            <p:cNvPr id="10" name="文本框 9"/>
            <p:cNvSpPr txBox="1"/>
            <p:nvPr/>
          </p:nvSpPr>
          <p:spPr>
            <a:xfrm>
              <a:off x="2707184" y="2375207"/>
              <a:ext cx="1613908" cy="413544"/>
            </a:xfrm>
            <a:prstGeom prst="rect">
              <a:avLst/>
            </a:prstGeom>
            <a:noFill/>
          </p:spPr>
          <p:txBody>
            <a:bodyPr wrap="none" rtlCol="0">
              <a:spAutoFit/>
            </a:bodyPr>
            <a:lstStyle/>
            <a:p>
              <a:r>
                <a:rPr kumimoji="1" lang="en-US" altLang="zh-CN" sz="3200" dirty="0">
                  <a:solidFill>
                    <a:srgbClr val="835B2E"/>
                  </a:solidFill>
                  <a:latin typeface="Arial" panose="020B0604020202020204" pitchFamily="34" charset="0"/>
                  <a:cs typeface="Arial" panose="020B0604020202020204" pitchFamily="34" charset="0"/>
                  <a:sym typeface="+mn-lt"/>
                </a:rPr>
                <a:t>KHỞI ĐỘNG</a:t>
              </a:r>
              <a:endParaRPr kumimoji="1" lang="en-US" altLang="zh-CN" sz="3200" dirty="0">
                <a:solidFill>
                  <a:schemeClr val="bg1"/>
                </a:solidFill>
                <a:latin typeface="Arial" panose="020B0604020202020204" pitchFamily="34" charset="0"/>
                <a:cs typeface="Arial" panose="020B0604020202020204" pitchFamily="34" charset="0"/>
                <a:sym typeface="+mn-lt"/>
              </a:endParaRPr>
            </a:p>
          </p:txBody>
        </p:sp>
        <p:sp>
          <p:nvSpPr>
            <p:cNvPr id="12" name="文本框 11"/>
            <p:cNvSpPr txBox="1"/>
            <p:nvPr/>
          </p:nvSpPr>
          <p:spPr>
            <a:xfrm>
              <a:off x="2707184" y="3175306"/>
              <a:ext cx="1464734" cy="413544"/>
            </a:xfrm>
            <a:prstGeom prst="rect">
              <a:avLst/>
            </a:prstGeom>
            <a:noFill/>
          </p:spPr>
          <p:txBody>
            <a:bodyPr wrap="none" rtlCol="0">
              <a:spAutoFit/>
            </a:bodyPr>
            <a:lstStyle/>
            <a:p>
              <a:r>
                <a:rPr kumimoji="1" lang="en-US" altLang="zh-CN" sz="3200" dirty="0">
                  <a:solidFill>
                    <a:srgbClr val="835B2E"/>
                  </a:solidFill>
                  <a:latin typeface="Arial" panose="020B0604020202020204" pitchFamily="34" charset="0"/>
                  <a:cs typeface="Arial" panose="020B0604020202020204" pitchFamily="34" charset="0"/>
                  <a:sym typeface="+mn-lt"/>
                </a:rPr>
                <a:t>KHÁM PHÁ</a:t>
              </a:r>
              <a:endParaRPr kumimoji="1" lang="en-US" altLang="zh-CN" sz="3200" dirty="0">
                <a:solidFill>
                  <a:schemeClr val="bg1"/>
                </a:solidFill>
                <a:latin typeface="Arial" panose="020B0604020202020204" pitchFamily="34" charset="0"/>
                <a:cs typeface="Arial" panose="020B0604020202020204" pitchFamily="34" charset="0"/>
                <a:sym typeface="+mn-lt"/>
              </a:endParaRPr>
            </a:p>
          </p:txBody>
        </p:sp>
        <p:sp>
          <p:nvSpPr>
            <p:cNvPr id="14" name="文本框 13"/>
            <p:cNvSpPr txBox="1"/>
            <p:nvPr/>
          </p:nvSpPr>
          <p:spPr>
            <a:xfrm>
              <a:off x="2707184" y="4030317"/>
              <a:ext cx="1478845" cy="413544"/>
            </a:xfrm>
            <a:prstGeom prst="rect">
              <a:avLst/>
            </a:prstGeom>
            <a:noFill/>
          </p:spPr>
          <p:txBody>
            <a:bodyPr wrap="none" rtlCol="0">
              <a:spAutoFit/>
            </a:bodyPr>
            <a:lstStyle/>
            <a:p>
              <a:r>
                <a:rPr kumimoji="1" lang="en-US" altLang="zh-CN" sz="3200" dirty="0">
                  <a:solidFill>
                    <a:srgbClr val="835B2E"/>
                  </a:solidFill>
                  <a:latin typeface="Arial" panose="020B0604020202020204" pitchFamily="34" charset="0"/>
                  <a:cs typeface="Arial" panose="020B0604020202020204" pitchFamily="34" charset="0"/>
                  <a:sym typeface="+mn-lt"/>
                </a:rPr>
                <a:t>VẬN DỤNG</a:t>
              </a:r>
              <a:endParaRPr kumimoji="1" lang="en-US" altLang="zh-CN" sz="3200" dirty="0">
                <a:solidFill>
                  <a:schemeClr val="bg1"/>
                </a:solidFill>
                <a:latin typeface="Arial" panose="020B0604020202020204" pitchFamily="34" charset="0"/>
                <a:cs typeface="Arial" panose="020B0604020202020204" pitchFamily="34" charset="0"/>
                <a:sym typeface="+mn-lt"/>
              </a:endParaRPr>
            </a:p>
          </p:txBody>
        </p:sp>
        <p:sp>
          <p:nvSpPr>
            <p:cNvPr id="16" name="文本框 15"/>
            <p:cNvSpPr txBox="1"/>
            <p:nvPr/>
          </p:nvSpPr>
          <p:spPr>
            <a:xfrm>
              <a:off x="2707184" y="4875368"/>
              <a:ext cx="1334710" cy="413544"/>
            </a:xfrm>
            <a:prstGeom prst="rect">
              <a:avLst/>
            </a:prstGeom>
            <a:noFill/>
          </p:spPr>
          <p:txBody>
            <a:bodyPr wrap="none" rtlCol="0">
              <a:spAutoFit/>
            </a:bodyPr>
            <a:lstStyle/>
            <a:p>
              <a:r>
                <a:rPr kumimoji="1" lang="en-US" altLang="zh-CN" sz="3200" dirty="0">
                  <a:solidFill>
                    <a:srgbClr val="835B2E"/>
                  </a:solidFill>
                  <a:latin typeface="Arial" panose="020B0604020202020204" pitchFamily="34" charset="0"/>
                  <a:cs typeface="Arial" panose="020B0604020202020204" pitchFamily="34" charset="0"/>
                  <a:sym typeface="+mn-lt"/>
                </a:rPr>
                <a:t>CỦNG CỐ</a:t>
              </a:r>
              <a:endParaRPr kumimoji="1" lang="en-US" altLang="zh-CN" sz="3200" dirty="0">
                <a:solidFill>
                  <a:schemeClr val="bg1"/>
                </a:solidFill>
                <a:latin typeface="Arial" panose="020B0604020202020204" pitchFamily="34" charset="0"/>
                <a:cs typeface="Arial" panose="020B0604020202020204" pitchFamily="34" charset="0"/>
                <a:sym typeface="+mn-lt"/>
              </a:endParaRPr>
            </a:p>
          </p:txBody>
        </p:sp>
      </p:grpSp>
      <p:pic>
        <p:nvPicPr>
          <p:cNvPr id="19" name="图片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xe</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máy</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trong</a:t>
            </a:r>
            <a:r>
              <a:rPr lang="en-US" sz="4000" b="1" dirty="0">
                <a:solidFill>
                  <a:srgbClr val="C00000"/>
                </a:solidFill>
                <a:latin typeface="Arial" panose="020B0604020202020204" pitchFamily="34" charset="0"/>
                <a:cs typeface="Arial" panose="020B0604020202020204" pitchFamily="34" charset="0"/>
              </a:rPr>
              <a:t> 4 </a:t>
            </a:r>
            <a:r>
              <a:rPr lang="en-US" sz="4000" b="1" dirty="0" err="1">
                <a:solidFill>
                  <a:srgbClr val="C00000"/>
                </a:solidFill>
                <a:latin typeface="Arial" panose="020B0604020202020204" pitchFamily="34" charset="0"/>
                <a:cs typeface="Arial" panose="020B0604020202020204" pitchFamily="34" charset="0"/>
              </a:rPr>
              <a:t>giờ</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với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tốc</a:t>
            </a:r>
            <a:r>
              <a:rPr lang="en-US" sz="4000" b="1" dirty="0">
                <a:solidFill>
                  <a:srgbClr val="C00000"/>
                </a:solidFill>
                <a:latin typeface="Arial" panose="020B0604020202020204" pitchFamily="34" charset="0"/>
                <a:cs typeface="Arial" panose="020B0604020202020204" pitchFamily="34" charset="0"/>
              </a:rPr>
              <a:t> 40 km/</a:t>
            </a:r>
            <a:r>
              <a:rPr lang="en-US" sz="4000" b="1" dirty="0" err="1">
                <a:solidFill>
                  <a:srgbClr val="C00000"/>
                </a:solidFill>
                <a:latin typeface="Arial" panose="020B0604020202020204" pitchFamily="34" charset="0"/>
                <a:cs typeface="Arial" panose="020B0604020202020204" pitchFamily="34" charset="0"/>
              </a:rPr>
              <a:t>giờ</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thì</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được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quãng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đường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dài</a:t>
            </a:r>
            <a:r>
              <a:rPr lang="en-US" sz="4000" b="1" dirty="0">
                <a:solidFill>
                  <a:srgbClr val="C00000"/>
                </a:solidFill>
                <a:latin typeface="Arial" panose="020B0604020202020204" pitchFamily="34" charset="0"/>
                <a:cs typeface="Arial" panose="020B0604020202020204" pitchFamily="34" charset="0"/>
              </a:rPr>
              <a:t> bao </a:t>
            </a:r>
            <a:r>
              <a:rPr lang="en-US" sz="4000" b="1" dirty="0" err="1">
                <a:solidFill>
                  <a:srgbClr val="C00000"/>
                </a:solidFill>
                <a:latin typeface="Arial" panose="020B0604020202020204" pitchFamily="34" charset="0"/>
                <a:cs typeface="Arial" panose="020B0604020202020204" pitchFamily="34" charset="0"/>
              </a:rPr>
              <a:t>nhiêu</a:t>
            </a:r>
            <a:r>
              <a:rPr lang="en-US" sz="4000" b="1" dirty="0">
                <a:solidFill>
                  <a:srgbClr val="C00000"/>
                </a:solidFill>
                <a:latin typeface="Arial" panose="020B0604020202020204" pitchFamily="34" charset="0"/>
                <a:cs typeface="Arial" panose="020B0604020202020204" pitchFamily="34" charset="0"/>
              </a:rPr>
              <a:t> ki-</a:t>
            </a:r>
            <a:r>
              <a:rPr lang="en-US" sz="4000" b="1" dirty="0" err="1">
                <a:solidFill>
                  <a:srgbClr val="C00000"/>
                </a:solidFill>
                <a:latin typeface="Arial" panose="020B0604020202020204" pitchFamily="34" charset="0"/>
                <a:cs typeface="Arial" panose="020B0604020202020204" pitchFamily="34" charset="0"/>
              </a:rPr>
              <a:t>lô</a:t>
            </a:r>
            <a:r>
              <a:rPr lang="en-US" sz="4000" b="1" dirty="0">
                <a:solidFill>
                  <a:srgbClr val="C00000"/>
                </a:solidFill>
                <a:latin typeface="Arial" panose="020B0604020202020204" pitchFamily="34" charset="0"/>
                <a:cs typeface="Arial" panose="020B0604020202020204" pitchFamily="34" charset="0"/>
              </a:rPr>
              <a:t>-</a:t>
            </a:r>
            <a:r>
              <a:rPr lang="en-US" sz="4000" b="1" dirty="0" err="1">
                <a:solidFill>
                  <a:srgbClr val="C00000"/>
                </a:solidFill>
                <a:latin typeface="Arial" panose="020B0604020202020204" pitchFamily="34" charset="0"/>
                <a:cs typeface="Arial" panose="020B0604020202020204" pitchFamily="34" charset="0"/>
              </a:rPr>
              <a:t>mét</a:t>
            </a:r>
            <a:r>
              <a:rPr lang="en-US" sz="4000" b="1" dirty="0">
                <a:solidFill>
                  <a:srgbClr val="C00000"/>
                </a:solidFill>
                <a:latin typeface="Arial" panose="020B0604020202020204" pitchFamily="34" charset="0"/>
                <a:cs typeface="Arial" panose="020B0604020202020204" pitchFamily="34"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5918" y="5417520"/>
              <a:ext cx="1404552" cy="523220"/>
            </a:xfrm>
            <a:prstGeom prst="rect">
              <a:avLst/>
            </a:prstGeom>
            <a:noFill/>
          </p:spPr>
          <p:txBody>
            <a:bodyPr wrap="none" rtlCol="0">
              <a:spAutoFit/>
            </a:bodyPr>
            <a:lstStyle/>
            <a:p>
              <a:pPr algn="ctr"/>
              <a:r>
                <a:rPr lang="en-US" sz="2800" b="1" dirty="0">
                  <a:solidFill>
                    <a:schemeClr val="accent4">
                      <a:lumMod val="50000"/>
                    </a:schemeClr>
                  </a:solidFill>
                  <a:latin typeface="Arial" panose="020B0604020202020204" pitchFamily="34" charset="0"/>
                  <a:ea typeface="#9Slide02 Tieu de dai" panose="02000000000000000000" pitchFamily="2" charset="0"/>
                  <a:cs typeface="Arial" panose="020B0604020202020204" pitchFamily="34"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Arial" panose="020B0604020202020204" pitchFamily="34" charset="0"/>
                <a:cs typeface="Arial" panose="020B0604020202020204" pitchFamily="34" charset="0"/>
              </a:rPr>
              <a:t>Câu</a:t>
            </a:r>
            <a:r>
              <a:rPr lang="en-US" sz="4000" dirty="0">
                <a:solidFill>
                  <a:srgbClr val="002060"/>
                </a:solidFill>
                <a:latin typeface="Arial" panose="020B0604020202020204" pitchFamily="34" charset="0"/>
                <a:cs typeface="Arial" panose="020B0604020202020204" pitchFamily="34" charset="0"/>
              </a:rPr>
              <a:t>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08491" y="5462845"/>
              <a:ext cx="1404552" cy="523220"/>
            </a:xfrm>
            <a:prstGeom prst="rect">
              <a:avLst/>
            </a:prstGeom>
            <a:noFill/>
          </p:spPr>
          <p:txBody>
            <a:bodyPr wrap="none" rtlCol="0">
              <a:spAutoFit/>
            </a:bodyPr>
            <a:lstStyle/>
            <a:p>
              <a:pPr algn="ctr"/>
              <a:r>
                <a:rPr lang="en-US" sz="2800" b="1" dirty="0">
                  <a:solidFill>
                    <a:srgbClr val="002060"/>
                  </a:solidFill>
                  <a:latin typeface="Arial" panose="020B0604020202020204" pitchFamily="34" charset="0"/>
                  <a:ea typeface="#9Slide02 Tieu de dai" panose="02000000000000000000" pitchFamily="2" charset="0"/>
                  <a:cs typeface="Arial" panose="020B0604020202020204" pitchFamily="34"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1234" y="5417520"/>
              <a:ext cx="1404552" cy="523220"/>
            </a:xfrm>
            <a:prstGeom prst="rect">
              <a:avLst/>
            </a:prstGeom>
            <a:noFill/>
          </p:spPr>
          <p:txBody>
            <a:bodyPr wrap="none" rtlCol="0">
              <a:spAutoFit/>
            </a:bodyPr>
            <a:lstStyle/>
            <a:p>
              <a:pPr algn="ctr"/>
              <a:r>
                <a:rPr lang="en-US" sz="2800" b="1" dirty="0">
                  <a:solidFill>
                    <a:schemeClr val="accent2">
                      <a:lumMod val="50000"/>
                    </a:schemeClr>
                  </a:solidFill>
                  <a:latin typeface="Arial" panose="020B0604020202020204" pitchFamily="34" charset="0"/>
                  <a:ea typeface="#9Slide02 Tieu de dai" panose="02000000000000000000" pitchFamily="2" charset="0"/>
                  <a:cs typeface="Arial" panose="020B0604020202020204" pitchFamily="34"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dirty="0" err="1">
                <a:solidFill>
                  <a:srgbClr val="C00000"/>
                </a:solidFill>
                <a:latin typeface="Arial" panose="020B0604020202020204" pitchFamily="34" charset="0"/>
                <a:cs typeface="Arial" panose="020B0604020202020204" pitchFamily="34" charset="0"/>
              </a:rPr>
              <a:t>Một</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người</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đạp</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xe</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một</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vòng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quanh</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hồ</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với</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vận</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tốc</a:t>
            </a:r>
            <a:r>
              <a:rPr lang="en-US" sz="3900" b="1" dirty="0">
                <a:solidFill>
                  <a:srgbClr val="C00000"/>
                </a:solidFill>
                <a:latin typeface="Arial" panose="020B0604020202020204" pitchFamily="34" charset="0"/>
                <a:cs typeface="Arial" panose="020B0604020202020204" pitchFamily="34" charset="0"/>
              </a:rPr>
              <a:t> 9 km/</a:t>
            </a:r>
            <a:r>
              <a:rPr lang="en-US" sz="3900" b="1" dirty="0" err="1">
                <a:solidFill>
                  <a:srgbClr val="C00000"/>
                </a:solidFill>
                <a:latin typeface="Arial" panose="020B0604020202020204" pitchFamily="34" charset="0"/>
                <a:cs typeface="Arial" panose="020B0604020202020204" pitchFamily="34" charset="0"/>
              </a:rPr>
              <a:t>giờ</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thì</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hết</a:t>
            </a:r>
            <a:r>
              <a:rPr lang="en-US" sz="3900" b="1" dirty="0">
                <a:solidFill>
                  <a:srgbClr val="C00000"/>
                </a:solidFill>
                <a:latin typeface="Arial" panose="020B0604020202020204" pitchFamily="34" charset="0"/>
                <a:cs typeface="Arial" panose="020B0604020202020204" pitchFamily="34" charset="0"/>
              </a:rPr>
              <a:t> 10 </a:t>
            </a:r>
            <a:r>
              <a:rPr lang="en-US" sz="3900" b="1" dirty="0" err="1">
                <a:solidFill>
                  <a:srgbClr val="C00000"/>
                </a:solidFill>
                <a:latin typeface="Arial" panose="020B0604020202020204" pitchFamily="34" charset="0"/>
                <a:cs typeface="Arial" panose="020B0604020202020204" pitchFamily="34" charset="0"/>
              </a:rPr>
              <a:t>phút</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Tính</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quãng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đường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mà</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người</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đó</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đã</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đi</a:t>
            </a:r>
            <a:r>
              <a:rPr lang="en-US" sz="3900" b="1" dirty="0">
                <a:solidFill>
                  <a:srgbClr val="C00000"/>
                </a:solidFill>
                <a:latin typeface="Arial" panose="020B0604020202020204" pitchFamily="34" charset="0"/>
                <a:cs typeface="Arial" panose="020B0604020202020204" pitchFamily="34"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6412" y="5417520"/>
              <a:ext cx="1303562" cy="523220"/>
            </a:xfrm>
            <a:prstGeom prst="rect">
              <a:avLst/>
            </a:prstGeom>
            <a:noFill/>
          </p:spPr>
          <p:txBody>
            <a:bodyPr wrap="none" rtlCol="0">
              <a:spAutoFit/>
            </a:bodyPr>
            <a:lstStyle/>
            <a:p>
              <a:pPr algn="ctr"/>
              <a:r>
                <a:rPr lang="en-US" sz="2800" b="1" dirty="0">
                  <a:solidFill>
                    <a:schemeClr val="accent4">
                      <a:lumMod val="50000"/>
                    </a:schemeClr>
                  </a:solidFill>
                  <a:latin typeface="Arial" panose="020B0604020202020204" pitchFamily="34" charset="0"/>
                  <a:ea typeface="#9Slide02 Tieu de dai" panose="02000000000000000000" pitchFamily="2" charset="0"/>
                  <a:cs typeface="Arial" panose="020B0604020202020204" pitchFamily="34"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Arial" panose="020B0604020202020204" pitchFamily="34" charset="0"/>
                <a:cs typeface="Arial" panose="020B0604020202020204" pitchFamily="34" charset="0"/>
              </a:rPr>
              <a:t>Câu</a:t>
            </a:r>
            <a:r>
              <a:rPr lang="en-US" sz="4000" dirty="0">
                <a:solidFill>
                  <a:srgbClr val="002060"/>
                </a:solidFill>
                <a:latin typeface="Arial" panose="020B0604020202020204" pitchFamily="34" charset="0"/>
                <a:cs typeface="Arial" panose="020B0604020202020204" pitchFamily="34" charset="0"/>
              </a:rPr>
              <a:t>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8866" y="5462845"/>
              <a:ext cx="1003801" cy="523220"/>
            </a:xfrm>
            <a:prstGeom prst="rect">
              <a:avLst/>
            </a:prstGeom>
            <a:noFill/>
          </p:spPr>
          <p:txBody>
            <a:bodyPr wrap="none" rtlCol="0">
              <a:spAutoFit/>
            </a:bodyPr>
            <a:lstStyle/>
            <a:p>
              <a:pPr algn="ctr"/>
              <a:r>
                <a:rPr lang="en-US" sz="2800" b="1" dirty="0">
                  <a:solidFill>
                    <a:srgbClr val="002060"/>
                  </a:solidFill>
                  <a:latin typeface="Arial" panose="020B0604020202020204" pitchFamily="34" charset="0"/>
                  <a:ea typeface="#9Slide02 Tieu de dai" panose="02000000000000000000" pitchFamily="2" charset="0"/>
                  <a:cs typeface="Arial" panose="020B0604020202020204" pitchFamily="34"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1422" y="5417520"/>
              <a:ext cx="1204176" cy="523220"/>
            </a:xfrm>
            <a:prstGeom prst="rect">
              <a:avLst/>
            </a:prstGeom>
            <a:noFill/>
          </p:spPr>
          <p:txBody>
            <a:bodyPr wrap="none" rtlCol="0">
              <a:spAutoFit/>
            </a:bodyPr>
            <a:lstStyle/>
            <a:p>
              <a:pPr algn="ctr"/>
              <a:r>
                <a:rPr lang="en-US" sz="2800" b="1" dirty="0">
                  <a:solidFill>
                    <a:schemeClr val="accent2">
                      <a:lumMod val="50000"/>
                    </a:schemeClr>
                  </a:solidFill>
                  <a:latin typeface="Arial" panose="020B0604020202020204" pitchFamily="34" charset="0"/>
                  <a:ea typeface="#9Slide02 Tieu de dai" panose="02000000000000000000" pitchFamily="2" charset="0"/>
                  <a:cs typeface="Arial" panose="020B0604020202020204" pitchFamily="34"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874775"/>
            <a:ext cx="6049667" cy="3333220"/>
          </a:xfrm>
          <a:prstGeom prst="rect">
            <a:avLst/>
          </a:prstGeom>
          <a:noFill/>
        </p:spPr>
        <p:txBody>
          <a:bodyPr wrap="square" rtlCol="0">
            <a:spAutoFit/>
          </a:bodyPr>
          <a:lstStyle/>
          <a:p>
            <a:pPr algn="ctr">
              <a:lnSpc>
                <a:spcPct val="90000"/>
              </a:lnSpc>
            </a:pPr>
            <a:r>
              <a:rPr lang="en-US" sz="3900" b="1" dirty="0" err="1">
                <a:solidFill>
                  <a:srgbClr val="C00000"/>
                </a:solidFill>
                <a:latin typeface="Arial" panose="020B0604020202020204" pitchFamily="34" charset="0"/>
                <a:cs typeface="Arial" panose="020B0604020202020204" pitchFamily="34" charset="0"/>
              </a:rPr>
              <a:t>Lúc</a:t>
            </a:r>
            <a:r>
              <a:rPr lang="en-US" sz="3900" b="1" dirty="0">
                <a:solidFill>
                  <a:srgbClr val="C00000"/>
                </a:solidFill>
                <a:latin typeface="Arial" panose="020B0604020202020204" pitchFamily="34" charset="0"/>
                <a:cs typeface="Arial" panose="020B0604020202020204" pitchFamily="34" charset="0"/>
              </a:rPr>
              <a:t> </a:t>
            </a:r>
            <a:r>
              <a:rPr lang="en-US" sz="3900" b="1" dirty="0">
                <a:solidFill>
                  <a:srgbClr val="00B050"/>
                </a:solidFill>
                <a:latin typeface="Arial" panose="020B0604020202020204" pitchFamily="34" charset="0"/>
                <a:cs typeface="Arial" panose="020B0604020202020204" pitchFamily="34" charset="0"/>
              </a:rPr>
              <a:t>6 </a:t>
            </a:r>
            <a:r>
              <a:rPr lang="en-US" sz="3900" b="1" dirty="0" err="1">
                <a:solidFill>
                  <a:srgbClr val="00B050"/>
                </a:solidFill>
                <a:latin typeface="Arial" panose="020B0604020202020204" pitchFamily="34" charset="0"/>
                <a:cs typeface="Arial" panose="020B0604020202020204" pitchFamily="34" charset="0"/>
              </a:rPr>
              <a:t>giờ</a:t>
            </a:r>
            <a:r>
              <a:rPr lang="en-US" sz="3900" b="1" dirty="0">
                <a:solidFill>
                  <a:srgbClr val="00B050"/>
                </a:solidFill>
                <a:latin typeface="Arial" panose="020B0604020202020204" pitchFamily="34" charset="0"/>
                <a:cs typeface="Arial" panose="020B0604020202020204" pitchFamily="34" charset="0"/>
              </a:rPr>
              <a:t> 30 </a:t>
            </a:r>
            <a:r>
              <a:rPr lang="en-US" sz="3900" b="1" dirty="0" err="1">
                <a:solidFill>
                  <a:srgbClr val="00B050"/>
                </a:solidFill>
                <a:latin typeface="Arial" panose="020B0604020202020204" pitchFamily="34" charset="0"/>
                <a:cs typeface="Arial" panose="020B0604020202020204" pitchFamily="34" charset="0"/>
              </a:rPr>
              <a:t>phút</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bạn</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Dũng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đi</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xe</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đạp</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từ</a:t>
            </a:r>
            <a:r>
              <a:rPr lang="en-US" sz="3900" b="1" dirty="0">
                <a:solidFill>
                  <a:srgbClr val="C00000"/>
                </a:solidFill>
                <a:latin typeface="Arial" panose="020B0604020202020204" pitchFamily="34" charset="0"/>
                <a:cs typeface="Arial" panose="020B0604020202020204" pitchFamily="34" charset="0"/>
              </a:rPr>
              <a:t> A </a:t>
            </a:r>
            <a:r>
              <a:rPr lang="en-US" sz="3900" b="1" dirty="0" err="1">
                <a:solidFill>
                  <a:srgbClr val="C00000"/>
                </a:solidFill>
                <a:latin typeface="Arial" panose="020B0604020202020204" pitchFamily="34" charset="0"/>
                <a:cs typeface="Arial" panose="020B0604020202020204" pitchFamily="34" charset="0"/>
              </a:rPr>
              <a:t>đến</a:t>
            </a:r>
            <a:r>
              <a:rPr lang="en-US" sz="3900" b="1" dirty="0">
                <a:solidFill>
                  <a:srgbClr val="C00000"/>
                </a:solidFill>
                <a:latin typeface="Arial" panose="020B0604020202020204" pitchFamily="34" charset="0"/>
                <a:cs typeface="Arial" panose="020B0604020202020204" pitchFamily="34" charset="0"/>
              </a:rPr>
              <a:t> B </a:t>
            </a:r>
            <a:r>
              <a:rPr lang="en-US" sz="3900" b="1" dirty="0" err="1">
                <a:solidFill>
                  <a:srgbClr val="C00000"/>
                </a:solidFill>
                <a:latin typeface="Arial" panose="020B0604020202020204" pitchFamily="34" charset="0"/>
                <a:cs typeface="Arial" panose="020B0604020202020204" pitchFamily="34" charset="0"/>
              </a:rPr>
              <a:t>với</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FFFF00"/>
                </a:solidFill>
                <a:latin typeface="Arial" panose="020B0604020202020204" pitchFamily="34" charset="0"/>
                <a:cs typeface="Arial" panose="020B0604020202020204" pitchFamily="34" charset="0"/>
              </a:rPr>
              <a:t>vận</a:t>
            </a:r>
            <a:r>
              <a:rPr lang="en-US" sz="3900" b="1" dirty="0">
                <a:solidFill>
                  <a:srgbClr val="FFFF00"/>
                </a:solidFill>
                <a:latin typeface="Arial" panose="020B0604020202020204" pitchFamily="34" charset="0"/>
                <a:cs typeface="Arial" panose="020B0604020202020204" pitchFamily="34" charset="0"/>
              </a:rPr>
              <a:t> </a:t>
            </a:r>
            <a:r>
              <a:rPr lang="en-US" sz="3900" b="1" dirty="0" err="1">
                <a:solidFill>
                  <a:srgbClr val="FFFF00"/>
                </a:solidFill>
                <a:latin typeface="Arial" panose="020B0604020202020204" pitchFamily="34" charset="0"/>
                <a:cs typeface="Arial" panose="020B0604020202020204" pitchFamily="34" charset="0"/>
              </a:rPr>
              <a:t>tốc</a:t>
            </a:r>
            <a:r>
              <a:rPr lang="en-US" sz="3900" b="1" dirty="0">
                <a:solidFill>
                  <a:srgbClr val="FFFF00"/>
                </a:solidFill>
                <a:latin typeface="Arial" panose="020B0604020202020204" pitchFamily="34" charset="0"/>
                <a:cs typeface="Arial" panose="020B0604020202020204" pitchFamily="34" charset="0"/>
              </a:rPr>
              <a:t> 12km/</a:t>
            </a:r>
            <a:r>
              <a:rPr lang="en-US" sz="3900" b="1" dirty="0" err="1">
                <a:solidFill>
                  <a:srgbClr val="FFFF00"/>
                </a:solidFill>
                <a:latin typeface="Arial" panose="020B0604020202020204" pitchFamily="34" charset="0"/>
                <a:cs typeface="Arial" panose="020B0604020202020204" pitchFamily="34" charset="0"/>
              </a:rPr>
              <a:t>giờ</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Tính</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quãng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đường</a:t>
            </a:r>
            <a:r>
              <a:rPr lang="en-US" sz="3900" b="1" dirty="0">
                <a:solidFill>
                  <a:srgbClr val="C00000"/>
                </a:solidFill>
                <a:latin typeface="Arial" panose="020B0604020202020204" pitchFamily="34" charset="0"/>
                <a:cs typeface="Arial" panose="020B0604020202020204" pitchFamily="34" charset="0"/>
              </a:rPr>
              <a:t> AB </a:t>
            </a:r>
            <a:r>
              <a:rPr lang="en-US" sz="3900" b="1" dirty="0" err="1">
                <a:solidFill>
                  <a:srgbClr val="C00000"/>
                </a:solidFill>
                <a:latin typeface="Arial" panose="020B0604020202020204" pitchFamily="34" charset="0"/>
                <a:cs typeface="Arial" panose="020B0604020202020204" pitchFamily="34" charset="0"/>
              </a:rPr>
              <a:t>biết</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Dũng</a:t>
            </a:r>
            <a:r>
              <a:rPr lang="en-US" sz="3900" b="1" dirty="0">
                <a:solidFill>
                  <a:srgbClr val="C00000"/>
                </a:solidFill>
                <a:latin typeface="Arial" panose="020B0604020202020204" pitchFamily="34" charset="0"/>
                <a:cs typeface="Arial" panose="020B0604020202020204" pitchFamily="34" charset="0"/>
              </a:rPr>
              <a:t> </a:t>
            </a:r>
            <a:r>
              <a:rPr lang="en-US" sz="3900" b="1" dirty="0" err="1">
                <a:solidFill>
                  <a:srgbClr val="C00000"/>
                </a:solidFill>
                <a:latin typeface="Arial" panose="020B0604020202020204" pitchFamily="34" charset="0"/>
                <a:cs typeface="Arial" panose="020B0604020202020204" pitchFamily="34" charset="0"/>
              </a:rPr>
              <a:t>đến</a:t>
            </a:r>
            <a:r>
              <a:rPr lang="en-US" sz="3900" b="1" dirty="0">
                <a:solidFill>
                  <a:srgbClr val="C00000"/>
                </a:solidFill>
                <a:latin typeface="Arial" panose="020B0604020202020204" pitchFamily="34" charset="0"/>
                <a:cs typeface="Arial" panose="020B0604020202020204" pitchFamily="34" charset="0"/>
              </a:rPr>
              <a:t> B </a:t>
            </a:r>
            <a:r>
              <a:rPr lang="en-US" sz="3900" b="1" dirty="0" err="1">
                <a:solidFill>
                  <a:srgbClr val="C00000"/>
                </a:solidFill>
                <a:latin typeface="Arial" panose="020B0604020202020204" pitchFamily="34" charset="0"/>
                <a:cs typeface="Arial" panose="020B0604020202020204" pitchFamily="34" charset="0"/>
              </a:rPr>
              <a:t>lúc</a:t>
            </a:r>
            <a:r>
              <a:rPr lang="en-US" sz="3900" b="1" dirty="0">
                <a:solidFill>
                  <a:srgbClr val="C00000"/>
                </a:solidFill>
                <a:latin typeface="Arial" panose="020B0604020202020204" pitchFamily="34" charset="0"/>
                <a:cs typeface="Arial" panose="020B0604020202020204" pitchFamily="34" charset="0"/>
              </a:rPr>
              <a:t> </a:t>
            </a:r>
            <a:r>
              <a:rPr lang="en-US" sz="3900" b="1" dirty="0">
                <a:solidFill>
                  <a:srgbClr val="0070C0"/>
                </a:solidFill>
                <a:latin typeface="Arial" panose="020B0604020202020204" pitchFamily="34" charset="0"/>
                <a:cs typeface="Arial" panose="020B0604020202020204" pitchFamily="34" charset="0"/>
              </a:rPr>
              <a:t>8 </a:t>
            </a:r>
            <a:r>
              <a:rPr lang="en-US" sz="3900" b="1" dirty="0" err="1">
                <a:solidFill>
                  <a:srgbClr val="0070C0"/>
                </a:solidFill>
                <a:latin typeface="Arial" panose="020B0604020202020204" pitchFamily="34" charset="0"/>
                <a:cs typeface="Arial" panose="020B0604020202020204" pitchFamily="34" charset="0"/>
              </a:rPr>
              <a:t>giờ</a:t>
            </a:r>
            <a:r>
              <a:rPr lang="en-US" sz="3900" b="1" dirty="0">
                <a:solidFill>
                  <a:srgbClr val="0070C0"/>
                </a:solidFill>
                <a:latin typeface="Arial" panose="020B0604020202020204" pitchFamily="34" charset="0"/>
                <a:cs typeface="Arial" panose="020B0604020202020204" pitchFamily="34" charset="0"/>
              </a:rPr>
              <a:t> 30 </a:t>
            </a:r>
            <a:r>
              <a:rPr lang="en-US" sz="3900" b="1" dirty="0" err="1">
                <a:solidFill>
                  <a:srgbClr val="0070C0"/>
                </a:solidFill>
                <a:latin typeface="Arial" panose="020B0604020202020204" pitchFamily="34" charset="0"/>
                <a:cs typeface="Arial" panose="020B0604020202020204" pitchFamily="34" charset="0"/>
              </a:rPr>
              <a:t>phút</a:t>
            </a:r>
            <a:r>
              <a:rPr lang="en-US" sz="3900" b="1" dirty="0">
                <a:solidFill>
                  <a:srgbClr val="C00000"/>
                </a:solidFill>
                <a:latin typeface="Arial" panose="020B0604020202020204" pitchFamily="34" charset="0"/>
                <a:cs typeface="Arial" panose="020B0604020202020204" pitchFamily="34"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06105" y="5417520"/>
              <a:ext cx="1204176" cy="523220"/>
            </a:xfrm>
            <a:prstGeom prst="rect">
              <a:avLst/>
            </a:prstGeom>
            <a:noFill/>
          </p:spPr>
          <p:txBody>
            <a:bodyPr wrap="none" rtlCol="0">
              <a:spAutoFit/>
            </a:bodyPr>
            <a:lstStyle/>
            <a:p>
              <a:pPr algn="ctr"/>
              <a:r>
                <a:rPr lang="en-US" sz="2800" b="1" dirty="0">
                  <a:solidFill>
                    <a:schemeClr val="accent4">
                      <a:lumMod val="50000"/>
                    </a:schemeClr>
                  </a:solidFill>
                  <a:latin typeface="Arial" panose="020B0604020202020204" pitchFamily="34" charset="0"/>
                  <a:ea typeface="#9Slide02 Tieu de dai" panose="02000000000000000000" pitchFamily="2" charset="0"/>
                  <a:cs typeface="Arial" panose="020B0604020202020204" pitchFamily="34"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Arial" panose="020B0604020202020204" pitchFamily="34" charset="0"/>
                <a:cs typeface="Arial" panose="020B0604020202020204" pitchFamily="34" charset="0"/>
              </a:rPr>
              <a:t>Câu</a:t>
            </a:r>
            <a:r>
              <a:rPr lang="en-US" sz="4000" dirty="0">
                <a:solidFill>
                  <a:srgbClr val="002060"/>
                </a:solidFill>
                <a:latin typeface="Arial" panose="020B0604020202020204" pitchFamily="34" charset="0"/>
                <a:cs typeface="Arial" panose="020B0604020202020204" pitchFamily="34" charset="0"/>
              </a:rPr>
              <a:t>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08679" y="5462845"/>
              <a:ext cx="1204176" cy="523220"/>
            </a:xfrm>
            <a:prstGeom prst="rect">
              <a:avLst/>
            </a:prstGeom>
            <a:noFill/>
          </p:spPr>
          <p:txBody>
            <a:bodyPr wrap="none" rtlCol="0">
              <a:spAutoFit/>
            </a:bodyPr>
            <a:lstStyle/>
            <a:p>
              <a:pPr algn="ctr"/>
              <a:r>
                <a:rPr lang="en-US" sz="2800" b="1" dirty="0">
                  <a:solidFill>
                    <a:srgbClr val="002060"/>
                  </a:solidFill>
                  <a:latin typeface="Arial" panose="020B0604020202020204" pitchFamily="34" charset="0"/>
                  <a:ea typeface="#9Slide02 Tieu de dai" panose="02000000000000000000" pitchFamily="2" charset="0"/>
                  <a:cs typeface="Arial" panose="020B0604020202020204" pitchFamily="34"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1422" y="5417520"/>
              <a:ext cx="1204176" cy="523220"/>
            </a:xfrm>
            <a:prstGeom prst="rect">
              <a:avLst/>
            </a:prstGeom>
            <a:noFill/>
          </p:spPr>
          <p:txBody>
            <a:bodyPr wrap="none" rtlCol="0">
              <a:spAutoFit/>
            </a:bodyPr>
            <a:lstStyle/>
            <a:p>
              <a:pPr algn="ctr"/>
              <a:r>
                <a:rPr lang="en-US" sz="2800" b="1" dirty="0">
                  <a:solidFill>
                    <a:schemeClr val="accent2">
                      <a:lumMod val="50000"/>
                    </a:schemeClr>
                  </a:solidFill>
                  <a:latin typeface="Arial" panose="020B0604020202020204" pitchFamily="34" charset="0"/>
                  <a:ea typeface="#9Slide02 Tieu de dai" panose="02000000000000000000" pitchFamily="2" charset="0"/>
                  <a:cs typeface="Arial" panose="020B0604020202020204" pitchFamily="34"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6966632" cy="830997"/>
          </a:xfrm>
          <a:prstGeom prst="rect">
            <a:avLst/>
          </a:prstGeom>
          <a:noFill/>
        </p:spPr>
        <p:txBody>
          <a:bodyPr wrap="square" rtlCol="0">
            <a:spAutoFit/>
          </a:bodyPr>
          <a:lstStyle/>
          <a:p>
            <a:pPr algn="dist"/>
            <a:r>
              <a:rPr lang="en-US" altLang="zh-CN"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KIẾN THỨC CẦN NHỚ</a:t>
            </a:r>
            <a:endParaRPr lang="zh-CN" altLang="en-US"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1323439"/>
          </a:xfrm>
          <a:prstGeom prst="rect">
            <a:avLst/>
          </a:prstGeom>
          <a:noFill/>
        </p:spPr>
        <p:txBody>
          <a:bodyPr wrap="square" rtlCol="0">
            <a:spAutoFit/>
          </a:bodyPr>
          <a:lstStyle/>
          <a:p>
            <a:pPr algn="just"/>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1) </a:t>
            </a:r>
            <a:r>
              <a:rPr lang="en-US" altLang="zh-CN" sz="4000"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Muốn</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tính</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quãng</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đường</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ta </a:t>
            </a:r>
            <a:r>
              <a:rPr lang="en-US" altLang="zh-CN" sz="4000"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lấy</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vận</a:t>
            </a:r>
            <a:r>
              <a:rPr lang="en-US" altLang="zh-CN" sz="4000" u="sng"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tốc</a:t>
            </a:r>
            <a:r>
              <a:rPr lang="en-US" altLang="zh-CN" sz="4000" u="sng"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nhân</a:t>
            </a:r>
            <a:r>
              <a:rPr lang="en-US" altLang="zh-CN" sz="4000" u="sng"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với</a:t>
            </a:r>
            <a:r>
              <a:rPr lang="en-US" altLang="zh-CN" sz="4000" u="sng"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thời</a:t>
            </a:r>
            <a:r>
              <a:rPr lang="en-US" altLang="zh-CN" sz="4000" u="sng"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gian</a:t>
            </a:r>
            <a:r>
              <a:rPr lang="en-US" altLang="zh-CN"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a:t>
            </a:r>
            <a:endParaRPr lang="zh-CN" altLang="en-US"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4956375" y="1912010"/>
            <a:ext cx="6814073" cy="1617446"/>
            <a:chOff x="3427210" y="1848331"/>
            <a:chExt cx="5384234" cy="197690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427210" y="2659090"/>
              <a:ext cx="5384234" cy="1166147"/>
            </a:xfrm>
            <a:prstGeom prst="rect">
              <a:avLst/>
            </a:prstGeom>
            <a:noFill/>
          </p:spPr>
          <p:txBody>
            <a:bodyPr wrap="square" rtlCol="0">
              <a:spAutoFit/>
            </a:bodyPr>
            <a:lstStyle/>
            <a:p>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a:t>
              </a:r>
              <a:r>
                <a:rPr lang="en-US" altLang="zh-CN" sz="2800" dirty="0">
                  <a:solidFill>
                    <a:srgbClr val="FFFF00"/>
                  </a:solidFill>
                  <a:latin typeface="Arial" panose="020B0604020202020204" pitchFamily="34" charset="0"/>
                  <a:ea typeface="字魂105号-简雅黑" panose="00000500000000000000" pitchFamily="2" charset="-122"/>
                  <a:cs typeface="Arial" panose="020B0604020202020204" pitchFamily="34" charset="0"/>
                </a:rPr>
                <a:t>s</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a:solidFill>
                    <a:srgbClr val="FFFF00"/>
                  </a:solidFill>
                  <a:latin typeface="Arial" panose="020B0604020202020204" pitchFamily="34" charset="0"/>
                  <a:ea typeface="字魂105号-简雅黑" panose="00000500000000000000" pitchFamily="2" charset="-122"/>
                  <a:cs typeface="Arial" panose="020B0604020202020204" pitchFamily="34" charset="0"/>
                </a:rPr>
                <a:t>v</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a:solidFill>
                    <a:srgbClr val="FFFF00"/>
                  </a:solidFill>
                  <a:latin typeface="Arial" panose="020B0604020202020204" pitchFamily="34" charset="0"/>
                  <a:ea typeface="字魂105号-简雅黑" panose="00000500000000000000" pitchFamily="2" charset="-122"/>
                  <a:cs typeface="Arial" panose="020B0604020202020204" pitchFamily="34" charset="0"/>
                </a:rPr>
                <a:t>t</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thời</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solidFill>
                    <a:srgbClr val="FDE9E0"/>
                  </a:solidFill>
                  <a:latin typeface="Arial" panose="020B0604020202020204" pitchFamily="34" charset="0"/>
                  <a:ea typeface="字魂105号-简雅黑" panose="00000500000000000000" pitchFamily="2" charset="-122"/>
                  <a:cs typeface="Arial" panose="020B0604020202020204" pitchFamily="34" charset="0"/>
                </a:rPr>
                <a:t>gian</a:t>
              </a:r>
              <a:r>
                <a:rPr lang="en-US" altLang="zh-CN"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017269" y="1848331"/>
              <a:ext cx="3356159" cy="829975"/>
              <a:chOff x="4202690" y="3628849"/>
              <a:chExt cx="4321571" cy="101482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7959701" y="3628849"/>
                <a:ext cx="564560" cy="920138"/>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202690" y="3781069"/>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032449" y="3714919"/>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003631" y="3976448"/>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020699" y="3952927"/>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60461" y="3195277"/>
            <a:ext cx="10909988" cy="1938992"/>
          </a:xfrm>
          <a:prstGeom prst="rect">
            <a:avLst/>
          </a:prstGeom>
          <a:noFill/>
        </p:spPr>
        <p:txBody>
          <a:bodyPr wrap="square" rtlCol="0">
            <a:spAutoFit/>
          </a:bodyPr>
          <a:lstStyle/>
          <a:p>
            <a:pPr algn="just"/>
            <a:r>
              <a:rPr lang="en-US" altLang="zh-CN" sz="4000"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2) </a:t>
            </a:r>
            <a:r>
              <a:rPr lang="vi-VN" altLang="zh-CN" sz="4000"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Đơn vị đo của quãng đường và thời gian cần </a:t>
            </a:r>
            <a:r>
              <a:rPr lang="vi-VN" altLang="zh-CN" sz="4000" u="sng"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thống nhất</a:t>
            </a:r>
            <a:r>
              <a:rPr lang="vi-VN" altLang="zh-CN" sz="4000"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 với đơn vị của quãng đường và thời gian trong số đo vận tốc.</a:t>
            </a:r>
            <a:endParaRPr lang="zh-CN" altLang="en-US" sz="4000"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60461" y="4933670"/>
            <a:ext cx="10839935" cy="1938992"/>
          </a:xfrm>
          <a:prstGeom prst="rect">
            <a:avLst/>
          </a:prstGeom>
          <a:noFill/>
        </p:spPr>
        <p:txBody>
          <a:bodyPr wrap="square" rtlCol="0">
            <a:spAutoFit/>
          </a:bodyPr>
          <a:lstStyle/>
          <a:p>
            <a:pPr algn="just"/>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3) Khi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đổi</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số</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đo</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thời</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gian</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nếu</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kết</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quả</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là</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số</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thập</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phân</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vô</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hạn</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thì</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ta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nên</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để</a:t>
            </a:r>
            <a:r>
              <a:rPr lang="en-US" altLang="zh-CN" sz="4000" u="sng"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ở </a:t>
            </a:r>
            <a:r>
              <a:rPr lang="en-US" altLang="zh-CN" sz="4000" u="sng"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dạng</a:t>
            </a:r>
            <a:r>
              <a:rPr lang="en-US" altLang="zh-CN" sz="4000" u="sng"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phân</a:t>
            </a:r>
            <a:r>
              <a:rPr lang="en-US" altLang="zh-CN" sz="4000" u="sng"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u="sng"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số</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để</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tìm</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ra</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kết</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quả</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chính</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 </a:t>
            </a:r>
            <a:r>
              <a:rPr lang="en-US" altLang="zh-CN" sz="4000" dirty="0" err="1">
                <a:solidFill>
                  <a:srgbClr val="002060"/>
                </a:solidFill>
                <a:latin typeface="Arial" panose="020B0604020202020204" pitchFamily="34" charset="0"/>
                <a:ea typeface="字魂105号-简雅黑" panose="00000500000000000000" pitchFamily="2" charset="-122"/>
                <a:cs typeface="Arial" panose="020B0604020202020204" pitchFamily="34" charset="0"/>
              </a:rPr>
              <a:t>xác</a:t>
            </a:r>
            <a:r>
              <a:rPr lang="en-US" altLang="zh-CN"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rPr>
              <a:t>.</a:t>
            </a:r>
            <a:endParaRPr lang="zh-CN" altLang="en-US"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dirty="0" err="1">
                <a:solidFill>
                  <a:schemeClr val="bg1"/>
                </a:solidFill>
                <a:latin typeface="UTM Billhead 1910" panose="02040603050506020204" pitchFamily="18" charset="0"/>
                <a:cs typeface="+mn-ea"/>
                <a:sym typeface="+mn-lt"/>
              </a:rPr>
              <a:t>Hẹn</a:t>
            </a:r>
            <a:r>
              <a:rPr lang="en-US" altLang="zh-CN" sz="16600" b="1" dirty="0">
                <a:solidFill>
                  <a:schemeClr val="bg1"/>
                </a:solidFill>
                <a:latin typeface="UTM Billhead 1910" panose="02040603050506020204" pitchFamily="18" charset="0"/>
                <a:cs typeface="+mn-ea"/>
                <a:sym typeface="+mn-lt"/>
              </a:rPr>
              <a:t> </a:t>
            </a:r>
            <a:r>
              <a:rPr lang="en-US" altLang="zh-CN" sz="16600" b="1" dirty="0" err="1">
                <a:solidFill>
                  <a:schemeClr val="bg1"/>
                </a:solidFill>
                <a:latin typeface="UTM Billhead 1910" panose="02040603050506020204" pitchFamily="18" charset="0"/>
                <a:cs typeface="+mn-ea"/>
                <a:sym typeface="+mn-lt"/>
              </a:rPr>
              <a:t>gặp</a:t>
            </a:r>
            <a:r>
              <a:rPr lang="en-US" altLang="zh-CN" sz="16600" b="1" dirty="0">
                <a:solidFill>
                  <a:schemeClr val="bg1"/>
                </a:solidFill>
                <a:latin typeface="UTM Billhead 1910" panose="02040603050506020204" pitchFamily="18" charset="0"/>
                <a:cs typeface="+mn-ea"/>
                <a:sym typeface="+mn-lt"/>
              </a:rPr>
              <a:t> </a:t>
            </a:r>
            <a:r>
              <a:rPr lang="en-US" altLang="zh-CN" sz="16600" b="1" dirty="0" err="1">
                <a:solidFill>
                  <a:schemeClr val="bg1"/>
                </a:solidFill>
                <a:latin typeface="UTM Billhead 1910" panose="02040603050506020204" pitchFamily="18" charset="0"/>
                <a:cs typeface="+mn-ea"/>
                <a:sym typeface="+mn-lt"/>
              </a:rPr>
              <a:t>lại</a:t>
            </a:r>
            <a:r>
              <a:rPr lang="en-US" altLang="zh-CN" sz="16600" b="1" dirty="0">
                <a:solidFill>
                  <a:schemeClr val="bg1"/>
                </a:solidFill>
                <a:latin typeface="UTM Billhead 1910" panose="02040603050506020204" pitchFamily="18" charset="0"/>
                <a:cs typeface="+mn-ea"/>
                <a:sym typeface="+mn-lt"/>
              </a:rPr>
              <a:t>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2308324"/>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KHỞI ĐỘNG</a:t>
            </a:r>
            <a:endParaRPr lang="zh-CN" altLang="en-US"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rPr>
              <a:t>1</a:t>
            </a:r>
            <a:endParaRPr lang="zh-CN" altLang="en-US"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50250"/>
          </a:xfrm>
          <a:prstGeom prst="rect">
            <a:avLst/>
          </a:prstGeom>
          <a:noFill/>
        </p:spPr>
        <p:txBody>
          <a:bodyPr wrap="square" rtlCol="0">
            <a:spAutoFit/>
          </a:bodyPr>
          <a:lstStyle/>
          <a:p>
            <a:pPr algn="just">
              <a:lnSpc>
                <a:spcPct val="119000"/>
              </a:lnSpc>
            </a:pP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Để</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giải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quyết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khủng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hoảng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giao</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thông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đô</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thị</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thành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phố</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Nội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đã</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đang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xây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dựng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mạng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lưới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5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trên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dự</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kiến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hoàn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thành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năm</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71292"/>
          </a:xfrm>
          <a:prstGeom prst="rect">
            <a:avLst/>
          </a:prstGeom>
          <a:noFill/>
        </p:spPr>
        <p:txBody>
          <a:bodyPr wrap="square">
            <a:spAutoFit/>
          </a:bodyPr>
          <a:lstStyle/>
          <a:p>
            <a:pPr algn="just">
              <a:lnSpc>
                <a:spcPct val="119000"/>
              </a:lnSpc>
            </a:pPr>
            <a:r>
              <a:rPr lang="en-US" altLang="zh-CN" sz="2400" dirty="0" err="1" smtClean="0">
                <a:latin typeface="Arial" panose="020B0604020202020204" pitchFamily="34" charset="0"/>
                <a:ea typeface="字魂105号-简雅黑" panose="00000500000000000000" pitchFamily="2" charset="-122"/>
                <a:cs typeface="Arial" panose="020B0604020202020204" pitchFamily="34" charset="0"/>
              </a:rPr>
              <a:t>Đến</a:t>
            </a:r>
            <a:r>
              <a:rPr lang="en-US" altLang="zh-CN" sz="2400" dirty="0" smtClean="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nay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đã</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có</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Cát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Linh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Đông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hoạt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động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này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có</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chiều</a:t>
            </a:r>
            <a:endParaRPr lang="zh-CN" altLang="en-US" sz="24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5287" y="2780899"/>
            <a:ext cx="11925299" cy="943143"/>
          </a:xfrm>
          <a:prstGeom prst="rect">
            <a:avLst/>
          </a:prstGeom>
          <a:noFill/>
        </p:spPr>
        <p:txBody>
          <a:bodyPr wrap="square">
            <a:spAutoFit/>
          </a:bodyPr>
          <a:lstStyle/>
          <a:p>
            <a:pPr>
              <a:lnSpc>
                <a:spcPct val="119000"/>
              </a:lnSpc>
            </a:pP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dài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13km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tàu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lưu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thông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trên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này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24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phút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Hỏi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đoàn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tàu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chạy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trung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bình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bao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nhiêu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km/</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Vận</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tốc</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bình</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đoàn</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tàu</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là</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a:t>
                </a:r>
              </a:p>
              <a:p>
                <a:pPr algn="ct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(km/</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giờ</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a:t>
                </a:r>
              </a:p>
              <a:p>
                <a:pPr algn="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Đáp</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số</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km/</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giờ</a:t>
                </a:r>
                <a:endParaRPr lang="en-US" sz="2400" dirty="0">
                  <a:solidFill>
                    <a:srgbClr val="A40B5D"/>
                  </a:solidFill>
                  <a:latin typeface="Arial" panose="020B0604020202020204" pitchFamily="34" charset="0"/>
                  <a:ea typeface="Cambria" panose="02040503050406030204" pitchFamily="18"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xmlns:a14="http://schemas.microsoft.com/office/drawing/2010/main" xmlns="" sd="3626296200">
                      <a:prstGeom prst="rect">
                        <a:avLst/>
                      </a:pr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200" b="1"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200" b="1"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200" b="1"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đúng</a:t>
            </a:r>
            <a:r>
              <a:rPr lang="en-US" sz="3600" dirty="0">
                <a:latin typeface="Arial" panose="020B0604020202020204" pitchFamily="34" charset="0"/>
                <a:cs typeface="Arial" panose="020B0604020202020204" pitchFamily="34" charset="0"/>
              </a:rPr>
              <a:t> hay </a:t>
            </a:r>
            <a:r>
              <a:rPr lang="en-US" sz="3600" dirty="0" err="1">
                <a:solidFill>
                  <a:srgbClr val="FF0000"/>
                </a:solidFill>
                <a:latin typeface="Arial" panose="020B0604020202020204" pitchFamily="34" charset="0"/>
                <a:cs typeface="Arial" panose="020B0604020202020204" pitchFamily="34" charset="0"/>
              </a:rPr>
              <a:t>sai</a:t>
            </a:r>
            <a:r>
              <a:rPr lang="en-US" sz="3600" dirty="0">
                <a:solidFill>
                  <a:srgbClr val="FF0000"/>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50250"/>
          </a:xfrm>
          <a:prstGeom prst="rect">
            <a:avLst/>
          </a:prstGeom>
          <a:noFill/>
        </p:spPr>
        <p:txBody>
          <a:bodyPr wrap="square" rtlCol="0">
            <a:spAutoFit/>
          </a:bodyPr>
          <a:lstStyle/>
          <a:p>
            <a:pPr algn="just">
              <a:lnSpc>
                <a:spcPct val="119000"/>
              </a:lnSpc>
            </a:pP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Để</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giải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quyết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khủng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hoảng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giao</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thông</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đô</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i="1" dirty="0" err="1">
                <a:latin typeface="Arial" panose="020B0604020202020204" pitchFamily="34" charset="0"/>
                <a:ea typeface="字魂105号-简雅黑" panose="00000500000000000000" pitchFamily="2" charset="-122"/>
                <a:cs typeface="Arial" panose="020B0604020202020204" pitchFamily="34" charset="0"/>
              </a:rPr>
              <a:t>thị</a:t>
            </a:r>
            <a:r>
              <a:rPr lang="en-US" altLang="zh-CN" sz="2400" i="1" dirty="0">
                <a:latin typeface="Arial" panose="020B0604020202020204" pitchFamily="34" charset="0"/>
                <a:ea typeface="字魂105号-简雅黑" panose="00000500000000000000" pitchFamily="2" charset="-122"/>
                <a:cs typeface="Arial" panose="020B0604020202020204" pitchFamily="34" charset="0"/>
              </a:rPr>
              <a: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thành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phố</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Nội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đã</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đang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xây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dựng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mạng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lưới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5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trên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dự</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kiến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hoàn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thành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năm</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14365"/>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71292"/>
          </a:xfrm>
          <a:prstGeom prst="rect">
            <a:avLst/>
          </a:prstGeom>
          <a:noFill/>
        </p:spPr>
        <p:txBody>
          <a:bodyPr wrap="square">
            <a:spAutoFit/>
          </a:bodyPr>
          <a:lstStyle/>
          <a:p>
            <a:pPr algn="just">
              <a:lnSpc>
                <a:spcPct val="119000"/>
              </a:lnSpc>
            </a:pPr>
            <a:r>
              <a:rPr lang="en-US" altLang="zh-CN" sz="2400" dirty="0" err="1" smtClean="0">
                <a:latin typeface="Arial" panose="020B0604020202020204" pitchFamily="34" charset="0"/>
                <a:ea typeface="字魂105号-简雅黑" panose="00000500000000000000" pitchFamily="2" charset="-122"/>
                <a:cs typeface="Arial" panose="020B0604020202020204" pitchFamily="34" charset="0"/>
              </a:rPr>
              <a:t>Đến</a:t>
            </a:r>
            <a:r>
              <a:rPr lang="en-US" altLang="zh-CN" sz="2400" dirty="0" smtClean="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nay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đã</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có</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Cát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Linh -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Đông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hoạt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động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sắt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này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có</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chiều</a:t>
            </a:r>
            <a:endParaRPr lang="zh-CN" altLang="en-US" sz="24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dài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13km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tàu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lưu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thông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trên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tuyến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này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24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phút</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Hỏi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đoàn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tàu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chạy</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với</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trung</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bình</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là</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bao</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nhiêu</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 km/</a:t>
            </a:r>
            <a:r>
              <a:rPr lang="en-US" altLang="zh-CN" sz="2400" dirty="0" err="1">
                <a:latin typeface="Arial" panose="020B0604020202020204" pitchFamily="34" charset="0"/>
                <a:ea typeface="字魂105号-简雅黑" panose="00000500000000000000" pitchFamily="2" charset="-122"/>
                <a:cs typeface="Arial" panose="020B0604020202020204" pitchFamily="34" charset="0"/>
              </a:rPr>
              <a:t>giờ</a:t>
            </a:r>
            <a:r>
              <a:rPr lang="en-US" altLang="zh-CN" sz="2400" dirty="0">
                <a:latin typeface="Arial" panose="020B0604020202020204" pitchFamily="34" charset="0"/>
                <a:ea typeface="字魂105号-简雅黑" panose="00000500000000000000" pitchFamily="2" charset="-122"/>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A40B5D"/>
              </a:solidFill>
              <a:latin typeface="Arial" panose="020B0604020202020204" pitchFamily="34" charset="0"/>
              <a:ea typeface="Cambria" panose="02040503050406030204" pitchFamily="18" charset="0"/>
              <a:cs typeface="Arial" panose="020B0604020202020204" pitchFamily="34" charset="0"/>
            </a:endParaRPr>
          </a:p>
          <a:p>
            <a:pPr algn="ct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Đổi</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24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phút</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 0,4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giờ</a:t>
            </a:r>
            <a:endParaRPr lang="en-US" sz="2400" dirty="0">
              <a:solidFill>
                <a:srgbClr val="A40B5D"/>
              </a:solidFill>
              <a:latin typeface="Arial" panose="020B0604020202020204" pitchFamily="34" charset="0"/>
              <a:ea typeface="Cambria" panose="02040503050406030204" pitchFamily="18" charset="0"/>
              <a:cs typeface="Arial" panose="020B0604020202020204" pitchFamily="34" charset="0"/>
            </a:endParaRPr>
          </a:p>
          <a:p>
            <a:pPr algn="ct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Vận</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tốc</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bình</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đoàn</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tàu</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là</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a:t>
            </a:r>
          </a:p>
          <a:p>
            <a:pPr algn="ct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13 : 0,4 = 32,5 (km/</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giờ</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a:t>
            </a:r>
          </a:p>
          <a:p>
            <a:pPr algn="ct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Đáp</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số</a:t>
            </a:r>
            <a:r>
              <a:rPr lang="en-US" sz="2400" dirty="0">
                <a:solidFill>
                  <a:srgbClr val="A40B5D"/>
                </a:solidFill>
                <a:latin typeface="Arial" panose="020B0604020202020204" pitchFamily="34" charset="0"/>
                <a:ea typeface="Cambria" panose="02040503050406030204" pitchFamily="18" charset="0"/>
                <a:cs typeface="Arial" panose="020B0604020202020204" pitchFamily="34" charset="0"/>
              </a:rPr>
              <a:t>: 32,5 km/</a:t>
            </a:r>
            <a:r>
              <a:rPr lang="en-US" sz="2400" dirty="0" err="1">
                <a:solidFill>
                  <a:srgbClr val="A40B5D"/>
                </a:solidFill>
                <a:latin typeface="Arial" panose="020B0604020202020204" pitchFamily="34" charset="0"/>
                <a:ea typeface="Cambria" panose="02040503050406030204" pitchFamily="18" charset="0"/>
                <a:cs typeface="Arial" panose="020B0604020202020204" pitchFamily="34" charset="0"/>
              </a:rPr>
              <a:t>giờ</a:t>
            </a:r>
            <a:endParaRPr lang="en-US" sz="2400" dirty="0">
              <a:solidFill>
                <a:srgbClr val="A40B5D"/>
              </a:solidFill>
              <a:latin typeface="Arial" panose="020B0604020202020204" pitchFamily="34" charset="0"/>
              <a:ea typeface="Cambria" panose="02040503050406030204" pitchFamily="18" charset="0"/>
              <a:cs typeface="Arial" panose="020B0604020202020204" pitchFamily="34" charset="0"/>
            </a:endParaRP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a:t>
            </a:r>
            <a:r>
              <a:rPr lang="en-US" altLang="zh-CN" sz="3200" b="1"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 </a:t>
            </a:r>
            <a:r>
              <a:rPr lang="en-US" altLang="zh-CN" sz="3200" b="1" dirty="0" err="1">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giải</a:t>
            </a:r>
            <a:endParaRPr lang="zh-CN" altLang="en-US" sz="3200" b="1"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dirty="0" err="1">
                <a:latin typeface="Arial" panose="020B0604020202020204" pitchFamily="34" charset="0"/>
                <a:ea typeface="Cambria" panose="02040503050406030204" pitchFamily="18" charset="0"/>
                <a:cs typeface="Arial" panose="020B0604020202020204" pitchFamily="34" charset="0"/>
              </a:rPr>
              <a:t>Tóm</a:t>
            </a:r>
            <a:r>
              <a:rPr lang="en-US" sz="2600" u="sng" dirty="0">
                <a:latin typeface="Arial" panose="020B0604020202020204" pitchFamily="34" charset="0"/>
                <a:ea typeface="Cambria" panose="02040503050406030204" pitchFamily="18" charset="0"/>
                <a:cs typeface="Arial" panose="020B0604020202020204" pitchFamily="34" charset="0"/>
              </a:rPr>
              <a:t> </a:t>
            </a:r>
            <a:r>
              <a:rPr lang="en-US" sz="2600" u="sng" dirty="0" err="1">
                <a:latin typeface="Arial" panose="020B0604020202020204" pitchFamily="34" charset="0"/>
                <a:ea typeface="Cambria" panose="02040503050406030204" pitchFamily="18" charset="0"/>
                <a:cs typeface="Arial" panose="020B0604020202020204" pitchFamily="34" charset="0"/>
              </a:rPr>
              <a:t>tắt</a:t>
            </a:r>
            <a:r>
              <a:rPr lang="en-US" sz="2600" u="sng" dirty="0">
                <a:latin typeface="Arial" panose="020B0604020202020204" pitchFamily="34" charset="0"/>
                <a:ea typeface="Cambria" panose="02040503050406030204" pitchFamily="18" charset="0"/>
                <a:cs typeface="Arial" panose="020B0604020202020204" pitchFamily="34" charset="0"/>
              </a:rPr>
              <a:t>:</a:t>
            </a:r>
          </a:p>
          <a:p>
            <a:r>
              <a:rPr lang="en-US" sz="2600" dirty="0">
                <a:latin typeface="Arial" panose="020B0604020202020204" pitchFamily="34" charset="0"/>
                <a:ea typeface="Cambria" panose="02040503050406030204" pitchFamily="18" charset="0"/>
                <a:cs typeface="Arial" panose="020B0604020202020204" pitchFamily="34" charset="0"/>
              </a:rPr>
              <a:t>	s = 13 km</a:t>
            </a:r>
          </a:p>
          <a:p>
            <a:r>
              <a:rPr lang="en-US" sz="2600" dirty="0">
                <a:latin typeface="Arial" panose="020B0604020202020204" pitchFamily="34" charset="0"/>
                <a:ea typeface="Cambria" panose="02040503050406030204" pitchFamily="18" charset="0"/>
                <a:cs typeface="Arial" panose="020B0604020202020204" pitchFamily="34" charset="0"/>
              </a:rPr>
              <a:t>	t = 24 </a:t>
            </a:r>
            <a:r>
              <a:rPr lang="en-US" sz="2600" dirty="0" err="1">
                <a:latin typeface="Arial" panose="020B0604020202020204" pitchFamily="34" charset="0"/>
                <a:ea typeface="Cambria" panose="02040503050406030204" pitchFamily="18" charset="0"/>
                <a:cs typeface="Arial" panose="020B0604020202020204" pitchFamily="34" charset="0"/>
              </a:rPr>
              <a:t>phút</a:t>
            </a:r>
            <a:endParaRPr lang="en-US" sz="2600" dirty="0">
              <a:latin typeface="Arial" panose="020B0604020202020204" pitchFamily="34" charset="0"/>
              <a:ea typeface="Cambria" panose="02040503050406030204" pitchFamily="18" charset="0"/>
              <a:cs typeface="Arial" panose="020B0604020202020204" pitchFamily="34" charset="0"/>
            </a:endParaRPr>
          </a:p>
          <a:p>
            <a:r>
              <a:rPr lang="en-US" sz="2600" dirty="0">
                <a:latin typeface="Arial" panose="020B0604020202020204" pitchFamily="34" charset="0"/>
                <a:ea typeface="Cambria" panose="02040503050406030204" pitchFamily="18" charset="0"/>
                <a:cs typeface="Arial" panose="020B0604020202020204" pitchFamily="34" charset="0"/>
              </a:rPr>
              <a:t>	v = ... km/</a:t>
            </a:r>
            <a:r>
              <a:rPr lang="en-US" sz="2600" dirty="0" err="1">
                <a:latin typeface="Arial" panose="020B0604020202020204" pitchFamily="34" charset="0"/>
                <a:ea typeface="Cambria" panose="02040503050406030204" pitchFamily="18" charset="0"/>
                <a:cs typeface="Arial" panose="020B0604020202020204" pitchFamily="34" charset="0"/>
              </a:rPr>
              <a:t>giờ</a:t>
            </a:r>
            <a:r>
              <a:rPr lang="en-US" sz="2600" dirty="0">
                <a:latin typeface="Arial" panose="020B0604020202020204" pitchFamily="34" charset="0"/>
                <a:ea typeface="Cambria" panose="02040503050406030204" pitchFamily="18" charset="0"/>
                <a:cs typeface="Arial" panose="020B0604020202020204" pitchFamily="34" charset="0"/>
              </a:rPr>
              <a:t>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KIẾN THỨC CẦN NHỚ</a:t>
            </a:r>
            <a:endParaRPr lang="zh-CN" altLang="en-US"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754326"/>
          </a:xfrm>
          <a:prstGeom prst="rect">
            <a:avLst/>
          </a:prstGeom>
          <a:noFill/>
        </p:spPr>
        <p:txBody>
          <a:bodyPr wrap="square" rtlCol="0">
            <a:spAutoFit/>
          </a:bodyPr>
          <a:lstStyle/>
          <a:p>
            <a:pPr algn="just"/>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Muốn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ta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lấy</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chia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cho</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6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36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3600" dirty="0">
              <a:latin typeface="Arial" panose="020B0604020202020204" pitchFamily="34" charset="0"/>
              <a:ea typeface="字魂105号-简雅黑" panose="00000500000000000000" pitchFamily="2" charset="-122"/>
              <a:cs typeface="Arial" panose="020B0604020202020204" pitchFamily="34" charset="0"/>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4014971"/>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611105" y="5063472"/>
            <a:ext cx="6011494" cy="954107"/>
          </a:xfrm>
          <a:prstGeom prst="rect">
            <a:avLst/>
          </a:prstGeom>
          <a:noFill/>
        </p:spPr>
        <p:txBody>
          <a:bodyPr wrap="square" rtlCol="0">
            <a:spAutoFit/>
          </a:bodyPr>
          <a:lstStyle/>
          <a:p>
            <a:pPr algn="just"/>
            <a:r>
              <a:rPr lang="en-US" altLang="zh-CN" sz="2800" dirty="0">
                <a:latin typeface="Arial" panose="020B0604020202020204" pitchFamily="34" charset="0"/>
                <a:ea typeface="字魂105号-简雅黑" panose="00000500000000000000" pitchFamily="2" charset="-122"/>
                <a:cs typeface="Arial" panose="020B0604020202020204" pitchFamily="34" charset="0"/>
              </a:rPr>
              <a:t>(v: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tốc</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s: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thời</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 </a:t>
            </a:r>
            <a:r>
              <a:rPr lang="en-US" altLang="zh-CN" sz="2800" dirty="0" err="1">
                <a:latin typeface="Arial" panose="020B0604020202020204" pitchFamily="34" charset="0"/>
                <a:ea typeface="字魂105号-简雅黑" panose="00000500000000000000" pitchFamily="2" charset="-122"/>
                <a:cs typeface="Arial" panose="020B0604020202020204" pitchFamily="34" charset="0"/>
              </a:rPr>
              <a:t>gian</a:t>
            </a:r>
            <a:r>
              <a:rPr lang="en-US" altLang="zh-CN" sz="28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2800" dirty="0">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KHÁM PHÁ</a:t>
            </a:r>
            <a:endParaRPr lang="zh-CN" altLang="en-US" sz="72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rPr>
              <a:t>2</a:t>
            </a:r>
            <a:endParaRPr lang="zh-CN" altLang="en-US" sz="7200" b="1" dirty="0">
              <a:effectLst>
                <a:outerShdw blurRad="25400" dist="25400" dir="2700000" algn="tl" rotWithShape="0">
                  <a:prstClr val="black">
                    <a:alpha val="40000"/>
                  </a:prst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MỤC TIÊU</a:t>
            </a:r>
            <a:endParaRPr lang="zh-CN" altLang="en-US" sz="54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4622804"/>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Trình</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bày</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được</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quy</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tắc</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và</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công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thức</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đi</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được</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của</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một</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chuyển</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động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đều</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a:t>
            </a:r>
            <a:r>
              <a:rPr lang="zh-CN" altLang="en-US" sz="3200" dirty="0">
                <a:latin typeface="Arial" panose="020B0604020202020204" pitchFamily="34" charset="0"/>
                <a:ea typeface="字魂105号-简雅黑" panose="00000500000000000000" pitchFamily="2" charset="-122"/>
                <a:cs typeface="Arial" panose="020B0604020202020204" pitchFamily="34" charset="0"/>
              </a:rPr>
              <a:t> </a:t>
            </a: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490186"/>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Vận</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dụng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để</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tính</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quãng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đường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trong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những</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bài</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toán</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cụ</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 </a:t>
            </a:r>
            <a:r>
              <a:rPr lang="en-US" altLang="zh-CN" sz="3200" dirty="0" err="1">
                <a:latin typeface="Arial" panose="020B0604020202020204" pitchFamily="34" charset="0"/>
                <a:ea typeface="字魂105号-简雅黑" panose="00000500000000000000" pitchFamily="2" charset="-122"/>
                <a:cs typeface="Arial" panose="020B0604020202020204" pitchFamily="34" charset="0"/>
              </a:rPr>
              <a:t>thể</a:t>
            </a:r>
            <a:r>
              <a:rPr lang="en-US" altLang="zh-CN" sz="3200" dirty="0">
                <a:latin typeface="Arial" panose="020B0604020202020204" pitchFamily="34" charset="0"/>
                <a:ea typeface="字魂105号-简雅黑" panose="00000500000000000000" pitchFamily="2" charset="-122"/>
                <a:cs typeface="Arial" panose="020B0604020202020204" pitchFamily="34" charset="0"/>
              </a:rPr>
              <a:t>.</a:t>
            </a:r>
            <a:endParaRPr lang="zh-CN" altLang="en-US" sz="32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940748"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8" y="644556"/>
            <a:ext cx="234626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toán</a:t>
            </a:r>
            <a:r>
              <a:rPr lang="en-US" sz="2800" dirty="0">
                <a:latin typeface="Arial" panose="020B0604020202020204" pitchFamily="34" charset="0"/>
                <a:cs typeface="Arial" panose="020B0604020202020204" pitchFamily="34" charset="0"/>
              </a:rPr>
              <a:t>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42,5 km/</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5912" b="26535"/>
          <a:stretch/>
        </p:blipFill>
        <p:spPr>
          <a:xfrm>
            <a:off x="-360216" y="1732908"/>
            <a:ext cx="5288280" cy="3071567"/>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Tóm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tắt</a:t>
            </a:r>
            <a:r>
              <a:rPr lang="en-US" sz="32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02979" y="345566"/>
            <a:ext cx="1331669" cy="523220"/>
          </a:xfrm>
          <a:prstGeom prst="rect">
            <a:avLst/>
          </a:prstGeom>
          <a:noFill/>
        </p:spPr>
        <p:txBody>
          <a:bodyPr wrap="square" rtlCol="0">
            <a:spAutoFit/>
          </a:bodyPr>
          <a:lstStyle/>
          <a:p>
            <a:r>
              <a:rPr lang="en-US" sz="2800" dirty="0">
                <a:solidFill>
                  <a:srgbClr val="FDE9E0"/>
                </a:solidFill>
                <a:latin typeface="Arial" panose="020B0604020202020204" pitchFamily="34" charset="0"/>
                <a:cs typeface="Arial" panose="020B0604020202020204" pitchFamily="34" charset="0"/>
              </a:rPr>
              <a:t>4 </a:t>
            </a:r>
            <a:r>
              <a:rPr lang="en-US" sz="2800" dirty="0" err="1">
                <a:solidFill>
                  <a:srgbClr val="FDE9E0"/>
                </a:solidFill>
                <a:latin typeface="Arial" panose="020B0604020202020204" pitchFamily="34" charset="0"/>
                <a:cs typeface="Arial" panose="020B0604020202020204" pitchFamily="34" charset="0"/>
              </a:rPr>
              <a:t>giờ</a:t>
            </a:r>
            <a:endParaRPr lang="en-US" sz="2800" dirty="0">
              <a:solidFill>
                <a:srgbClr val="FDE9E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4642712" y="362357"/>
            <a:ext cx="1615188"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t = 4 </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v = 42,5 km/</a:t>
            </a:r>
            <a:r>
              <a:rPr lang="en-US" sz="2800" dirty="0" err="1">
                <a:solidFill>
                  <a:srgbClr val="002060"/>
                </a:solidFill>
                <a:latin typeface="Arial" panose="020B0604020202020204" pitchFamily="34" charset="0"/>
                <a:cs typeface="Arial" panose="020B0604020202020204" pitchFamily="34" charset="0"/>
              </a:rPr>
              <a:t>giờ</a:t>
            </a:r>
            <a:endParaRPr lang="en-US" sz="28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6933801" y="339502"/>
            <a:ext cx="5481588" cy="523220"/>
          </a:xfrm>
          <a:prstGeom prst="rect">
            <a:avLst/>
          </a:prstGeom>
          <a:noFill/>
        </p:spPr>
        <p:txBody>
          <a:bodyPr wrap="square" rtlCol="0">
            <a:spAutoFit/>
          </a:bodyPr>
          <a:lstStyle/>
          <a:p>
            <a:r>
              <a:rPr lang="en-US" sz="2800" dirty="0" err="1">
                <a:solidFill>
                  <a:srgbClr val="FDE9E0"/>
                </a:solidFill>
                <a:latin typeface="Arial" panose="020B0604020202020204" pitchFamily="34" charset="0"/>
                <a:cs typeface="Arial" panose="020B0604020202020204" pitchFamily="34" charset="0"/>
              </a:rPr>
              <a:t>vận</a:t>
            </a:r>
            <a:r>
              <a:rPr lang="en-US" sz="2800" dirty="0">
                <a:solidFill>
                  <a:srgbClr val="FDE9E0"/>
                </a:solidFill>
                <a:latin typeface="Arial" panose="020B0604020202020204" pitchFamily="34" charset="0"/>
                <a:cs typeface="Arial" panose="020B0604020202020204" pitchFamily="34" charset="0"/>
              </a:rPr>
              <a:t> </a:t>
            </a:r>
            <a:r>
              <a:rPr lang="en-US" sz="2800" dirty="0" err="1">
                <a:solidFill>
                  <a:srgbClr val="FDE9E0"/>
                </a:solidFill>
                <a:latin typeface="Arial" panose="020B0604020202020204" pitchFamily="34" charset="0"/>
                <a:cs typeface="Arial" panose="020B0604020202020204" pitchFamily="34" charset="0"/>
              </a:rPr>
              <a:t>tốc</a:t>
            </a:r>
            <a:r>
              <a:rPr lang="en-US" sz="2800" dirty="0">
                <a:solidFill>
                  <a:srgbClr val="FDE9E0"/>
                </a:solidFill>
                <a:latin typeface="Arial" panose="020B0604020202020204" pitchFamily="34" charset="0"/>
                <a:cs typeface="Arial" panose="020B0604020202020204" pitchFamily="34" charset="0"/>
              </a:rPr>
              <a:t> 42,5 km/</a:t>
            </a:r>
            <a:r>
              <a:rPr lang="en-US" sz="2800" dirty="0" err="1">
                <a:solidFill>
                  <a:srgbClr val="FDE9E0"/>
                </a:solidFill>
                <a:latin typeface="Arial" panose="020B0604020202020204" pitchFamily="34" charset="0"/>
                <a:cs typeface="Arial" panose="020B0604020202020204" pitchFamily="34" charset="0"/>
              </a:rPr>
              <a:t>giờ</a:t>
            </a:r>
            <a:endParaRPr lang="en-US" sz="2800" dirty="0">
              <a:solidFill>
                <a:srgbClr val="FDE9E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3276084" y="756821"/>
            <a:ext cx="3458564"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998963" cy="209797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5751" y="1988025"/>
            <a:ext cx="6325860" cy="1077218"/>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tốc</a:t>
            </a:r>
            <a:r>
              <a:rPr lang="en-US" sz="3200" dirty="0">
                <a:latin typeface="Arial" panose="020B0604020202020204" pitchFamily="34" charset="0"/>
                <a:cs typeface="Arial" panose="020B0604020202020204" pitchFamily="34" charset="0"/>
              </a:rPr>
              <a:t> v = 42,5 km/</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078319" y="3056561"/>
            <a:ext cx="6851197" cy="2763034"/>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5716311" y="3561983"/>
            <a:ext cx="5950378" cy="1569660"/>
          </a:xfrm>
          <a:prstGeom prst="rect">
            <a:avLst/>
          </a:prstGeom>
          <a:noFill/>
        </p:spPr>
        <p:txBody>
          <a:bodyPr wrap="square" rtlCol="0">
            <a:spAutoFit/>
          </a:bodyPr>
          <a:lstStyle/>
          <a:p>
            <a:pPr algn="just"/>
            <a:r>
              <a:rPr lang="en-US" sz="3200" dirty="0" err="1">
                <a:latin typeface="Arial" panose="020B0604020202020204" pitchFamily="34" charset="0"/>
                <a:cs typeface="Arial" panose="020B0604020202020204" pitchFamily="34" charset="0"/>
              </a:rPr>
              <a:t>Vận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tốc</a:t>
            </a:r>
            <a:r>
              <a:rPr lang="en-US" sz="3200" dirty="0">
                <a:latin typeface="Arial" panose="020B0604020202020204" pitchFamily="34" charset="0"/>
                <a:cs typeface="Arial" panose="020B0604020202020204" pitchFamily="34" charset="0"/>
              </a:rPr>
              <a:t> v = 42,5 km/</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cứ</a:t>
            </a:r>
            <a:r>
              <a:rPr lang="en-US" sz="3200" dirty="0">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ô </a:t>
            </a:r>
            <a:r>
              <a:rPr lang="en-US" sz="3200" dirty="0" err="1">
                <a:latin typeface="Arial" panose="020B0604020202020204" pitchFamily="34" charset="0"/>
                <a:cs typeface="Arial" panose="020B0604020202020204" pitchFamily="34" charset="0"/>
              </a:rPr>
              <a:t>tô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Arial" panose="020B0604020202020204" pitchFamily="34" charset="0"/>
                <a:cs typeface="Arial" panose="020B0604020202020204" pitchFamily="34"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66120"/>
            <a:ext cx="7206669"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342745" y="2000028"/>
            <a:ext cx="6640157"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078319" y="2951576"/>
            <a:ext cx="6985138" cy="3237828"/>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5716311" y="3613295"/>
            <a:ext cx="5988882" cy="1815882"/>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49" presetClass="path" presetSubtype="0" accel="50000" decel="50000" fill="hold" grpId="1" nodeType="afterEffect">
                                  <p:stCondLst>
                                    <p:cond delay="0"/>
                                  </p:stCondLst>
                                  <p:childTnLst>
                                    <p:animMotion origin="layout" path="M -2.08333E-6 3.33333E-6 L -0.30989 0.34444 " pathEditMode="relative" rAng="0" ptsTypes="AA">
                                      <p:cBhvr>
                                        <p:cTn id="25" dur="2000" fill="hold"/>
                                        <p:tgtEl>
                                          <p:spTgt spid="14"/>
                                        </p:tgtEl>
                                        <p:attrNameLst>
                                          <p:attrName>ppt_x</p:attrName>
                                          <p:attrName>ppt_y</p:attrName>
                                        </p:attrNameLst>
                                      </p:cBhvr>
                                      <p:rCtr x="-15495" y="17222"/>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0"/>
                            </p:stCondLst>
                            <p:childTnLst>
                              <p:par>
                                <p:cTn id="31" presetID="49" presetClass="path" presetSubtype="0" accel="50000" decel="50000" fill="hold" grpId="1" nodeType="afterEffect">
                                  <p:stCondLst>
                                    <p:cond delay="0"/>
                                  </p:stCondLst>
                                  <p:childTnLst>
                                    <p:animMotion origin="layout" path="M -1.25E-6 -2.96296E-6 L -0.4806 0.41204 " pathEditMode="relative" rAng="0" ptsTypes="AA">
                                      <p:cBhvr>
                                        <p:cTn id="32" dur="2000" fill="hold"/>
                                        <p:tgtEl>
                                          <p:spTgt spid="15"/>
                                        </p:tgtEl>
                                        <p:attrNameLst>
                                          <p:attrName>ppt_x</p:attrName>
                                          <p:attrName>ppt_y</p:attrName>
                                        </p:attrNameLst>
                                      </p:cBhvr>
                                      <p:rCtr x="-24036" y="2060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0"/>
                            </p:stCondLst>
                            <p:childTnLst>
                              <p:par>
                                <p:cTn id="38" presetID="49" presetClass="path" presetSubtype="0" accel="50000" decel="50000" fill="hold" grpId="1" nodeType="afterEffect">
                                  <p:stCondLst>
                                    <p:cond delay="0"/>
                                  </p:stCondLst>
                                  <p:childTnLst>
                                    <p:animMotion origin="layout" path="M 2.29167E-6 -2.22222E-6 L -0.17669 0.42454 " pathEditMode="relative" rAng="0" ptsTypes="AA">
                                      <p:cBhvr>
                                        <p:cTn id="39" dur="2000" fill="hold"/>
                                        <p:tgtEl>
                                          <p:spTgt spid="18"/>
                                        </p:tgtEl>
                                        <p:attrNameLst>
                                          <p:attrName>ppt_x</p:attrName>
                                          <p:attrName>ppt_y</p:attrName>
                                        </p:attrNameLst>
                                      </p:cBhvr>
                                      <p:rCtr x="-8841" y="21227"/>
                                    </p:animMotion>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3.95833E-6 4.07407E-6 L 0.25 4.07407E-6 " pathEditMode="relative" rAng="0" ptsTypes="AA">
                                      <p:cBhvr>
                                        <p:cTn id="77" dur="2000" fill="hold"/>
                                        <p:tgtEl>
                                          <p:spTgt spid="54"/>
                                        </p:tgtEl>
                                        <p:attrNameLst>
                                          <p:attrName>ppt_x</p:attrName>
                                          <p:attrName>ppt_y</p:attrName>
                                        </p:attrNameLst>
                                      </p:cBhvr>
                                      <p:rCtr x="12500" y="0"/>
                                    </p:animMotion>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22" presetClass="entr" presetSubtype="8"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500"/>
                                        <p:tgtEl>
                                          <p:spTgt spid="29"/>
                                        </p:tgtEl>
                                      </p:cBhvr>
                                    </p:animEffect>
                                  </p:childTnLst>
                                </p:cTn>
                              </p:par>
                              <p:par>
                                <p:cTn id="85" presetID="22" presetClass="entr" presetSubtype="8"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left)">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down)">
                                      <p:cBhvr>
                                        <p:cTn id="90" dur="500"/>
                                        <p:tgtEl>
                                          <p:spTgt spid="49"/>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down)">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xit" presetSubtype="0" fill="hold" grpId="1" nodeType="clickEffect">
                                  <p:stCondLst>
                                    <p:cond delay="0"/>
                                  </p:stCondLst>
                                  <p:childTnLst>
                                    <p:animEffect transition="out" filter="dissolv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par>
                                <p:cTn id="99" presetID="9" presetClass="exit" presetSubtype="0" fill="hold" nodeType="withEffect">
                                  <p:stCondLst>
                                    <p:cond delay="0"/>
                                  </p:stCondLst>
                                  <p:childTnLst>
                                    <p:animEffect transition="out" filter="dissolv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27"/>
                                        </p:tgtEl>
                                      </p:cBhvr>
                                    </p:animEffect>
                                    <p:set>
                                      <p:cBhvr>
                                        <p:cTn id="104" dur="1" fill="hold">
                                          <p:stCondLst>
                                            <p:cond delay="499"/>
                                          </p:stCondLst>
                                        </p:cTn>
                                        <p:tgtEl>
                                          <p:spTgt spid="27"/>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childTnLst>
                          </p:cTn>
                        </p:par>
                        <p:par>
                          <p:cTn id="112" fill="hold">
                            <p:stCondLst>
                              <p:cond delay="0"/>
                            </p:stCondLst>
                            <p:childTnLst>
                              <p:par>
                                <p:cTn id="113" presetID="1" presetClass="entr" presetSubtype="0"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par>
                          <p:cTn id="115" fill="hold">
                            <p:stCondLst>
                              <p:cond delay="0"/>
                            </p:stCondLst>
                            <p:childTnLst>
                              <p:par>
                                <p:cTn id="116" presetID="63" presetClass="path" presetSubtype="0" accel="50000" decel="50000" fill="hold" nodeType="afterEffect">
                                  <p:stCondLst>
                                    <p:cond delay="0"/>
                                  </p:stCondLst>
                                  <p:childTnLst>
                                    <p:animMotion origin="layout" path="M 0 4.81481E-6 L 0.74818 0.01412 " pathEditMode="relative" rAng="0" ptsTypes="AA">
                                      <p:cBhvr>
                                        <p:cTn id="117" dur="1500" fill="hold"/>
                                        <p:tgtEl>
                                          <p:spTgt spid="55"/>
                                        </p:tgtEl>
                                        <p:attrNameLst>
                                          <p:attrName>ppt_x</p:attrName>
                                          <p:attrName>ppt_y</p:attrName>
                                        </p:attrNameLst>
                                      </p:cBhvr>
                                      <p:rCtr x="37409" y="694"/>
                                    </p:animMotion>
                                  </p:childTnLst>
                                </p:cTn>
                              </p:par>
                              <p:par>
                                <p:cTn id="118" presetID="22" presetClass="entr" presetSubtype="8"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left)">
                                      <p:cBhvr>
                                        <p:cTn id="120" dur="500"/>
                                        <p:tgtEl>
                                          <p:spTgt spid="32"/>
                                        </p:tgtEl>
                                      </p:cBhvr>
                                    </p:animEffect>
                                  </p:childTnLst>
                                </p:cTn>
                              </p:par>
                              <p:par>
                                <p:cTn id="121" presetID="22" presetClass="entr" presetSubtype="8"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left)">
                                      <p:cBhvr>
                                        <p:cTn id="123" dur="500"/>
                                        <p:tgtEl>
                                          <p:spTgt spid="41"/>
                                        </p:tgtEl>
                                      </p:cBhvr>
                                    </p:animEffect>
                                  </p:childTnLst>
                                </p:cTn>
                              </p:par>
                            </p:childTnLst>
                          </p:cTn>
                        </p:par>
                        <p:par>
                          <p:cTn id="124" fill="hold">
                            <p:stCondLst>
                              <p:cond delay="1500"/>
                            </p:stCondLst>
                            <p:childTnLst>
                              <p:par>
                                <p:cTn id="125" presetID="22" presetClass="entr" presetSubtype="8" fill="hold" nodeType="afterEffect">
                                  <p:stCondLst>
                                    <p:cond delay="250"/>
                                  </p:stCondLst>
                                  <p:childTnLst>
                                    <p:set>
                                      <p:cBhvr>
                                        <p:cTn id="126" dur="1" fill="hold">
                                          <p:stCondLst>
                                            <p:cond delay="0"/>
                                          </p:stCondLst>
                                        </p:cTn>
                                        <p:tgtEl>
                                          <p:spTgt spid="45"/>
                                        </p:tgtEl>
                                        <p:attrNameLst>
                                          <p:attrName>style.visibility</p:attrName>
                                        </p:attrNameLst>
                                      </p:cBhvr>
                                      <p:to>
                                        <p:strVal val="visible"/>
                                      </p:to>
                                    </p:set>
                                    <p:animEffect transition="in" filter="wipe(left)">
                                      <p:cBhvr>
                                        <p:cTn id="127" dur="500"/>
                                        <p:tgtEl>
                                          <p:spTgt spid="45"/>
                                        </p:tgtEl>
                                      </p:cBhvr>
                                    </p:animEffect>
                                  </p:childTnLst>
                                </p:cTn>
                              </p:par>
                            </p:childTnLst>
                          </p:cTn>
                        </p:par>
                        <p:par>
                          <p:cTn id="128" fill="hold">
                            <p:stCondLst>
                              <p:cond delay="2250"/>
                            </p:stCondLst>
                            <p:childTnLst>
                              <p:par>
                                <p:cTn id="129" presetID="22" presetClass="entr" presetSubtype="8"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left)">
                                      <p:cBhvr>
                                        <p:cTn id="131" dur="500"/>
                                        <p:tgtEl>
                                          <p:spTgt spid="33"/>
                                        </p:tgtEl>
                                      </p:cBhvr>
                                    </p:animEffect>
                                  </p:childTnLst>
                                </p:cTn>
                              </p:par>
                            </p:childTnLst>
                          </p:cTn>
                        </p:par>
                        <p:par>
                          <p:cTn id="132" fill="hold">
                            <p:stCondLst>
                              <p:cond delay="2750"/>
                            </p:stCondLst>
                            <p:childTnLst>
                              <p:par>
                                <p:cTn id="133" presetID="22" presetClass="entr" presetSubtype="8" fill="hold" nodeType="afterEffect">
                                  <p:stCondLst>
                                    <p:cond delay="250"/>
                                  </p:stCondLst>
                                  <p:childTnLst>
                                    <p:set>
                                      <p:cBhvr>
                                        <p:cTn id="134" dur="1" fill="hold">
                                          <p:stCondLst>
                                            <p:cond delay="0"/>
                                          </p:stCondLst>
                                        </p:cTn>
                                        <p:tgtEl>
                                          <p:spTgt spid="46"/>
                                        </p:tgtEl>
                                        <p:attrNameLst>
                                          <p:attrName>style.visibility</p:attrName>
                                        </p:attrNameLst>
                                      </p:cBhvr>
                                      <p:to>
                                        <p:strVal val="visible"/>
                                      </p:to>
                                    </p:set>
                                    <p:animEffect transition="in" filter="wipe(left)">
                                      <p:cBhvr>
                                        <p:cTn id="135" dur="500"/>
                                        <p:tgtEl>
                                          <p:spTgt spid="46"/>
                                        </p:tgtEl>
                                      </p:cBhvr>
                                    </p:animEffect>
                                  </p:childTnLst>
                                </p:cTn>
                              </p:par>
                            </p:childTnLst>
                          </p:cTn>
                        </p:par>
                        <p:par>
                          <p:cTn id="136" fill="hold">
                            <p:stCondLst>
                              <p:cond delay="3500"/>
                            </p:stCondLst>
                            <p:childTnLst>
                              <p:par>
                                <p:cTn id="137" presetID="22" presetClass="entr" presetSubtype="8" fill="hold"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wipe(left)">
                                      <p:cBhvr>
                                        <p:cTn id="139" dur="500"/>
                                        <p:tgtEl>
                                          <p:spTgt spid="34"/>
                                        </p:tgtEl>
                                      </p:cBhvr>
                                    </p:animEffect>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1000"/>
                                        <p:tgtEl>
                                          <p:spTgt spid="51"/>
                                        </p:tgtEl>
                                      </p:cBhvr>
                                    </p:animEffect>
                                    <p:anim calcmode="lin" valueType="num">
                                      <p:cBhvr>
                                        <p:cTn id="145" dur="1000" fill="hold"/>
                                        <p:tgtEl>
                                          <p:spTgt spid="51"/>
                                        </p:tgtEl>
                                        <p:attrNameLst>
                                          <p:attrName>ppt_x</p:attrName>
                                        </p:attrNameLst>
                                      </p:cBhvr>
                                      <p:tavLst>
                                        <p:tav tm="0">
                                          <p:val>
                                            <p:strVal val="#ppt_x"/>
                                          </p:val>
                                        </p:tav>
                                        <p:tav tm="100000">
                                          <p:val>
                                            <p:strVal val="#ppt_x"/>
                                          </p:val>
                                        </p:tav>
                                      </p:tavLst>
                                    </p:anim>
                                    <p:anim calcmode="lin" valueType="num">
                                      <p:cBhvr>
                                        <p:cTn id="146" dur="1000" fill="hold"/>
                                        <p:tgtEl>
                                          <p:spTgt spid="51"/>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1000"/>
                                        <p:tgtEl>
                                          <p:spTgt spid="50"/>
                                        </p:tgtEl>
                                      </p:cBhvr>
                                    </p:animEffect>
                                    <p:anim calcmode="lin" valueType="num">
                                      <p:cBhvr>
                                        <p:cTn id="150" dur="1000" fill="hold"/>
                                        <p:tgtEl>
                                          <p:spTgt spid="50"/>
                                        </p:tgtEl>
                                        <p:attrNameLst>
                                          <p:attrName>ppt_x</p:attrName>
                                        </p:attrNameLst>
                                      </p:cBhvr>
                                      <p:tavLst>
                                        <p:tav tm="0">
                                          <p:val>
                                            <p:strVal val="#ppt_x"/>
                                          </p:val>
                                        </p:tav>
                                        <p:tav tm="100000">
                                          <p:val>
                                            <p:strVal val="#ppt_x"/>
                                          </p:val>
                                        </p:tav>
                                      </p:tavLst>
                                    </p:anim>
                                    <p:anim calcmode="lin" valueType="num">
                                      <p:cBhvr>
                                        <p:cTn id="15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fade">
                                      <p:cBhvr>
                                        <p:cTn id="156" dur="1000"/>
                                        <p:tgtEl>
                                          <p:spTgt spid="53"/>
                                        </p:tgtEl>
                                      </p:cBhvr>
                                    </p:animEffect>
                                    <p:anim calcmode="lin" valueType="num">
                                      <p:cBhvr>
                                        <p:cTn id="157" dur="1000" fill="hold"/>
                                        <p:tgtEl>
                                          <p:spTgt spid="53"/>
                                        </p:tgtEl>
                                        <p:attrNameLst>
                                          <p:attrName>ppt_x</p:attrName>
                                        </p:attrNameLst>
                                      </p:cBhvr>
                                      <p:tavLst>
                                        <p:tav tm="0">
                                          <p:val>
                                            <p:strVal val="#ppt_x"/>
                                          </p:val>
                                        </p:tav>
                                        <p:tav tm="100000">
                                          <p:val>
                                            <p:strVal val="#ppt_x"/>
                                          </p:val>
                                        </p:tav>
                                      </p:tavLst>
                                    </p:anim>
                                    <p:anim calcmode="lin" valueType="num">
                                      <p:cBhvr>
                                        <p:cTn id="158" dur="1000" fill="hold"/>
                                        <p:tgtEl>
                                          <p:spTgt spid="53"/>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52"/>
                                        </p:tgtEl>
                                        <p:attrNameLst>
                                          <p:attrName>style.visibility</p:attrName>
                                        </p:attrNameLst>
                                      </p:cBhvr>
                                      <p:to>
                                        <p:strVal val="visible"/>
                                      </p:to>
                                    </p:set>
                                    <p:animEffect transition="in" filter="fade">
                                      <p:cBhvr>
                                        <p:cTn id="161" dur="1000"/>
                                        <p:tgtEl>
                                          <p:spTgt spid="52"/>
                                        </p:tgtEl>
                                      </p:cBhvr>
                                    </p:animEffect>
                                    <p:anim calcmode="lin" valueType="num">
                                      <p:cBhvr>
                                        <p:cTn id="162" dur="1000" fill="hold"/>
                                        <p:tgtEl>
                                          <p:spTgt spid="52"/>
                                        </p:tgtEl>
                                        <p:attrNameLst>
                                          <p:attrName>ppt_x</p:attrName>
                                        </p:attrNameLst>
                                      </p:cBhvr>
                                      <p:tavLst>
                                        <p:tav tm="0">
                                          <p:val>
                                            <p:strVal val="#ppt_x"/>
                                          </p:val>
                                        </p:tav>
                                        <p:tav tm="100000">
                                          <p:val>
                                            <p:strVal val="#ppt_x"/>
                                          </p:val>
                                        </p:tav>
                                      </p:tavLst>
                                    </p:anim>
                                    <p:anim calcmode="lin" valueType="num">
                                      <p:cBhvr>
                                        <p:cTn id="16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3372</TotalTime>
  <Words>1667</Words>
  <Application>Microsoft Office PowerPoint</Application>
  <PresentationFormat>Widescreen</PresentationFormat>
  <Paragraphs>236</Paragraphs>
  <Slides>24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#9Slide02 Noi dung dai</vt:lpstr>
      <vt:lpstr>#9Slide02 Noi dung rat dai</vt:lpstr>
      <vt:lpstr>#9Slide02 Tieu de dai</vt:lpstr>
      <vt:lpstr>#9Slide07 IcielCadena</vt:lpstr>
      <vt:lpstr>Arial</vt:lpstr>
      <vt:lpstr>Cambria</vt:lpstr>
      <vt:lpstr>Cambria Math</vt:lpstr>
      <vt:lpstr>等线</vt:lpstr>
      <vt:lpstr>等线 Light</vt:lpstr>
      <vt:lpstr>UTM Billhead 1910</vt:lpstr>
      <vt:lpstr>字魂105号-简雅黑</vt:lpstr>
      <vt:lpstr>字魂164号-方悦黑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cp:lastModifiedBy>
  <cp:revision>59</cp:revision>
  <dcterms:created xsi:type="dcterms:W3CDTF">2020-06-10T16:06:53Z</dcterms:created>
  <dcterms:modified xsi:type="dcterms:W3CDTF">2023-03-15T03:11:55Z</dcterms:modified>
  <cp:category>9Slide.vn</cp:category>
</cp:coreProperties>
</file>