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79" r:id="rId2"/>
    <p:sldId id="280" r:id="rId3"/>
    <p:sldId id="281" r:id="rId4"/>
    <p:sldId id="284" r:id="rId5"/>
    <p:sldId id="285" r:id="rId6"/>
    <p:sldId id="289" r:id="rId7"/>
    <p:sldId id="282" r:id="rId8"/>
    <p:sldId id="276" r:id="rId9"/>
    <p:sldId id="273" r:id="rId10"/>
    <p:sldId id="258" r:id="rId11"/>
    <p:sldId id="274" r:id="rId12"/>
    <p:sldId id="291" r:id="rId13"/>
    <p:sldId id="290" r:id="rId14"/>
    <p:sldId id="293" r:id="rId15"/>
    <p:sldId id="295" r:id="rId16"/>
    <p:sldId id="292" r:id="rId17"/>
    <p:sldId id="29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BD6"/>
    <a:srgbClr val="FCF7C4"/>
    <a:srgbClr val="0000FF"/>
    <a:srgbClr val="C1E451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4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0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91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3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5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2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B317A-6DE8-47A9-A510-EDDD07BE2AAF}" type="slidenum">
              <a:rPr lang="zh-CN" altLang="en-US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13</a:t>
            </a:fld>
            <a:endParaRPr lang="zh-CN" altLang="en-US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85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52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672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2023/3/15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36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2" y="449466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77367" y="2434306"/>
            <a:ext cx="9962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altLang="zh-C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(tr.143) </a:t>
            </a:r>
            <a:endParaRPr lang="zh-CN" alt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1537338" y="1337830"/>
            <a:ext cx="9117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Toán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康海报体W12" panose="040B0C09000000000000" pitchFamily="81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6" y="183137"/>
            <a:ext cx="1193801" cy="1193801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98249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UBND QUẬN LONG BIÊN</a:t>
            </a:r>
          </a:p>
          <a:p>
            <a:pPr algn="ctr"/>
            <a:r>
              <a:rPr lang="en-US" sz="2800" b="1" dirty="0" smtClean="0"/>
              <a:t>TRƯỜNG TIỂU HỌC ÁI MỘ 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1083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3" y="0"/>
            <a:ext cx="12192000" cy="6858000"/>
          </a:xfrm>
          <a:prstGeom prst="rect">
            <a:avLst/>
          </a:prstGeom>
        </p:spPr>
      </p:pic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1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36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9892" y="0"/>
            <a:ext cx="10388182" cy="210829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km/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59" y="1785668"/>
            <a:ext cx="2925426" cy="307560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49306" y="2725948"/>
            <a:ext cx="7994691" cy="3036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63644" y="286456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361690" y="3482869"/>
            <a:ext cx="2467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96 km/</a:t>
            </a:r>
            <a:r>
              <a:rPr lang="en-US" altLang="en-US" sz="2800" dirty="0" err="1"/>
              <a:t>giờ</a:t>
            </a:r>
            <a:endParaRPr lang="en-US" altLang="en-US" sz="28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382327" y="3914669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72 km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382327" y="4417906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  =    ?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714038" y="2799367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203697" y="3355785"/>
            <a:ext cx="4940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Thời gian đại bàng bay hết là: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471985" y="3971735"/>
            <a:ext cx="3746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72   :  96   = 0,75 (giờ)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658711" y="4509205"/>
            <a:ext cx="3209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</a:rPr>
              <a:t> 0,75 </a:t>
            </a:r>
            <a:r>
              <a:rPr lang="en-US" altLang="en-US" sz="2800" dirty="0" err="1">
                <a:solidFill>
                  <a:srgbClr val="FF0066"/>
                </a:solidFill>
              </a:rPr>
              <a:t>giờ</a:t>
            </a:r>
            <a:r>
              <a:rPr lang="en-US" altLang="en-US" sz="2800" dirty="0">
                <a:solidFill>
                  <a:srgbClr val="FF0066"/>
                </a:solidFill>
              </a:rPr>
              <a:t> = 45 </a:t>
            </a:r>
            <a:r>
              <a:rPr lang="en-US" altLang="en-US" sz="2800" dirty="0" err="1">
                <a:solidFill>
                  <a:srgbClr val="FF0066"/>
                </a:solidFill>
              </a:rPr>
              <a:t>phút</a:t>
            </a:r>
            <a:endParaRPr lang="en-US" altLang="en-US" sz="2800" dirty="0">
              <a:solidFill>
                <a:srgbClr val="FF0066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9235441" y="4988785"/>
            <a:ext cx="2824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45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95933" y="2864565"/>
            <a:ext cx="14724" cy="274764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2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73047 -0.3976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3" y="-198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2 0.01875 L 1.1069 0.009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0878" cy="6858000"/>
          </a:xfrm>
          <a:prstGeom prst="rect">
            <a:avLst/>
          </a:prstGeom>
        </p:spPr>
      </p:pic>
      <p:pic>
        <p:nvPicPr>
          <p:cNvPr id="51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300111"/>
            <a:ext cx="1919564" cy="1529223"/>
          </a:xfrm>
          <a:prstGeom prst="rect">
            <a:avLst/>
          </a:prstGeom>
        </p:spPr>
      </p:pic>
      <p:sp>
        <p:nvSpPr>
          <p:cNvPr id="36" name="文本框 9"/>
          <p:cNvSpPr txBox="1"/>
          <p:nvPr/>
        </p:nvSpPr>
        <p:spPr>
          <a:xfrm>
            <a:off x="493784" y="1678224"/>
            <a:ext cx="154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Mã</a:t>
            </a:r>
            <a:r>
              <a:rPr lang="vi-VN" altLang="zh-CN" sz="36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04</a:t>
            </a:r>
            <a:endParaRPr lang="zh-CN" altLang="en-US" sz="3600" b="1" dirty="0">
              <a:solidFill>
                <a:srgbClr val="FF898B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pic>
        <p:nvPicPr>
          <p:cNvPr id="1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8" y="-12119"/>
            <a:ext cx="2895600" cy="1654055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238"/>
            <a:ext cx="2531082" cy="1819275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871" y="4817594"/>
            <a:ext cx="4838700" cy="20779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883228" y="41694"/>
            <a:ext cx="9900215" cy="226492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5942" y="654136"/>
            <a:ext cx="957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420m/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10,5 km.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8672" y="2741841"/>
            <a:ext cx="9181382" cy="390918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50894" y="3314709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985707" y="3890972"/>
            <a:ext cx="3471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10,5 km  =  10500 m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893632" y="4467234"/>
            <a:ext cx="4375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058732" y="5043497"/>
            <a:ext cx="4532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10500   :  420   =  25 (phút)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539543" y="5609498"/>
            <a:ext cx="282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Đáp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25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578419" y="326455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076465" y="3882859"/>
            <a:ext cx="2672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420 m/</a:t>
            </a:r>
            <a:r>
              <a:rPr lang="en-US" altLang="en-US" sz="2800" dirty="0" err="1"/>
              <a:t>phút</a:t>
            </a:r>
            <a:endParaRPr lang="en-US" altLang="en-US" sz="28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066959" y="4331499"/>
            <a:ext cx="2151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=  10,5 km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37297" y="4814629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  =    ?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51478" y="3057832"/>
            <a:ext cx="16644" cy="3430054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076" y="3546520"/>
            <a:ext cx="3089566" cy="33114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798765" y="1385832"/>
            <a:ext cx="3309382" cy="33793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90951" y="2628047"/>
            <a:ext cx="2619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Jony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5833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9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" y="949325"/>
            <a:ext cx="902114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037115" y="3429000"/>
            <a:ext cx="7256109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 err="1">
                <a:solidFill>
                  <a:prstClr val="black"/>
                </a:solidFill>
              </a:rPr>
              <a:t>Em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nhận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xét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về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mối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quan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hệ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giữa</a:t>
            </a:r>
            <a:r>
              <a:rPr lang="en-US" altLang="en-US" sz="3600" dirty="0">
                <a:solidFill>
                  <a:prstClr val="black"/>
                </a:solidFill>
              </a:rPr>
              <a:t> 3 </a:t>
            </a:r>
            <a:r>
              <a:rPr lang="en-US" altLang="en-US" sz="3600" dirty="0" err="1">
                <a:solidFill>
                  <a:prstClr val="black"/>
                </a:solidFill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lượng</a:t>
            </a:r>
            <a:r>
              <a:rPr lang="en-US" altLang="en-US" sz="3600" dirty="0">
                <a:solidFill>
                  <a:prstClr val="black"/>
                </a:solidFill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</a:rPr>
              <a:t>vận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tốc</a:t>
            </a:r>
            <a:r>
              <a:rPr lang="en-US" altLang="en-US" sz="3600" dirty="0">
                <a:solidFill>
                  <a:srgbClr val="FF0000"/>
                </a:solidFill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</a:rPr>
              <a:t>quãng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gian</a:t>
            </a:r>
            <a:r>
              <a:rPr lang="en-US" altLang="en-US" sz="36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24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4119" y="704850"/>
            <a:ext cx="10586332" cy="550545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99416" y="1065389"/>
            <a:ext cx="31834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v = s : t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929393" y="4565771"/>
            <a:ext cx="37140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t = s : v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391399" y="4565772"/>
            <a:ext cx="3581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s = v x  t</a:t>
            </a: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438525" y="1927857"/>
            <a:ext cx="1819275" cy="257084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3784247" y="4362449"/>
            <a:ext cx="3464277" cy="343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5391150" y="1927857"/>
            <a:ext cx="2209800" cy="26023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7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v - SIÊU THỊ TỦ BẾP TỐT">
            <a:extLst>
              <a:ext uri="{FF2B5EF4-FFF2-40B4-BE49-F238E27FC236}">
                <a16:creationId xmlns:a16="http://schemas.microsoft.com/office/drawing/2014/main" id="{A238390F-74A0-42A5-9B2A-2E66F1DA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3" y="960473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 - SIÊU THỊ TỦ BẾP TỐT">
            <a:extLst>
              <a:ext uri="{FF2B5EF4-FFF2-40B4-BE49-F238E27FC236}">
                <a16:creationId xmlns:a16="http://schemas.microsoft.com/office/drawing/2014/main" id="{2AFF2184-A2EF-45E6-8EAC-94A712A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74" y="2830029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89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28046" y="2943604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Dặn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dò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7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1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2CCB3-6D9D-4019-B0F8-C4401215825E}"/>
              </a:ext>
            </a:extLst>
          </p:cNvPr>
          <p:cNvSpPr txBox="1"/>
          <p:nvPr/>
        </p:nvSpPr>
        <p:spPr>
          <a:xfrm>
            <a:off x="2343150" y="0"/>
            <a:ext cx="9671682" cy="4024967"/>
          </a:xfrm>
          <a:prstGeom prst="wedgeEllipse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đường,vận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(tr.144) </a:t>
            </a: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580" y="4153909"/>
            <a:ext cx="2522880" cy="27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51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5867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5867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bị</a:t>
            </a:r>
            <a:endParaRPr lang="zh-CN" altLang="en-US" sz="5867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0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  <a:solidFill>
            <a:srgbClr val="6FDBD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11843" y="501787"/>
            <a:ext cx="550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vận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tốc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9021"/>
            <a:ext cx="1616075" cy="1616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9712" y="1673400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38" y="2039244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8" y="537710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5" y="430412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6" y="318392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danana"/>
          <p:cNvSpPr txBox="1"/>
          <p:nvPr/>
        </p:nvSpPr>
        <p:spPr>
          <a:xfrm>
            <a:off x="3829046" y="2218840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v = S : t</a:t>
            </a:r>
          </a:p>
        </p:txBody>
      </p:sp>
      <p:sp>
        <p:nvSpPr>
          <p:cNvPr id="31" name="dapanb"/>
          <p:cNvSpPr txBox="1"/>
          <p:nvPr/>
        </p:nvSpPr>
        <p:spPr>
          <a:xfrm>
            <a:off x="3829046" y="3363524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v = S x t</a:t>
            </a:r>
          </a:p>
        </p:txBody>
      </p:sp>
      <p:sp>
        <p:nvSpPr>
          <p:cNvPr id="34" name="dapanc"/>
          <p:cNvSpPr txBox="1"/>
          <p:nvPr/>
        </p:nvSpPr>
        <p:spPr>
          <a:xfrm>
            <a:off x="3919103" y="445861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v = t : S</a:t>
            </a:r>
          </a:p>
        </p:txBody>
      </p:sp>
      <p:sp>
        <p:nvSpPr>
          <p:cNvPr id="35" name="dapand"/>
          <p:cNvSpPr txBox="1"/>
          <p:nvPr/>
        </p:nvSpPr>
        <p:spPr>
          <a:xfrm>
            <a:off x="3919102" y="542420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v = S - t</a:t>
            </a:r>
          </a:p>
        </p:txBody>
      </p:sp>
      <p:sp>
        <p:nvSpPr>
          <p:cNvPr id="36" name="nhanb"/>
          <p:cNvSpPr/>
          <p:nvPr/>
        </p:nvSpPr>
        <p:spPr>
          <a:xfrm>
            <a:off x="2783822" y="30861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hand"/>
          <p:cNvSpPr/>
          <p:nvPr/>
        </p:nvSpPr>
        <p:spPr>
          <a:xfrm>
            <a:off x="2746809" y="53771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nhanc"/>
          <p:cNvSpPr/>
          <p:nvPr/>
        </p:nvSpPr>
        <p:spPr>
          <a:xfrm>
            <a:off x="2795037" y="42507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2170457"/>
            <a:ext cx="8507936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707316" cy="15863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S = v x t</a:t>
            </a: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S = t : v</a:t>
            </a: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S = v : t </a:t>
            </a:r>
          </a:p>
        </p:txBody>
      </p:sp>
      <p:sp>
        <p:nvSpPr>
          <p:cNvPr id="38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S = v + t</a:t>
            </a:r>
          </a:p>
        </p:txBody>
      </p:sp>
      <p:sp>
        <p:nvSpPr>
          <p:cNvPr id="39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quãng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33" y="3226438"/>
            <a:ext cx="3188591" cy="33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89803" y="0"/>
            <a:ext cx="6707316" cy="15863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t = S : v</a:t>
            </a: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t = v : S</a:t>
            </a: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t = S x v</a:t>
            </a:r>
          </a:p>
        </p:txBody>
      </p:sp>
      <p:sp>
        <p:nvSpPr>
          <p:cNvPr id="38" name="dapand"/>
          <p:cNvSpPr txBox="1"/>
          <p:nvPr/>
        </p:nvSpPr>
        <p:spPr>
          <a:xfrm>
            <a:off x="3810001" y="5527074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t = S - v</a:t>
            </a:r>
          </a:p>
        </p:txBody>
      </p:sp>
      <p:sp>
        <p:nvSpPr>
          <p:cNvPr id="39" name="nhanb"/>
          <p:cNvSpPr/>
          <p:nvPr/>
        </p:nvSpPr>
        <p:spPr>
          <a:xfrm>
            <a:off x="2751299" y="319409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thời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gian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0165"/>
            <a:ext cx="3443746" cy="31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3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3"/>
            <a:ext cx="12192000" cy="3414962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1130914" y="1112129"/>
            <a:ext cx="697885" cy="319856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993" flipH="1">
            <a:off x="-2444324" y="-297369"/>
            <a:ext cx="2626276" cy="39697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3412615"/>
            <a:ext cx="12192000" cy="3445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11"/>
          <p:cNvSpPr txBox="1"/>
          <p:nvPr/>
        </p:nvSpPr>
        <p:spPr>
          <a:xfrm>
            <a:off x="1637137" y="3467266"/>
            <a:ext cx="7382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thập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2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4522"/>
              </p:ext>
            </p:extLst>
          </p:nvPr>
        </p:nvGraphicFramePr>
        <p:xfrm>
          <a:off x="2245194" y="4180781"/>
          <a:ext cx="7701612" cy="22711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6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(km)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(km/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182196" y="5841726"/>
            <a:ext cx="885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4,35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872659" y="5852682"/>
            <a:ext cx="312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531722" y="584172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810210" y="5841727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2,4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900971"/>
            <a:chOff x="8061083" y="2111896"/>
            <a:chExt cx="1321237" cy="15167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125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</a:rPr>
                <a:t>Mã01</a:t>
              </a:r>
              <a:endParaRPr lang="zh-CN" altLang="en-US" sz="4800" b="1" dirty="0">
                <a:solidFill>
                  <a:srgbClr val="FF898B"/>
                </a:solidFill>
                <a:latin typeface="Arial" panose="020B0604020202020204" pitchFamily="34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19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7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99662 0.3259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1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1.06485 0.006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42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0" y="3347894"/>
            <a:ext cx="12192000" cy="348456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416"/>
            <a:ext cx="12192000" cy="5126310"/>
          </a:xfrm>
          <a:prstGeom prst="rect">
            <a:avLst/>
          </a:prstGeom>
        </p:spPr>
      </p:pic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1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36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169" y="4351790"/>
            <a:ext cx="2751074" cy="1384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1,08 m</a:t>
            </a:r>
          </a:p>
          <a:p>
            <a:pPr eaLnBrk="1" hangingPunct="1"/>
            <a:r>
              <a:rPr lang="en-US" altLang="en-US" sz="2800" dirty="0"/>
              <a:t>v  =  12 cm/</a:t>
            </a:r>
            <a:r>
              <a:rPr lang="en-US" altLang="en-US" sz="2800" dirty="0" err="1"/>
              <a:t>phút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t   =       ?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9813" y="3563201"/>
            <a:ext cx="1402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189742" y="4104858"/>
            <a:ext cx="39084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Đổi</a:t>
            </a:r>
            <a:r>
              <a:rPr lang="en-US" altLang="en-US" sz="2800" b="1" dirty="0"/>
              <a:t> 1,08m   =   108 cm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18225" y="4658584"/>
            <a:ext cx="6336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89742" y="5188705"/>
            <a:ext cx="4128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108   :   12     =   9 (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32683" y="5718826"/>
            <a:ext cx="288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9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720" y="264224"/>
            <a:ext cx="10081280" cy="200906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12cm/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1,08m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151360" y="3522717"/>
            <a:ext cx="1364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7707" y="-56707"/>
            <a:ext cx="2956029" cy="32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317 -0.0037 L -0.98672 -0.3307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-16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19674 0.0071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3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  <p:bldP spid="24" grpId="0"/>
      <p:bldP spid="25" grpId="0"/>
      <p:bldP spid="26" grpId="0"/>
      <p:bldP spid="2" grpId="0" animBg="1"/>
      <p:bldP spid="2" grpId="1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  <p:tag name="INKNOELEADERBOARD" val="-172964921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Widescreen</PresentationFormat>
  <Paragraphs>107</Paragraphs>
  <Slides>17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Malgun Gothic</vt:lpstr>
      <vt:lpstr>微软雅黑</vt:lpstr>
      <vt:lpstr>SimSun</vt:lpstr>
      <vt:lpstr>SimSun</vt:lpstr>
      <vt:lpstr>#9Slide05 SVNNexa Rust Script</vt:lpstr>
      <vt:lpstr>Arial</vt:lpstr>
      <vt:lpstr>Calibri</vt:lpstr>
      <vt:lpstr>Calibri Light</vt:lpstr>
      <vt:lpstr>等线</vt:lpstr>
      <vt:lpstr>Tahoma</vt:lpstr>
      <vt:lpstr>Times New Roman</vt:lpstr>
      <vt:lpstr>华康海报体W12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2023-03-15T03:22:05Z</dcterms:modified>
</cp:coreProperties>
</file>