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0" r:id="rId16"/>
    <p:sldId id="273"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04EF4-EE79-4331-8512-21B1084C7763}"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288351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04EF4-EE79-4331-8512-21B1084C7763}"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17660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04EF4-EE79-4331-8512-21B1084C7763}"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377317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04EF4-EE79-4331-8512-21B1084C7763}"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30165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04EF4-EE79-4331-8512-21B1084C7763}"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28289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304EF4-EE79-4331-8512-21B1084C7763}"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370270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04EF4-EE79-4331-8512-21B1084C7763}"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355330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04EF4-EE79-4331-8512-21B1084C7763}"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115647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04EF4-EE79-4331-8512-21B1084C7763}"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11990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04EF4-EE79-4331-8512-21B1084C7763}"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312837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04EF4-EE79-4331-8512-21B1084C7763}"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D1F4-5820-4AF4-A1DF-C958941B76D1}" type="slidenum">
              <a:rPr lang="en-US" smtClean="0"/>
              <a:t>‹#›</a:t>
            </a:fld>
            <a:endParaRPr lang="en-US"/>
          </a:p>
        </p:txBody>
      </p:sp>
    </p:spTree>
    <p:extLst>
      <p:ext uri="{BB962C8B-B14F-4D97-AF65-F5344CB8AC3E}">
        <p14:creationId xmlns:p14="http://schemas.microsoft.com/office/powerpoint/2010/main" val="283794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04EF4-EE79-4331-8512-21B1084C7763}" type="datetimeFigureOut">
              <a:rPr lang="en-US" smtClean="0"/>
              <a:t>4/29/2021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ED1F4-5820-4AF4-A1DF-C958941B76D1}" type="slidenum">
              <a:rPr lang="en-US" smtClean="0"/>
              <a:t>‹#›</a:t>
            </a:fld>
            <a:endParaRPr lang="en-US"/>
          </a:p>
        </p:txBody>
      </p:sp>
    </p:spTree>
    <p:extLst>
      <p:ext uri="{BB962C8B-B14F-4D97-AF65-F5344CB8AC3E}">
        <p14:creationId xmlns:p14="http://schemas.microsoft.com/office/powerpoint/2010/main" val="172372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2427514" y="609600"/>
            <a:ext cx="4648200" cy="769441"/>
          </a:xfrm>
          <a:prstGeom prst="rect">
            <a:avLst/>
          </a:prstGeom>
          <a:noFill/>
        </p:spPr>
        <p:txBody>
          <a:bodyPr wrap="square" rtlCol="0">
            <a:spAutoFit/>
          </a:bodyPr>
          <a:lstStyle/>
          <a:p>
            <a:pPr algn="ctr"/>
            <a:r>
              <a:rPr lang="en-US" sz="2000" smtClean="0">
                <a:solidFill>
                  <a:srgbClr val="002060"/>
                </a:solidFill>
                <a:latin typeface="Times New Roman" pitchFamily="18" charset="0"/>
                <a:cs typeface="Times New Roman" pitchFamily="18" charset="0"/>
              </a:rPr>
              <a:t>UBND QUẬN LONG BIÊN</a:t>
            </a:r>
          </a:p>
          <a:p>
            <a:pPr algn="ctr"/>
            <a:r>
              <a:rPr lang="en-US" sz="2400" b="1" smtClean="0">
                <a:solidFill>
                  <a:srgbClr val="002060"/>
                </a:solidFill>
                <a:latin typeface="Times New Roman" pitchFamily="18" charset="0"/>
                <a:cs typeface="Times New Roman" pitchFamily="18" charset="0"/>
              </a:rPr>
              <a:t>TRƯỜNG TIỂU HỌC ÁI MỘ B</a:t>
            </a:r>
            <a:endParaRPr lang="en-US" sz="2400" b="1">
              <a:solidFill>
                <a:srgbClr val="002060"/>
              </a:solidFill>
              <a:latin typeface="Times New Roman" pitchFamily="18" charset="0"/>
              <a:cs typeface="Times New Roman" pitchFamily="18" charset="0"/>
            </a:endParaRPr>
          </a:p>
        </p:txBody>
      </p:sp>
      <p:sp>
        <p:nvSpPr>
          <p:cNvPr id="5" name="TextBox 4"/>
          <p:cNvSpPr txBox="1"/>
          <p:nvPr/>
        </p:nvSpPr>
        <p:spPr>
          <a:xfrm>
            <a:off x="1665514" y="1981200"/>
            <a:ext cx="6172200" cy="646331"/>
          </a:xfrm>
          <a:prstGeom prst="rect">
            <a:avLst/>
          </a:prstGeom>
          <a:noFill/>
        </p:spPr>
        <p:txBody>
          <a:bodyPr wrap="square" rtlCol="0">
            <a:spAutoFit/>
          </a:bodyPr>
          <a:lstStyle/>
          <a:p>
            <a:pPr algn="ct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MÔN ĐẠO ĐỨC 5</a:t>
            </a:r>
            <a:endParaRPr lang="en-US"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6" name="TextBox 5"/>
          <p:cNvSpPr txBox="1"/>
          <p:nvPr/>
        </p:nvSpPr>
        <p:spPr>
          <a:xfrm>
            <a:off x="1143000" y="3136612"/>
            <a:ext cx="7086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PHÒNG TRÁNH XÂM HẠI</a:t>
            </a:r>
            <a:endPar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7931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4506686"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804"/>
          <a:stretch/>
        </p:blipFill>
        <p:spPr>
          <a:xfrm>
            <a:off x="4343401" y="0"/>
            <a:ext cx="4800599" cy="6858000"/>
          </a:xfrm>
          <a:prstGeom prst="rect">
            <a:avLst/>
          </a:prstGeom>
        </p:spPr>
      </p:pic>
    </p:spTree>
    <p:extLst>
      <p:ext uri="{BB962C8B-B14F-4D97-AF65-F5344CB8AC3E}">
        <p14:creationId xmlns:p14="http://schemas.microsoft.com/office/powerpoint/2010/main" val="344151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990600"/>
            <a:ext cx="32766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THỰC HÀNH</a:t>
            </a:r>
            <a:endParaRPr lang="en-US" sz="3600" b="1">
              <a:solidFill>
                <a:srgbClr val="C00000"/>
              </a:solidFill>
              <a:latin typeface="Times New Roman" pitchFamily="18" charset="0"/>
              <a:cs typeface="Times New Roman" pitchFamily="18" charset="0"/>
            </a:endParaRPr>
          </a:p>
        </p:txBody>
      </p:sp>
      <p:sp>
        <p:nvSpPr>
          <p:cNvPr id="3" name="TextBox 2"/>
          <p:cNvSpPr txBox="1"/>
          <p:nvPr/>
        </p:nvSpPr>
        <p:spPr>
          <a:xfrm>
            <a:off x="952500" y="2362200"/>
            <a:ext cx="7467600" cy="1077218"/>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Hoạt động 2</a:t>
            </a:r>
            <a:r>
              <a:rPr lang="en-US" sz="3200" smtClean="0">
                <a:solidFill>
                  <a:srgbClr val="002060"/>
                </a:solidFill>
                <a:latin typeface="Times New Roman" pitchFamily="18" charset="0"/>
                <a:cs typeface="Times New Roman" pitchFamily="18" charset="0"/>
              </a:rPr>
              <a:t>:</a:t>
            </a:r>
            <a:r>
              <a:rPr lang="en-US" sz="3200" b="1" smtClean="0">
                <a:solidFill>
                  <a:srgbClr val="002060"/>
                </a:solidFill>
                <a:latin typeface="Times New Roman" pitchFamily="18" charset="0"/>
                <a:cs typeface="Times New Roman" pitchFamily="18" charset="0"/>
              </a:rPr>
              <a:t> </a:t>
            </a:r>
          </a:p>
          <a:p>
            <a:pPr algn="ctr"/>
            <a:r>
              <a:rPr lang="en-US" sz="3200" b="1" smtClean="0">
                <a:solidFill>
                  <a:srgbClr val="002060"/>
                </a:solidFill>
                <a:latin typeface="Times New Roman" pitchFamily="18" charset="0"/>
                <a:cs typeface="Times New Roman" pitchFamily="18" charset="0"/>
              </a:rPr>
              <a:t>Các </a:t>
            </a:r>
            <a:r>
              <a:rPr lang="en-US" sz="3200" b="1">
                <a:solidFill>
                  <a:srgbClr val="002060"/>
                </a:solidFill>
                <a:latin typeface="Times New Roman" pitchFamily="18" charset="0"/>
                <a:cs typeface="Times New Roman" pitchFamily="18" charset="0"/>
              </a:rPr>
              <a:t>kĩ năng phòng tránh xâm hại.</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4252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1056" y="990600"/>
            <a:ext cx="4691743" cy="584775"/>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THẢO LUẬN NHÓM</a:t>
            </a:r>
            <a:endParaRPr lang="en-US" sz="3200" b="1">
              <a:solidFill>
                <a:srgbClr val="002060"/>
              </a:solidFill>
              <a:latin typeface="Times New Roman" pitchFamily="18" charset="0"/>
              <a:cs typeface="Times New Roman" pitchFamily="18" charset="0"/>
            </a:endParaRPr>
          </a:p>
        </p:txBody>
      </p:sp>
      <p:sp>
        <p:nvSpPr>
          <p:cNvPr id="3" name="TextBox 2"/>
          <p:cNvSpPr txBox="1"/>
          <p:nvPr/>
        </p:nvSpPr>
        <p:spPr>
          <a:xfrm>
            <a:off x="1905000" y="2472116"/>
            <a:ext cx="5540827" cy="553998"/>
          </a:xfrm>
          <a:prstGeom prst="rect">
            <a:avLst/>
          </a:prstGeom>
          <a:noFill/>
        </p:spPr>
        <p:txBody>
          <a:bodyPr wrap="square" rtlCol="0">
            <a:spAutoFit/>
          </a:bodyPr>
          <a:lstStyle/>
          <a:p>
            <a:pPr algn="ctr"/>
            <a:r>
              <a:rPr lang="en-US" sz="3000" smtClean="0">
                <a:solidFill>
                  <a:srgbClr val="002060"/>
                </a:solidFill>
                <a:latin typeface="Times New Roman" pitchFamily="18" charset="0"/>
                <a:cs typeface="Times New Roman" pitchFamily="18" charset="0"/>
              </a:rPr>
              <a:t>Các kĩ năng phòng tránh xâm hại.</a:t>
            </a:r>
          </a:p>
        </p:txBody>
      </p:sp>
    </p:spTree>
    <p:extLst>
      <p:ext uri="{BB962C8B-B14F-4D97-AF65-F5344CB8AC3E}">
        <p14:creationId xmlns:p14="http://schemas.microsoft.com/office/powerpoint/2010/main" val="144478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t="-3000" r="-3000" b="-4000"/>
          </a:stretch>
        </a:blipFill>
        <a:effectLst/>
      </p:bgPr>
    </p:bg>
    <p:spTree>
      <p:nvGrpSpPr>
        <p:cNvPr id="1" name=""/>
        <p:cNvGrpSpPr/>
        <p:nvPr/>
      </p:nvGrpSpPr>
      <p:grpSpPr>
        <a:xfrm>
          <a:off x="0" y="0"/>
          <a:ext cx="0" cy="0"/>
          <a:chOff x="0" y="0"/>
          <a:chExt cx="0" cy="0"/>
        </a:xfrm>
      </p:grpSpPr>
      <p:pic>
        <p:nvPicPr>
          <p:cNvPr id="4" name="videoplayback.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152399"/>
            <a:ext cx="8940801" cy="65532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323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990600"/>
            <a:ext cx="32766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VẬN DỤNG</a:t>
            </a:r>
            <a:endParaRPr lang="en-US" sz="3600" b="1">
              <a:solidFill>
                <a:srgbClr val="C00000"/>
              </a:solidFill>
              <a:latin typeface="Times New Roman" pitchFamily="18" charset="0"/>
              <a:cs typeface="Times New Roman" pitchFamily="18" charset="0"/>
            </a:endParaRPr>
          </a:p>
        </p:txBody>
      </p:sp>
      <p:sp>
        <p:nvSpPr>
          <p:cNvPr id="3" name="TextBox 2"/>
          <p:cNvSpPr txBox="1"/>
          <p:nvPr/>
        </p:nvSpPr>
        <p:spPr>
          <a:xfrm>
            <a:off x="952500" y="2362200"/>
            <a:ext cx="7467600" cy="1077218"/>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Hoạt động 3</a:t>
            </a:r>
            <a:r>
              <a:rPr lang="en-US" sz="3200" smtClean="0">
                <a:solidFill>
                  <a:srgbClr val="002060"/>
                </a:solidFill>
                <a:latin typeface="Times New Roman" pitchFamily="18" charset="0"/>
                <a:cs typeface="Times New Roman" pitchFamily="18" charset="0"/>
              </a:rPr>
              <a:t>:</a:t>
            </a:r>
            <a:r>
              <a:rPr lang="en-US" sz="3200" b="1" smtClean="0">
                <a:solidFill>
                  <a:srgbClr val="002060"/>
                </a:solidFill>
                <a:latin typeface="Times New Roman" pitchFamily="18" charset="0"/>
                <a:cs typeface="Times New Roman" pitchFamily="18" charset="0"/>
              </a:rPr>
              <a:t> Đóng vai</a:t>
            </a:r>
          </a:p>
          <a:p>
            <a:pPr algn="ctr"/>
            <a:r>
              <a:rPr lang="en-US" sz="3200" b="1" i="1">
                <a:solidFill>
                  <a:srgbClr val="002060"/>
                </a:solidFill>
                <a:latin typeface="Times New Roman" pitchFamily="18" charset="0"/>
                <a:cs typeface="Times New Roman" pitchFamily="18" charset="0"/>
              </a:rPr>
              <a:t>“ứng phó với nguy</a:t>
            </a:r>
            <a:r>
              <a:rPr lang="en-US" sz="3200">
                <a:solidFill>
                  <a:srgbClr val="002060"/>
                </a:solidFill>
                <a:latin typeface="Times New Roman" pitchFamily="18" charset="0"/>
                <a:cs typeface="Times New Roman" pitchFamily="18" charset="0"/>
              </a:rPr>
              <a:t> </a:t>
            </a:r>
            <a:r>
              <a:rPr lang="en-US" sz="3200" b="1" i="1">
                <a:solidFill>
                  <a:srgbClr val="002060"/>
                </a:solidFill>
                <a:latin typeface="Times New Roman" pitchFamily="18" charset="0"/>
                <a:cs typeface="Times New Roman" pitchFamily="18" charset="0"/>
              </a:rPr>
              <a:t>cơ bị xâm hại”</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7147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90600"/>
            <a:ext cx="5029200" cy="584775"/>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Tình huống cho các nhóm</a:t>
            </a:r>
            <a:endParaRPr lang="en-US" sz="3200" b="1">
              <a:solidFill>
                <a:srgbClr val="002060"/>
              </a:solidFill>
              <a:latin typeface="Times New Roman" pitchFamily="18" charset="0"/>
              <a:cs typeface="Times New Roman" pitchFamily="18" charset="0"/>
            </a:endParaRPr>
          </a:p>
        </p:txBody>
      </p:sp>
      <p:sp>
        <p:nvSpPr>
          <p:cNvPr id="3" name="TextBox 2"/>
          <p:cNvSpPr txBox="1"/>
          <p:nvPr/>
        </p:nvSpPr>
        <p:spPr>
          <a:xfrm>
            <a:off x="903514" y="2277624"/>
            <a:ext cx="7924800" cy="1384995"/>
          </a:xfrm>
          <a:prstGeom prst="rect">
            <a:avLst/>
          </a:prstGeom>
          <a:noFill/>
        </p:spPr>
        <p:txBody>
          <a:bodyPr wrap="square" rtlCol="0">
            <a:spAutoFit/>
          </a:bodyPr>
          <a:lstStyle/>
          <a:p>
            <a:r>
              <a:rPr lang="en-US" sz="2800">
                <a:solidFill>
                  <a:srgbClr val="002060"/>
                </a:solidFill>
                <a:latin typeface="Times New Roman" pitchFamily="18" charset="0"/>
                <a:cs typeface="Times New Roman" pitchFamily="18" charset="0"/>
              </a:rPr>
              <a:t>+ Nhóm 1: Phải làm gì khi có người lạ tặng quà.</a:t>
            </a:r>
          </a:p>
          <a:p>
            <a:r>
              <a:rPr lang="en-US" sz="280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Nhóm 2</a:t>
            </a:r>
            <a:r>
              <a:rPr lang="en-US" sz="2800">
                <a:solidFill>
                  <a:srgbClr val="002060"/>
                </a:solidFill>
                <a:latin typeface="Times New Roman" pitchFamily="18" charset="0"/>
                <a:cs typeface="Times New Roman" pitchFamily="18" charset="0"/>
              </a:rPr>
              <a:t>: Phải làm gì khi có người lạ muốn vào nhà.</a:t>
            </a:r>
          </a:p>
          <a:p>
            <a:r>
              <a:rPr lang="en-US" sz="2800">
                <a:solidFill>
                  <a:srgbClr val="002060"/>
                </a:solidFill>
                <a:latin typeface="Times New Roman" pitchFamily="18" charset="0"/>
                <a:cs typeface="Times New Roman" pitchFamily="18" charset="0"/>
              </a:rPr>
              <a:t>+ Nhóm 3: Phải làm gì khi có người muốn gây </a:t>
            </a:r>
            <a:r>
              <a:rPr lang="en-US" sz="2800">
                <a:solidFill>
                  <a:srgbClr val="002060"/>
                </a:solidFill>
                <a:latin typeface="Times New Roman" pitchFamily="18" charset="0"/>
                <a:cs typeface="Times New Roman" pitchFamily="18" charset="0"/>
              </a:rPr>
              <a:t>rối</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04879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905000"/>
            <a:ext cx="5257800" cy="584775"/>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CÁC NHÓM TRÌNH BÀY</a:t>
            </a:r>
            <a:endParaRPr lang="en-US" sz="3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29611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8153400" cy="3785652"/>
          </a:xfrm>
          <a:prstGeom prst="rect">
            <a:avLst/>
          </a:prstGeom>
          <a:noFill/>
        </p:spPr>
        <p:txBody>
          <a:bodyPr wrap="square" rtlCol="0">
            <a:spAutoFit/>
          </a:bodyPr>
          <a:lstStyle/>
          <a:p>
            <a:r>
              <a:rPr lang="en-US" sz="2400" b="1" smtClean="0">
                <a:solidFill>
                  <a:srgbClr val="002060"/>
                </a:solidFill>
                <a:latin typeface="Times New Roman" pitchFamily="18" charset="0"/>
                <a:cs typeface="Times New Roman" pitchFamily="18" charset="0"/>
              </a:rPr>
              <a:t>1</a:t>
            </a:r>
            <a:r>
              <a:rPr lang="vi-VN" sz="2400" b="1" smtClean="0">
                <a:solidFill>
                  <a:srgbClr val="002060"/>
                </a:solidFill>
                <a:latin typeface="Times New Roman" pitchFamily="18" charset="0"/>
                <a:cs typeface="Times New Roman" pitchFamily="18" charset="0"/>
              </a:rPr>
              <a:t>. </a:t>
            </a:r>
            <a:r>
              <a:rPr lang="vi-VN" sz="2400" b="1">
                <a:solidFill>
                  <a:srgbClr val="002060"/>
                </a:solidFill>
                <a:latin typeface="Times New Roman" pitchFamily="18" charset="0"/>
                <a:cs typeface="Times New Roman" pitchFamily="18" charset="0"/>
              </a:rPr>
              <a:t>Dạy trẻ về giới tính và các vùng nhạy cảm</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2</a:t>
            </a:r>
            <a:r>
              <a:rPr lang="vi-VN" sz="2400" b="1">
                <a:solidFill>
                  <a:srgbClr val="002060"/>
                </a:solidFill>
                <a:latin typeface="Times New Roman" pitchFamily="18" charset="0"/>
                <a:cs typeface="Times New Roman" pitchFamily="18" charset="0"/>
              </a:rPr>
              <a:t>. Không cho người khác chạm vào vùng nhạy cảm</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3</a:t>
            </a:r>
            <a:r>
              <a:rPr lang="vi-VN" sz="2400" b="1">
                <a:solidFill>
                  <a:srgbClr val="002060"/>
                </a:solidFill>
                <a:latin typeface="Times New Roman" pitchFamily="18" charset="0"/>
                <a:cs typeface="Times New Roman" pitchFamily="18" charset="0"/>
              </a:rPr>
              <a:t>. Không chạm vào vùng nhạy cảm của người khác</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4</a:t>
            </a:r>
            <a:r>
              <a:rPr lang="vi-VN" sz="2400" b="1">
                <a:solidFill>
                  <a:srgbClr val="002060"/>
                </a:solidFill>
                <a:latin typeface="Times New Roman" pitchFamily="18" charset="0"/>
                <a:cs typeface="Times New Roman" pitchFamily="18" charset="0"/>
              </a:rPr>
              <a:t>. Tránh xa người lạ mặt</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5</a:t>
            </a:r>
            <a:r>
              <a:rPr lang="vi-VN" sz="2400" b="1">
                <a:solidFill>
                  <a:srgbClr val="002060"/>
                </a:solidFill>
                <a:latin typeface="Times New Roman" pitchFamily="18" charset="0"/>
                <a:cs typeface="Times New Roman" pitchFamily="18" charset="0"/>
              </a:rPr>
              <a:t>. Không cho người lạ mặt vào nhà</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6</a:t>
            </a:r>
            <a:r>
              <a:rPr lang="vi-VN" sz="2400" b="1">
                <a:solidFill>
                  <a:srgbClr val="002060"/>
                </a:solidFill>
                <a:latin typeface="Times New Roman" pitchFamily="18" charset="0"/>
                <a:cs typeface="Times New Roman" pitchFamily="18" charset="0"/>
              </a:rPr>
              <a:t>. Dạy trẻ cách chạy thật nhanh hoặc nhờ sự giúp đỡ của người khác</a:t>
            </a:r>
            <a:endParaRPr lang="vi-VN" sz="2400">
              <a:solidFill>
                <a:srgbClr val="002060"/>
              </a:solidFill>
              <a:latin typeface="Times New Roman" pitchFamily="18" charset="0"/>
              <a:cs typeface="Times New Roman" pitchFamily="18" charset="0"/>
            </a:endParaRPr>
          </a:p>
          <a:p>
            <a:r>
              <a:rPr lang="vi-VN" sz="2400" b="1" smtClean="0">
                <a:solidFill>
                  <a:srgbClr val="002060"/>
                </a:solidFill>
                <a:latin typeface="Times New Roman" pitchFamily="18" charset="0"/>
                <a:cs typeface="Times New Roman" pitchFamily="18" charset="0"/>
              </a:rPr>
              <a:t>7</a:t>
            </a:r>
            <a:r>
              <a:rPr lang="vi-VN" sz="2400" b="1">
                <a:solidFill>
                  <a:srgbClr val="002060"/>
                </a:solidFill>
                <a:latin typeface="Times New Roman" pitchFamily="18" charset="0"/>
                <a:cs typeface="Times New Roman" pitchFamily="18" charset="0"/>
              </a:rPr>
              <a:t>. Báo ngay cho cha mẹ khi trẻ bị đe dọa hoặc không thích bất kỳ người nào</a:t>
            </a:r>
            <a:endParaRPr lang="vi-VN" sz="2400">
              <a:solidFill>
                <a:srgbClr val="002060"/>
              </a:solidFill>
              <a:latin typeface="Times New Roman" pitchFamily="18" charset="0"/>
              <a:cs typeface="Times New Roman" pitchFamily="18" charset="0"/>
            </a:endParaRPr>
          </a:p>
          <a:p>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3314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155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838200"/>
            <a:ext cx="32766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KHỞI ĐỘNG</a:t>
            </a:r>
            <a:endParaRPr lang="en-US" sz="3600" b="1">
              <a:solidFill>
                <a:srgbClr val="C00000"/>
              </a:solidFill>
              <a:latin typeface="Times New Roman" pitchFamily="18" charset="0"/>
              <a:cs typeface="Times New Roman" pitchFamily="18" charset="0"/>
            </a:endParaRPr>
          </a:p>
        </p:txBody>
      </p:sp>
      <p:sp>
        <p:nvSpPr>
          <p:cNvPr id="3" name="TextBox 2"/>
          <p:cNvSpPr txBox="1"/>
          <p:nvPr/>
        </p:nvSpPr>
        <p:spPr>
          <a:xfrm>
            <a:off x="1485900" y="2303191"/>
            <a:ext cx="6705600" cy="584775"/>
          </a:xfrm>
          <a:prstGeom prst="rect">
            <a:avLst/>
          </a:prstGeom>
          <a:noFill/>
        </p:spPr>
        <p:txBody>
          <a:bodyPr wrap="square" rtlCol="0">
            <a:spAutoFit/>
          </a:bodyPr>
          <a:lstStyle/>
          <a:p>
            <a:r>
              <a:rPr lang="en-US" sz="3200">
                <a:solidFill>
                  <a:srgbClr val="002060"/>
                </a:solidFill>
                <a:latin typeface="Times New Roman" pitchFamily="18" charset="0"/>
                <a:cs typeface="Times New Roman" pitchFamily="18" charset="0"/>
              </a:rPr>
              <a:t>+ Thế nào là xâm hại trẻ </a:t>
            </a:r>
            <a:r>
              <a:rPr lang="en-US" sz="3200">
                <a:solidFill>
                  <a:srgbClr val="002060"/>
                </a:solidFill>
                <a:latin typeface="Times New Roman" pitchFamily="18" charset="0"/>
                <a:cs typeface="Times New Roman" pitchFamily="18" charset="0"/>
              </a:rPr>
              <a:t>em</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4" name="TextBox 3"/>
          <p:cNvSpPr txBox="1"/>
          <p:nvPr/>
        </p:nvSpPr>
        <p:spPr>
          <a:xfrm>
            <a:off x="1485900" y="3200400"/>
            <a:ext cx="6705600" cy="584775"/>
          </a:xfrm>
          <a:prstGeom prst="rect">
            <a:avLst/>
          </a:prstGeom>
          <a:noFill/>
        </p:spPr>
        <p:txBody>
          <a:bodyPr wrap="square" rtlCol="0">
            <a:spAutoFit/>
          </a:bodyPr>
          <a:lstStyle/>
          <a:p>
            <a:r>
              <a:rPr lang="en-US" sz="3200" smtClean="0">
                <a:solidFill>
                  <a:srgbClr val="002060"/>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Khi nào có nguy cơ bị xâm </a:t>
            </a:r>
            <a:r>
              <a:rPr lang="en-US" sz="3200">
                <a:solidFill>
                  <a:srgbClr val="002060"/>
                </a:solidFill>
                <a:latin typeface="Times New Roman" pitchFamily="18" charset="0"/>
                <a:cs typeface="Times New Roman" pitchFamily="18" charset="0"/>
              </a:rPr>
              <a:t>hại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81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820502"/>
            <a:ext cx="32766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KHÁM PHÁ</a:t>
            </a:r>
            <a:endParaRPr lang="en-US" sz="3600" b="1">
              <a:solidFill>
                <a:srgbClr val="C00000"/>
              </a:solidFill>
              <a:latin typeface="Times New Roman" pitchFamily="18" charset="0"/>
              <a:cs typeface="Times New Roman" pitchFamily="18" charset="0"/>
            </a:endParaRPr>
          </a:p>
        </p:txBody>
      </p:sp>
      <p:sp>
        <p:nvSpPr>
          <p:cNvPr id="3" name="TextBox 2"/>
          <p:cNvSpPr txBox="1"/>
          <p:nvPr/>
        </p:nvSpPr>
        <p:spPr>
          <a:xfrm>
            <a:off x="1066800" y="1752600"/>
            <a:ext cx="7467600" cy="954107"/>
          </a:xfrm>
          <a:prstGeom prst="rect">
            <a:avLst/>
          </a:prstGeom>
          <a:noFill/>
        </p:spPr>
        <p:txBody>
          <a:bodyPr wrap="square" rtlCol="0">
            <a:spAutoFit/>
          </a:bodyPr>
          <a:lstStyle/>
          <a:p>
            <a:pPr algn="ctr"/>
            <a:r>
              <a:rPr lang="en-US" sz="2800" b="1" smtClean="0">
                <a:solidFill>
                  <a:srgbClr val="002060"/>
                </a:solidFill>
                <a:latin typeface="Times New Roman" pitchFamily="18" charset="0"/>
                <a:cs typeface="Times New Roman" pitchFamily="18" charset="0"/>
              </a:rPr>
              <a:t>Hoạt động 1</a:t>
            </a: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Tìm hiểu quy định pháp luật</a:t>
            </a:r>
            <a:r>
              <a:rPr lang="en-US" sz="2800">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về </a:t>
            </a:r>
            <a:endParaRPr lang="en-US" sz="2800" b="1" smtClean="0">
              <a:solidFill>
                <a:srgbClr val="002060"/>
              </a:solidFill>
              <a:latin typeface="Times New Roman" pitchFamily="18" charset="0"/>
              <a:cs typeface="Times New Roman" pitchFamily="18" charset="0"/>
            </a:endParaRPr>
          </a:p>
          <a:p>
            <a:pPr algn="ctr"/>
            <a:r>
              <a:rPr lang="en-US" sz="2800" b="1" smtClean="0">
                <a:solidFill>
                  <a:srgbClr val="002060"/>
                </a:solidFill>
                <a:latin typeface="Times New Roman" pitchFamily="18" charset="0"/>
                <a:cs typeface="Times New Roman" pitchFamily="18" charset="0"/>
              </a:rPr>
              <a:t>phòng </a:t>
            </a:r>
            <a:r>
              <a:rPr lang="en-US" sz="2800" b="1">
                <a:solidFill>
                  <a:srgbClr val="002060"/>
                </a:solidFill>
                <a:latin typeface="Times New Roman" pitchFamily="18" charset="0"/>
                <a:cs typeface="Times New Roman" pitchFamily="18" charset="0"/>
              </a:rPr>
              <a:t>tránh xâm hại trẻ </a:t>
            </a:r>
            <a:r>
              <a:rPr lang="en-US" sz="2800" b="1">
                <a:solidFill>
                  <a:srgbClr val="002060"/>
                </a:solidFill>
                <a:latin typeface="Times New Roman" pitchFamily="18" charset="0"/>
                <a:cs typeface="Times New Roman" pitchFamily="18" charset="0"/>
              </a:rPr>
              <a:t>em</a:t>
            </a:r>
            <a:r>
              <a:rPr lang="en-US" sz="2800" b="1"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8744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1056" y="1066800"/>
            <a:ext cx="4691743" cy="584775"/>
          </a:xfrm>
          <a:prstGeom prst="rect">
            <a:avLst/>
          </a:prstGeom>
          <a:noFill/>
        </p:spPr>
        <p:txBody>
          <a:bodyPr wrap="square" rtlCol="0">
            <a:spAutoFit/>
          </a:bodyPr>
          <a:lstStyle/>
          <a:p>
            <a:pPr algn="ctr"/>
            <a:r>
              <a:rPr lang="en-US" sz="3200" b="1" smtClean="0">
                <a:solidFill>
                  <a:srgbClr val="002060"/>
                </a:solidFill>
                <a:latin typeface="Times New Roman" pitchFamily="18" charset="0"/>
                <a:cs typeface="Times New Roman" pitchFamily="18" charset="0"/>
              </a:rPr>
              <a:t>THẢO LUẬN NHÓM</a:t>
            </a:r>
            <a:endParaRPr lang="en-US" sz="3200" b="1">
              <a:solidFill>
                <a:srgbClr val="002060"/>
              </a:solidFill>
              <a:latin typeface="Times New Roman" pitchFamily="18" charset="0"/>
              <a:cs typeface="Times New Roman" pitchFamily="18" charset="0"/>
            </a:endParaRPr>
          </a:p>
        </p:txBody>
      </p:sp>
      <p:sp>
        <p:nvSpPr>
          <p:cNvPr id="3" name="TextBox 2"/>
          <p:cNvSpPr txBox="1"/>
          <p:nvPr/>
        </p:nvSpPr>
        <p:spPr>
          <a:xfrm>
            <a:off x="2209800" y="2286000"/>
            <a:ext cx="5257800" cy="1384995"/>
          </a:xfrm>
          <a:prstGeom prst="rect">
            <a:avLst/>
          </a:prstGeom>
          <a:noFill/>
        </p:spPr>
        <p:txBody>
          <a:bodyPr wrap="square" rtlCol="0">
            <a:spAutoFit/>
          </a:bodyPr>
          <a:lstStyle/>
          <a:p>
            <a:pPr algn="ctr"/>
            <a:r>
              <a:rPr lang="en-US" sz="2800" smtClean="0">
                <a:solidFill>
                  <a:srgbClr val="002060"/>
                </a:solidFill>
                <a:latin typeface="Times New Roman" pitchFamily="18" charset="0"/>
                <a:cs typeface="Times New Roman" pitchFamily="18" charset="0"/>
              </a:rPr>
              <a:t>Những hiểu </a:t>
            </a:r>
            <a:r>
              <a:rPr lang="en-US" sz="2800">
                <a:solidFill>
                  <a:srgbClr val="002060"/>
                </a:solidFill>
                <a:latin typeface="Times New Roman" pitchFamily="18" charset="0"/>
                <a:cs typeface="Times New Roman" pitchFamily="18" charset="0"/>
              </a:rPr>
              <a:t>biết pháp luật về phòng tránh xâm hại trẻ em.</a:t>
            </a:r>
          </a:p>
          <a:p>
            <a:pPr algn="ct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22497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0"/>
            <a:ext cx="7620000" cy="2677656"/>
          </a:xfrm>
          <a:prstGeom prst="rect">
            <a:avLst/>
          </a:prstGeom>
          <a:noFill/>
        </p:spPr>
        <p:txBody>
          <a:bodyPr wrap="square" rtlCol="0">
            <a:spAutoFit/>
          </a:bodyPr>
          <a:lstStyle/>
          <a:p>
            <a:pPr algn="just"/>
            <a:r>
              <a:rPr lang="en-US" sz="2800" smtClean="0">
                <a:solidFill>
                  <a:srgbClr val="002060"/>
                </a:solidFill>
                <a:latin typeface="Times New Roman" pitchFamily="18" charset="0"/>
                <a:cs typeface="Times New Roman" pitchFamily="18" charset="0"/>
              </a:rPr>
              <a:t>      Theo quy định tại điều 4 Luật Trẻ em 2016, xâm hại trẻ em là hành vi gây tổn hại về thể chất, tình cảm, tâm lý, danh dự, nhân phẩm của trẻ em dưới các hình thức bạo lực, bóc lột, xâm hại tình dục, mua bán, bỏ rơi, bỏ mặc trẻ em và các hình thức gây tổn hại khác.</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513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2529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7000" r="-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457200"/>
            <a:ext cx="8382000" cy="4324261"/>
          </a:xfrm>
          <a:prstGeom prst="rect">
            <a:avLst/>
          </a:prstGeom>
          <a:noFill/>
        </p:spPr>
        <p:txBody>
          <a:bodyPr wrap="square" rtlCol="0">
            <a:spAutoFit/>
          </a:bodyPr>
          <a:lstStyle/>
          <a:p>
            <a:pPr algn="ctr"/>
            <a:r>
              <a:rPr lang="vi-VN" sz="2200" b="1">
                <a:solidFill>
                  <a:srgbClr val="002060"/>
                </a:solidFill>
                <a:latin typeface="+mj-lt"/>
              </a:rPr>
              <a:t>Trẻ em có 25 quyền, quyền của trẻ em được quy định </a:t>
            </a:r>
            <a:r>
              <a:rPr lang="vi-VN" sz="2200" b="1">
                <a:solidFill>
                  <a:srgbClr val="002060"/>
                </a:solidFill>
                <a:latin typeface="+mj-lt"/>
              </a:rPr>
              <a:t>tại </a:t>
            </a:r>
            <a:endParaRPr lang="en-US" sz="2200" b="1" smtClean="0">
              <a:solidFill>
                <a:srgbClr val="002060"/>
              </a:solidFill>
              <a:latin typeface="+mj-lt"/>
            </a:endParaRPr>
          </a:p>
          <a:p>
            <a:pPr algn="ctr"/>
            <a:r>
              <a:rPr lang="vi-VN" sz="2200" b="1" smtClean="0">
                <a:solidFill>
                  <a:srgbClr val="002060"/>
                </a:solidFill>
                <a:latin typeface="+mj-lt"/>
              </a:rPr>
              <a:t>mục </a:t>
            </a:r>
            <a:r>
              <a:rPr lang="vi-VN" sz="2200" b="1">
                <a:solidFill>
                  <a:srgbClr val="002060"/>
                </a:solidFill>
                <a:latin typeface="+mj-lt"/>
              </a:rPr>
              <a:t>1 chương II luật trẻ em 2016, từ điều 12 đến điều </a:t>
            </a:r>
            <a:r>
              <a:rPr lang="vi-VN" sz="2200" b="1">
                <a:solidFill>
                  <a:srgbClr val="002060"/>
                </a:solidFill>
                <a:latin typeface="+mj-lt"/>
              </a:rPr>
              <a:t>36</a:t>
            </a:r>
            <a:r>
              <a:rPr lang="vi-VN" sz="2200" b="1" smtClean="0">
                <a:solidFill>
                  <a:srgbClr val="002060"/>
                </a:solidFill>
                <a:latin typeface="+mj-lt"/>
              </a:rPr>
              <a:t>,</a:t>
            </a:r>
            <a:endParaRPr lang="en-US" sz="2200" b="1" smtClean="0">
              <a:solidFill>
                <a:srgbClr val="002060"/>
              </a:solidFill>
              <a:latin typeface="+mj-lt"/>
            </a:endParaRPr>
          </a:p>
          <a:p>
            <a:pPr algn="ctr"/>
            <a:r>
              <a:rPr lang="vi-VN" sz="2200" b="1" smtClean="0">
                <a:solidFill>
                  <a:srgbClr val="002060"/>
                </a:solidFill>
                <a:latin typeface="+mj-lt"/>
              </a:rPr>
              <a:t> </a:t>
            </a:r>
            <a:r>
              <a:rPr lang="vi-VN" sz="2200" b="1">
                <a:solidFill>
                  <a:srgbClr val="002060"/>
                </a:solidFill>
                <a:latin typeface="+mj-lt"/>
              </a:rPr>
              <a:t>cụ </a:t>
            </a:r>
            <a:r>
              <a:rPr lang="vi-VN" sz="2200" b="1" smtClean="0">
                <a:solidFill>
                  <a:srgbClr val="002060"/>
                </a:solidFill>
                <a:latin typeface="+mj-lt"/>
              </a:rPr>
              <a:t>thể</a:t>
            </a:r>
            <a:r>
              <a:rPr lang="en-US" sz="2200" b="1" smtClean="0">
                <a:solidFill>
                  <a:srgbClr val="002060"/>
                </a:solidFill>
                <a:latin typeface="+mj-lt"/>
              </a:rPr>
              <a:t> </a:t>
            </a:r>
            <a:r>
              <a:rPr lang="en-US" sz="2200" b="1" smtClean="0">
                <a:solidFill>
                  <a:srgbClr val="002060"/>
                </a:solidFill>
                <a:latin typeface="Times New Roman" pitchFamily="18" charset="0"/>
                <a:cs typeface="Times New Roman" pitchFamily="18" charset="0"/>
              </a:rPr>
              <a:t>những điều liên quan đến Phòng tránh xâm hại trẻ em</a:t>
            </a:r>
            <a:r>
              <a:rPr lang="vi-VN" sz="2200" b="1" smtClean="0">
                <a:solidFill>
                  <a:srgbClr val="002060"/>
                </a:solidFill>
                <a:latin typeface="Times New Roman" pitchFamily="18" charset="0"/>
                <a:cs typeface="Times New Roman" pitchFamily="18" charset="0"/>
              </a:rPr>
              <a:t>:</a:t>
            </a:r>
            <a:endParaRPr lang="en-US" smtClean="0">
              <a:solidFill>
                <a:srgbClr val="002060"/>
              </a:solidFill>
              <a:latin typeface="Times New Roman" pitchFamily="18" charset="0"/>
              <a:cs typeface="Times New Roman" pitchFamily="18" charset="0"/>
            </a:endParaRPr>
          </a:p>
          <a:p>
            <a:r>
              <a:rPr lang="vi-VN" sz="1900" smtClean="0">
                <a:solidFill>
                  <a:srgbClr val="002060"/>
                </a:solidFill>
                <a:latin typeface="Times New Roman" pitchFamily="18" charset="0"/>
                <a:cs typeface="Times New Roman" pitchFamily="18" charset="0"/>
              </a:rPr>
              <a:t>1</a:t>
            </a:r>
            <a:r>
              <a:rPr lang="vi-VN" sz="1900">
                <a:solidFill>
                  <a:srgbClr val="002060"/>
                </a:solidFill>
                <a:latin typeface="Times New Roman" pitchFamily="18" charset="0"/>
                <a:cs typeface="Times New Roman" pitchFamily="18" charset="0"/>
              </a:rPr>
              <a:t>. Điều 12. Quyền sống</a:t>
            </a:r>
          </a:p>
          <a:p>
            <a:r>
              <a:rPr lang="en-US" sz="1900">
                <a:solidFill>
                  <a:srgbClr val="002060"/>
                </a:solidFill>
                <a:latin typeface="Times New Roman" pitchFamily="18" charset="0"/>
                <a:cs typeface="Times New Roman" pitchFamily="18" charset="0"/>
              </a:rPr>
              <a:t>2</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14. Quyền được chăm sóc sức khỏe</a:t>
            </a:r>
          </a:p>
          <a:p>
            <a:r>
              <a:rPr lang="en-US" sz="1900" smtClean="0">
                <a:solidFill>
                  <a:srgbClr val="002060"/>
                </a:solidFill>
                <a:latin typeface="Times New Roman" pitchFamily="18" charset="0"/>
                <a:cs typeface="Times New Roman" pitchFamily="18" charset="0"/>
              </a:rPr>
              <a:t>3</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15. Quyền được chăm sóc, nuôi dưỡng</a:t>
            </a:r>
          </a:p>
          <a:p>
            <a:r>
              <a:rPr lang="en-US" sz="1900" smtClean="0">
                <a:solidFill>
                  <a:srgbClr val="002060"/>
                </a:solidFill>
                <a:latin typeface="Times New Roman" pitchFamily="18" charset="0"/>
                <a:cs typeface="Times New Roman" pitchFamily="18" charset="0"/>
              </a:rPr>
              <a:t>4</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mj-lt"/>
              </a:rPr>
              <a:t>Điều 16. Quyền được giáo dục, học tập và phát triển năng khiếu</a:t>
            </a:r>
          </a:p>
          <a:p>
            <a:r>
              <a:rPr lang="en-US" sz="1900">
                <a:solidFill>
                  <a:srgbClr val="002060"/>
                </a:solidFill>
                <a:latin typeface="Times New Roman" pitchFamily="18" charset="0"/>
                <a:cs typeface="Times New Roman" pitchFamily="18" charset="0"/>
              </a:rPr>
              <a:t>5</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24. Quyền được chăm sóc thay thế và nhận làm con nuôi</a:t>
            </a:r>
          </a:p>
          <a:p>
            <a:r>
              <a:rPr lang="en-US" sz="1900">
                <a:solidFill>
                  <a:srgbClr val="002060"/>
                </a:solidFill>
                <a:latin typeface="Times New Roman" pitchFamily="18" charset="0"/>
                <a:cs typeface="Times New Roman" pitchFamily="18" charset="0"/>
              </a:rPr>
              <a:t>6</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25. Quyền được bảo vệ để không bị xâm hại tình dục</a:t>
            </a:r>
          </a:p>
          <a:p>
            <a:r>
              <a:rPr lang="en-US" sz="1900">
                <a:solidFill>
                  <a:srgbClr val="002060"/>
                </a:solidFill>
                <a:latin typeface="Times New Roman" pitchFamily="18" charset="0"/>
                <a:cs typeface="Times New Roman" pitchFamily="18" charset="0"/>
              </a:rPr>
              <a:t>7</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26. Quyền được bảo vệ để không bị bóc lột sức lao động</a:t>
            </a:r>
          </a:p>
          <a:p>
            <a:r>
              <a:rPr lang="en-US" sz="1900">
                <a:solidFill>
                  <a:srgbClr val="002060"/>
                </a:solidFill>
                <a:latin typeface="Times New Roman" pitchFamily="18" charset="0"/>
                <a:cs typeface="Times New Roman" pitchFamily="18" charset="0"/>
              </a:rPr>
              <a:t>8</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27. Quyền được bảo vệ để không bị bạo lực, bỏ rơi, bỏ mặc</a:t>
            </a:r>
          </a:p>
          <a:p>
            <a:r>
              <a:rPr lang="en-US" sz="1900">
                <a:solidFill>
                  <a:srgbClr val="002060"/>
                </a:solidFill>
                <a:latin typeface="Times New Roman" pitchFamily="18" charset="0"/>
                <a:cs typeface="Times New Roman" pitchFamily="18" charset="0"/>
              </a:rPr>
              <a:t>9</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28. Quyền được bảo vệ để không bị mua bán, bắt cóc, đánh tráo, chiếm đoạt</a:t>
            </a:r>
          </a:p>
          <a:p>
            <a:r>
              <a:rPr lang="vi-VN" sz="1900" smtClean="0">
                <a:solidFill>
                  <a:srgbClr val="002060"/>
                </a:solidFill>
                <a:latin typeface="Times New Roman" pitchFamily="18" charset="0"/>
                <a:cs typeface="Times New Roman" pitchFamily="18" charset="0"/>
              </a:rPr>
              <a:t>1</a:t>
            </a:r>
            <a:r>
              <a:rPr lang="en-US" sz="1900" smtClean="0">
                <a:solidFill>
                  <a:srgbClr val="002060"/>
                </a:solidFill>
                <a:latin typeface="Times New Roman" pitchFamily="18" charset="0"/>
                <a:cs typeface="Times New Roman" pitchFamily="18" charset="0"/>
              </a:rPr>
              <a:t>0</a:t>
            </a:r>
            <a:r>
              <a:rPr lang="vi-VN" sz="1900" smtClean="0">
                <a:solidFill>
                  <a:srgbClr val="002060"/>
                </a:solidFill>
                <a:latin typeface="Times New Roman" pitchFamily="18" charset="0"/>
                <a:cs typeface="Times New Roman" pitchFamily="18" charset="0"/>
              </a:rPr>
              <a:t>. </a:t>
            </a:r>
            <a:r>
              <a:rPr lang="vi-VN" sz="1900">
                <a:solidFill>
                  <a:srgbClr val="002060"/>
                </a:solidFill>
                <a:latin typeface="Times New Roman" pitchFamily="18" charset="0"/>
                <a:cs typeface="Times New Roman" pitchFamily="18" charset="0"/>
              </a:rPr>
              <a:t>Điều 29. Quyền được bảo vệ khỏi chất ma túy</a:t>
            </a:r>
          </a:p>
          <a:p>
            <a:r>
              <a:rPr lang="en-US" sz="1900" smtClean="0">
                <a:solidFill>
                  <a:srgbClr val="002060"/>
                </a:solidFill>
                <a:latin typeface="Times New Roman" pitchFamily="18" charset="0"/>
                <a:cs typeface="Times New Roman" pitchFamily="18" charset="0"/>
              </a:rPr>
              <a:t>11</a:t>
            </a:r>
            <a:r>
              <a:rPr lang="vi-VN" sz="1900" smtClean="0">
                <a:solidFill>
                  <a:srgbClr val="002060"/>
                </a:solidFill>
                <a:latin typeface="+mj-lt"/>
              </a:rPr>
              <a:t>. </a:t>
            </a:r>
            <a:r>
              <a:rPr lang="vi-VN" sz="1900">
                <a:solidFill>
                  <a:srgbClr val="002060"/>
                </a:solidFill>
                <a:latin typeface="+mj-lt"/>
              </a:rPr>
              <a:t>Điều 32. Quyền được bảo đảm an sinh </a:t>
            </a:r>
            <a:r>
              <a:rPr lang="vi-VN" sz="1900">
                <a:solidFill>
                  <a:srgbClr val="002060"/>
                </a:solidFill>
                <a:latin typeface="+mj-lt"/>
              </a:rPr>
              <a:t>xã </a:t>
            </a:r>
            <a:r>
              <a:rPr lang="vi-VN" sz="1900" smtClean="0">
                <a:solidFill>
                  <a:srgbClr val="002060"/>
                </a:solidFill>
                <a:latin typeface="+mj-lt"/>
              </a:rPr>
              <a:t>hội</a:t>
            </a:r>
            <a:endParaRPr lang="vi-VN" sz="1900">
              <a:solidFill>
                <a:srgbClr val="002060"/>
              </a:solidFill>
              <a:latin typeface="+mj-lt"/>
            </a:endParaRPr>
          </a:p>
        </p:txBody>
      </p:sp>
    </p:spTree>
    <p:extLst>
      <p:ext uri="{BB962C8B-B14F-4D97-AF65-F5344CB8AC3E}">
        <p14:creationId xmlns:p14="http://schemas.microsoft.com/office/powerpoint/2010/main" val="322870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6800"/>
            <a:ext cx="6781800" cy="3847207"/>
          </a:xfrm>
          <a:prstGeom prst="rect">
            <a:avLst/>
          </a:prstGeom>
          <a:noFill/>
        </p:spPr>
        <p:txBody>
          <a:bodyPr wrap="square" rtlCol="0">
            <a:spAutoFit/>
          </a:bodyPr>
          <a:lstStyle/>
          <a:p>
            <a:pPr algn="ctr"/>
            <a:r>
              <a:rPr lang="en-US" sz="2800" b="1" smtClean="0">
                <a:solidFill>
                  <a:srgbClr val="002060"/>
                </a:solidFill>
                <a:latin typeface="Times New Roman" pitchFamily="18" charset="0"/>
                <a:cs typeface="Times New Roman" pitchFamily="18" charset="0"/>
              </a:rPr>
              <a:t>Bộ Luật Hình sự 2015 quy định:</a:t>
            </a:r>
          </a:p>
          <a:p>
            <a:r>
              <a:rPr lang="vi-VN" sz="2400">
                <a:solidFill>
                  <a:srgbClr val="002060"/>
                </a:solidFill>
                <a:latin typeface="Times New Roman" pitchFamily="18" charset="0"/>
                <a:cs typeface="Times New Roman" pitchFamily="18" charset="0"/>
              </a:rPr>
              <a:t>Điều 142 - Tội hiếp dâm người dưới </a:t>
            </a:r>
            <a:r>
              <a:rPr lang="vi-VN" sz="2400">
                <a:solidFill>
                  <a:srgbClr val="002060"/>
                </a:solidFill>
                <a:latin typeface="Times New Roman" pitchFamily="18" charset="0"/>
                <a:cs typeface="Times New Roman" pitchFamily="18" charset="0"/>
              </a:rPr>
              <a:t>16 </a:t>
            </a:r>
            <a:r>
              <a:rPr lang="vi-VN" sz="2400" smtClean="0">
                <a:solidFill>
                  <a:srgbClr val="002060"/>
                </a:solidFill>
                <a:latin typeface="Times New Roman" pitchFamily="18" charset="0"/>
                <a:cs typeface="Times New Roman" pitchFamily="18" charset="0"/>
              </a:rPr>
              <a:t>tuổi</a:t>
            </a:r>
            <a:endParaRPr lang="vi-VN" sz="2400">
              <a:solidFill>
                <a:srgbClr val="002060"/>
              </a:solidFill>
              <a:latin typeface="Times New Roman" pitchFamily="18" charset="0"/>
              <a:cs typeface="Times New Roman" pitchFamily="18" charset="0"/>
            </a:endParaRPr>
          </a:p>
          <a:p>
            <a:r>
              <a:rPr lang="vi-VN" sz="2400">
                <a:solidFill>
                  <a:srgbClr val="002060"/>
                </a:solidFill>
                <a:latin typeface="Times New Roman" pitchFamily="18" charset="0"/>
                <a:cs typeface="Times New Roman" pitchFamily="18" charset="0"/>
              </a:rPr>
              <a:t>Điều 144 - Tội cưỡng dâm người từ đủ 13 tuổi đến dưới </a:t>
            </a:r>
            <a:r>
              <a:rPr lang="vi-VN" sz="2400">
                <a:solidFill>
                  <a:srgbClr val="002060"/>
                </a:solidFill>
                <a:latin typeface="Times New Roman" pitchFamily="18" charset="0"/>
                <a:cs typeface="Times New Roman" pitchFamily="18" charset="0"/>
              </a:rPr>
              <a:t>16 </a:t>
            </a:r>
            <a:r>
              <a:rPr lang="vi-VN" sz="2400" smtClean="0">
                <a:solidFill>
                  <a:srgbClr val="002060"/>
                </a:solidFill>
                <a:latin typeface="Times New Roman" pitchFamily="18" charset="0"/>
                <a:cs typeface="Times New Roman" pitchFamily="18" charset="0"/>
              </a:rPr>
              <a:t>tuổi</a:t>
            </a:r>
            <a:endParaRPr lang="vi-VN" sz="2400">
              <a:solidFill>
                <a:srgbClr val="002060"/>
              </a:solidFill>
              <a:latin typeface="Times New Roman" pitchFamily="18" charset="0"/>
              <a:cs typeface="Times New Roman" pitchFamily="18" charset="0"/>
            </a:endParaRPr>
          </a:p>
          <a:p>
            <a:r>
              <a:rPr lang="vi-VN" sz="2400">
                <a:solidFill>
                  <a:srgbClr val="002060"/>
                </a:solidFill>
                <a:latin typeface="Times New Roman" pitchFamily="18" charset="0"/>
                <a:cs typeface="Times New Roman" pitchFamily="18" charset="0"/>
              </a:rPr>
              <a:t>Điều 145 - Tội giao cấu hoặc thực hiện hành vi quan hệ tình dục khác với người từ đủ 13 đến dưới </a:t>
            </a:r>
            <a:r>
              <a:rPr lang="vi-VN" sz="2400">
                <a:solidFill>
                  <a:srgbClr val="002060"/>
                </a:solidFill>
                <a:latin typeface="Times New Roman" pitchFamily="18" charset="0"/>
                <a:cs typeface="Times New Roman" pitchFamily="18" charset="0"/>
              </a:rPr>
              <a:t>16 </a:t>
            </a:r>
            <a:r>
              <a:rPr lang="vi-VN" sz="2400" smtClean="0">
                <a:solidFill>
                  <a:srgbClr val="002060"/>
                </a:solidFill>
                <a:latin typeface="Times New Roman" pitchFamily="18" charset="0"/>
                <a:cs typeface="Times New Roman" pitchFamily="18" charset="0"/>
              </a:rPr>
              <a:t>tuổi</a:t>
            </a:r>
            <a:endParaRPr lang="vi-VN" sz="2400">
              <a:solidFill>
                <a:srgbClr val="002060"/>
              </a:solidFill>
              <a:latin typeface="Times New Roman" pitchFamily="18" charset="0"/>
              <a:cs typeface="Times New Roman" pitchFamily="18" charset="0"/>
            </a:endParaRPr>
          </a:p>
          <a:p>
            <a:r>
              <a:rPr lang="vi-VN" sz="2400">
                <a:solidFill>
                  <a:srgbClr val="002060"/>
                </a:solidFill>
                <a:latin typeface="Times New Roman" pitchFamily="18" charset="0"/>
                <a:cs typeface="Times New Roman" pitchFamily="18" charset="0"/>
              </a:rPr>
              <a:t>Điều 146 - Tội dâm ô với người dưới </a:t>
            </a:r>
            <a:r>
              <a:rPr lang="vi-VN" sz="2400">
                <a:solidFill>
                  <a:srgbClr val="002060"/>
                </a:solidFill>
                <a:latin typeface="Times New Roman" pitchFamily="18" charset="0"/>
                <a:cs typeface="Times New Roman" pitchFamily="18" charset="0"/>
              </a:rPr>
              <a:t>16 </a:t>
            </a:r>
            <a:r>
              <a:rPr lang="vi-VN" sz="2400" smtClean="0">
                <a:solidFill>
                  <a:srgbClr val="002060"/>
                </a:solidFill>
                <a:latin typeface="Times New Roman" pitchFamily="18" charset="0"/>
                <a:cs typeface="Times New Roman" pitchFamily="18" charset="0"/>
              </a:rPr>
              <a:t>tuổi</a:t>
            </a:r>
            <a:endParaRPr lang="vi-VN" sz="2400">
              <a:solidFill>
                <a:srgbClr val="002060"/>
              </a:solidFill>
              <a:latin typeface="Times New Roman" pitchFamily="18" charset="0"/>
              <a:cs typeface="Times New Roman" pitchFamily="18" charset="0"/>
            </a:endParaRPr>
          </a:p>
          <a:p>
            <a:r>
              <a:rPr lang="vi-VN" sz="2400">
                <a:solidFill>
                  <a:srgbClr val="002060"/>
                </a:solidFill>
                <a:latin typeface="Times New Roman" pitchFamily="18" charset="0"/>
                <a:cs typeface="Times New Roman" pitchFamily="18" charset="0"/>
              </a:rPr>
              <a:t>Điều 147 - Tội sử dụng người dưới 16 tuổi vào mục đích khiêu dâm.</a:t>
            </a:r>
          </a:p>
          <a:p>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5771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421"/>
          <a:stretch/>
        </p:blipFill>
        <p:spPr>
          <a:xfrm>
            <a:off x="-141514" y="10886"/>
            <a:ext cx="4713514" cy="684711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025"/>
          <a:stretch/>
        </p:blipFill>
        <p:spPr>
          <a:xfrm>
            <a:off x="4419601" y="10886"/>
            <a:ext cx="4724400" cy="6847114"/>
          </a:xfrm>
          <a:prstGeom prst="rect">
            <a:avLst/>
          </a:prstGeom>
        </p:spPr>
      </p:pic>
    </p:spTree>
    <p:extLst>
      <p:ext uri="{BB962C8B-B14F-4D97-AF65-F5344CB8AC3E}">
        <p14:creationId xmlns:p14="http://schemas.microsoft.com/office/powerpoint/2010/main" val="1841927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625</Words>
  <Application>Microsoft Office PowerPoint</Application>
  <PresentationFormat>On-screen Show (4:3)</PresentationFormat>
  <Paragraphs>53</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MTC</dc:creator>
  <cp:lastModifiedBy>MTC</cp:lastModifiedBy>
  <cp:revision>10</cp:revision>
  <dcterms:created xsi:type="dcterms:W3CDTF">2021-04-29T02:51:52Z</dcterms:created>
  <dcterms:modified xsi:type="dcterms:W3CDTF">2021-04-29T05:37:40Z</dcterms:modified>
</cp:coreProperties>
</file>