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4" r:id="rId2"/>
    <p:sldId id="268" r:id="rId3"/>
    <p:sldId id="269" r:id="rId4"/>
    <p:sldId id="271" r:id="rId5"/>
    <p:sldId id="260" r:id="rId6"/>
    <p:sldId id="272" r:id="rId7"/>
    <p:sldId id="267" r:id="rId8"/>
    <p:sldId id="273" r:id="rId9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BE02B1"/>
    <a:srgbClr val="33CCCC"/>
    <a:srgbClr val="00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181" autoAdjust="0"/>
  </p:normalViewPr>
  <p:slideViewPr>
    <p:cSldViewPr snapToGrid="0">
      <p:cViewPr>
        <p:scale>
          <a:sx n="59" d="100"/>
          <a:sy n="59" d="100"/>
        </p:scale>
        <p:origin x="-246" y="-4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6B83B-C08D-4366-A8AF-E7E6FFBE6C7B}" type="datetimeFigureOut">
              <a:rPr lang="en-US" smtClean="0"/>
              <a:t>15/02/2023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B001D-9F69-4CE2-AE77-481CCCC8D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41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96F25A8-DD8E-4B7E-AB2E-77D58F0C77DD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1229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01CA79B-B482-43EF-8A8C-31BEC362494B}" type="slidenum">
              <a:rPr lang="en-US" altLang="en-US">
                <a:latin typeface="Arial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en-US">
              <a:latin typeface="Arial" charset="0"/>
            </a:endParaRPr>
          </a:p>
        </p:txBody>
      </p:sp>
      <p:sp>
        <p:nvSpPr>
          <p:cNvPr id="122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15/02/2023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15/02/2023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15/02/2023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15/02/2023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15/02/2023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15/02/2023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15/02/2023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15/02/2023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15/02/2023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15/02/2023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15/02/2023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15/02/2023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-2032000" y="0"/>
            <a:ext cx="15089717" cy="6858000"/>
          </a:xfrm>
          <a:prstGeom prst="rect">
            <a:avLst/>
          </a:prstGeom>
          <a:solidFill>
            <a:srgbClr val="FFFF9B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cs typeface="Times New Roman" pitchFamily="18" charset="0"/>
            </a:endParaRPr>
          </a:p>
        </p:txBody>
      </p:sp>
      <p:grpSp>
        <p:nvGrpSpPr>
          <p:cNvPr id="2051" name="Group 15"/>
          <p:cNvGrpSpPr>
            <a:grpSpLocks/>
          </p:cNvGrpSpPr>
          <p:nvPr/>
        </p:nvGrpSpPr>
        <p:grpSpPr bwMode="auto">
          <a:xfrm>
            <a:off x="-2032000" y="0"/>
            <a:ext cx="15240000" cy="6934200"/>
            <a:chOff x="-1008" y="0"/>
            <a:chExt cx="7200" cy="4368"/>
          </a:xfrm>
        </p:grpSpPr>
        <p:sp>
          <p:nvSpPr>
            <p:cNvPr id="2056" name="Rectangle 9"/>
            <p:cNvSpPr>
              <a:spLocks noChangeArrowheads="1"/>
            </p:cNvSpPr>
            <p:nvPr/>
          </p:nvSpPr>
          <p:spPr bwMode="auto">
            <a:xfrm>
              <a:off x="-1008" y="0"/>
              <a:ext cx="7152" cy="480"/>
            </a:xfrm>
            <a:prstGeom prst="rect">
              <a:avLst/>
            </a:prstGeom>
            <a:gradFill rotWithShape="1">
              <a:gsLst>
                <a:gs pos="0">
                  <a:srgbClr val="765E00"/>
                </a:gs>
                <a:gs pos="100000">
                  <a:srgbClr val="FFCC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cs typeface="Times New Roman" pitchFamily="18" charset="0"/>
              </a:endParaRPr>
            </a:p>
          </p:txBody>
        </p:sp>
        <p:sp>
          <p:nvSpPr>
            <p:cNvPr id="2057" name="Rectangle 13"/>
            <p:cNvSpPr>
              <a:spLocks noChangeArrowheads="1"/>
            </p:cNvSpPr>
            <p:nvPr/>
          </p:nvSpPr>
          <p:spPr bwMode="auto">
            <a:xfrm>
              <a:off x="-960" y="3888"/>
              <a:ext cx="7152" cy="480"/>
            </a:xfrm>
            <a:prstGeom prst="rect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65E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cs typeface="Times New Roman" pitchFamily="18" charset="0"/>
              </a:endParaRPr>
            </a:p>
          </p:txBody>
        </p:sp>
      </p:grpSp>
      <p:sp>
        <p:nvSpPr>
          <p:cNvPr id="2052" name="WordArt 7"/>
          <p:cNvSpPr>
            <a:spLocks noChangeArrowheads="1" noChangeShapeType="1" noTextEdit="1"/>
          </p:cNvSpPr>
          <p:nvPr/>
        </p:nvSpPr>
        <p:spPr bwMode="auto">
          <a:xfrm>
            <a:off x="1871133" y="3830053"/>
            <a:ext cx="8161867" cy="1320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atin typeface="Times New Roman"/>
                <a:cs typeface="Times New Roman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111: 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Xăng- ti- mét khối. </a:t>
            </a:r>
          </a:p>
          <a:p>
            <a:pPr algn="ctr"/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Đề- xi- mét khối</a:t>
            </a:r>
            <a:endParaRPr lang="en-US" sz="36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" name="TextBox 294"/>
          <p:cNvSpPr txBox="1">
            <a:spLocks noChangeArrowheads="1"/>
          </p:cNvSpPr>
          <p:nvPr/>
        </p:nvSpPr>
        <p:spPr bwMode="auto">
          <a:xfrm>
            <a:off x="1320800" y="1192213"/>
            <a:ext cx="10261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ỦY BAN NHÂN DÂN QUẬN LONG BIÊN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pic>
        <p:nvPicPr>
          <p:cNvPr id="12" name="Picture 11">
            <a:extLst>
              <a:ext uri="{FF2B5EF4-FFF2-40B4-BE49-F238E27FC236}"/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42387" y="1127097"/>
            <a:ext cx="2471577" cy="1853683"/>
          </a:xfrm>
          <a:prstGeom prst="ellipse">
            <a:avLst/>
          </a:prstGeom>
        </p:spPr>
      </p:pic>
      <p:sp>
        <p:nvSpPr>
          <p:cNvPr id="2055" name="TextBox 12"/>
          <p:cNvSpPr txBox="1">
            <a:spLocks noChangeArrowheads="1"/>
          </p:cNvSpPr>
          <p:nvPr/>
        </p:nvSpPr>
        <p:spPr bwMode="auto">
          <a:xfrm>
            <a:off x="2705100" y="2981326"/>
            <a:ext cx="7213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 Toán</a:t>
            </a:r>
          </a:p>
        </p:txBody>
      </p:sp>
    </p:spTree>
    <p:extLst>
      <p:ext uri="{BB962C8B-B14F-4D97-AF65-F5344CB8AC3E}">
        <p14:creationId xmlns:p14="http://schemas.microsoft.com/office/powerpoint/2010/main" val="40200533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1028128" y="1195753"/>
            <a:ext cx="2967097" cy="506437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cũ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177000" y="4414838"/>
            <a:ext cx="77501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....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162932" y="4978788"/>
            <a:ext cx="850037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....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32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1392703" y="5519365"/>
            <a:ext cx="95250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............ 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endParaRPr lang="en-US" sz="32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" name="Group 146"/>
          <p:cNvGrpSpPr>
            <a:grpSpLocks/>
          </p:cNvGrpSpPr>
          <p:nvPr/>
        </p:nvGrpSpPr>
        <p:grpSpPr bwMode="auto">
          <a:xfrm>
            <a:off x="7866603" y="2992217"/>
            <a:ext cx="1585912" cy="809625"/>
            <a:chOff x="3081" y="2016"/>
            <a:chExt cx="999" cy="510"/>
          </a:xfrm>
        </p:grpSpPr>
        <p:sp>
          <p:nvSpPr>
            <p:cNvPr id="25" name="AutoShape 27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AutoShape 28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AutoShape 29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AutoShape 30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AutoShape 31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AutoShape 32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AutoShape 33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AutoShape 34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AutoShape 43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AutoShape 45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5" name="Group 111"/>
          <p:cNvGrpSpPr>
            <a:grpSpLocks/>
          </p:cNvGrpSpPr>
          <p:nvPr/>
        </p:nvGrpSpPr>
        <p:grpSpPr bwMode="auto">
          <a:xfrm>
            <a:off x="3134863" y="2978809"/>
            <a:ext cx="2357437" cy="795337"/>
            <a:chOff x="894" y="1140"/>
            <a:chExt cx="1485" cy="501"/>
          </a:xfrm>
        </p:grpSpPr>
        <p:sp>
          <p:nvSpPr>
            <p:cNvPr id="36" name="AutoShape 48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AutoShape 49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AutoShape 50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AutoShape 51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AutoShape 73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AutoShape 99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AutoShape 100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AutoShape 101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" name="AutoShape 102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AutoShape 103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6" name="Group 110"/>
            <p:cNvGrpSpPr>
              <a:grpSpLocks/>
            </p:cNvGrpSpPr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47" name="AutoShape 105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8" name="AutoShape 106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" name="AutoShape 107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" name="AutoShape 108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" name="AutoShape 109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52" name="Group 129"/>
          <p:cNvGrpSpPr>
            <a:grpSpLocks/>
          </p:cNvGrpSpPr>
          <p:nvPr/>
        </p:nvGrpSpPr>
        <p:grpSpPr bwMode="auto">
          <a:xfrm>
            <a:off x="3130100" y="2563307"/>
            <a:ext cx="2357438" cy="795338"/>
            <a:chOff x="894" y="1140"/>
            <a:chExt cx="1485" cy="501"/>
          </a:xfrm>
        </p:grpSpPr>
        <p:sp>
          <p:nvSpPr>
            <p:cNvPr id="53" name="AutoShape 130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4" name="AutoShape 131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AutoShape 132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6" name="AutoShape 133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7" name="AutoShape 134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8" name="AutoShape 135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" name="AutoShape 136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0" name="AutoShape 137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" name="AutoShape 138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2" name="AutoShape 139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63" name="Group 140"/>
            <p:cNvGrpSpPr>
              <a:grpSpLocks/>
            </p:cNvGrpSpPr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64" name="AutoShape 141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5" name="AutoShape 142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6" name="AutoShape 143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7" name="AutoShape 144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8" name="AutoShape 145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79" name="Group 112"/>
          <p:cNvGrpSpPr>
            <a:grpSpLocks/>
          </p:cNvGrpSpPr>
          <p:nvPr/>
        </p:nvGrpSpPr>
        <p:grpSpPr bwMode="auto">
          <a:xfrm>
            <a:off x="3130100" y="2161481"/>
            <a:ext cx="2357438" cy="795338"/>
            <a:chOff x="894" y="1140"/>
            <a:chExt cx="1485" cy="501"/>
          </a:xfrm>
        </p:grpSpPr>
        <p:sp>
          <p:nvSpPr>
            <p:cNvPr id="80" name="AutoShape 113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1" name="AutoShape 114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" name="AutoShape 115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3" name="AutoShape 116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4" name="AutoShape 117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5" name="AutoShape 118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6" name="AutoShape 119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7" name="AutoShape 120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8" name="AutoShape 121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9" name="AutoShape 122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90" name="Group 123"/>
            <p:cNvGrpSpPr>
              <a:grpSpLocks/>
            </p:cNvGrpSpPr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91" name="AutoShape 124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2" name="AutoShape 125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3" name="AutoShape 126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4" name="AutoShape 127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5" name="AutoShape 128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96" name="Group 147"/>
          <p:cNvGrpSpPr>
            <a:grpSpLocks/>
          </p:cNvGrpSpPr>
          <p:nvPr/>
        </p:nvGrpSpPr>
        <p:grpSpPr bwMode="auto">
          <a:xfrm>
            <a:off x="7866600" y="2583742"/>
            <a:ext cx="1585912" cy="809625"/>
            <a:chOff x="3081" y="2016"/>
            <a:chExt cx="999" cy="510"/>
          </a:xfrm>
        </p:grpSpPr>
        <p:sp>
          <p:nvSpPr>
            <p:cNvPr id="97" name="AutoShape 148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8" name="AutoShape 149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9" name="AutoShape 150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0" name="AutoShape 151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1" name="AutoShape 152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" name="AutoShape 153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" name="AutoShape 154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" name="AutoShape 155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" name="AutoShape 156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6" name="AutoShape 157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9" name="Group 92"/>
          <p:cNvGrpSpPr>
            <a:grpSpLocks/>
          </p:cNvGrpSpPr>
          <p:nvPr/>
        </p:nvGrpSpPr>
        <p:grpSpPr bwMode="auto">
          <a:xfrm>
            <a:off x="7865056" y="2188234"/>
            <a:ext cx="1585913" cy="809625"/>
            <a:chOff x="3177" y="2850"/>
            <a:chExt cx="999" cy="510"/>
          </a:xfrm>
        </p:grpSpPr>
        <p:sp>
          <p:nvSpPr>
            <p:cNvPr id="70" name="AutoShape 81"/>
            <p:cNvSpPr>
              <a:spLocks noChangeArrowheads="1"/>
            </p:cNvSpPr>
            <p:nvPr/>
          </p:nvSpPr>
          <p:spPr bwMode="auto">
            <a:xfrm>
              <a:off x="336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" name="AutoShape 82"/>
            <p:cNvSpPr>
              <a:spLocks noChangeArrowheads="1"/>
            </p:cNvSpPr>
            <p:nvPr/>
          </p:nvSpPr>
          <p:spPr bwMode="auto">
            <a:xfrm>
              <a:off x="360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" name="AutoShape 83"/>
            <p:cNvSpPr>
              <a:spLocks noChangeArrowheads="1"/>
            </p:cNvSpPr>
            <p:nvPr/>
          </p:nvSpPr>
          <p:spPr bwMode="auto">
            <a:xfrm>
              <a:off x="384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3" name="AutoShape 84"/>
            <p:cNvSpPr>
              <a:spLocks noChangeArrowheads="1"/>
            </p:cNvSpPr>
            <p:nvPr/>
          </p:nvSpPr>
          <p:spPr bwMode="auto">
            <a:xfrm>
              <a:off x="3264" y="294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4" name="AutoShape 85"/>
            <p:cNvSpPr>
              <a:spLocks noChangeArrowheads="1"/>
            </p:cNvSpPr>
            <p:nvPr/>
          </p:nvSpPr>
          <p:spPr bwMode="auto">
            <a:xfrm>
              <a:off x="327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5" name="AutoShape 86"/>
            <p:cNvSpPr>
              <a:spLocks noChangeArrowheads="1"/>
            </p:cNvSpPr>
            <p:nvPr/>
          </p:nvSpPr>
          <p:spPr bwMode="auto">
            <a:xfrm>
              <a:off x="351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6" name="AutoShape 87"/>
            <p:cNvSpPr>
              <a:spLocks noChangeArrowheads="1"/>
            </p:cNvSpPr>
            <p:nvPr/>
          </p:nvSpPr>
          <p:spPr bwMode="auto">
            <a:xfrm>
              <a:off x="375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7" name="AutoShape 88"/>
            <p:cNvSpPr>
              <a:spLocks noChangeArrowheads="1"/>
            </p:cNvSpPr>
            <p:nvPr/>
          </p:nvSpPr>
          <p:spPr bwMode="auto">
            <a:xfrm>
              <a:off x="3177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8" name="AutoShape 89"/>
            <p:cNvSpPr>
              <a:spLocks noChangeArrowheads="1"/>
            </p:cNvSpPr>
            <p:nvPr/>
          </p:nvSpPr>
          <p:spPr bwMode="auto">
            <a:xfrm>
              <a:off x="3426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7" name="Rectangle 15"/>
          <p:cNvSpPr>
            <a:spLocks noChangeArrowheads="1"/>
          </p:cNvSpPr>
          <p:nvPr/>
        </p:nvSpPr>
        <p:spPr bwMode="auto">
          <a:xfrm>
            <a:off x="7405508" y="3776004"/>
            <a:ext cx="213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 </a:t>
            </a:r>
          </a:p>
        </p:txBody>
      </p:sp>
      <p:sp>
        <p:nvSpPr>
          <p:cNvPr id="108" name="Rectangle 14"/>
          <p:cNvSpPr>
            <a:spLocks noChangeArrowheads="1"/>
          </p:cNvSpPr>
          <p:nvPr/>
        </p:nvSpPr>
        <p:spPr bwMode="auto">
          <a:xfrm>
            <a:off x="3135960" y="3795932"/>
            <a:ext cx="213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</a:p>
        </p:txBody>
      </p:sp>
      <p:sp>
        <p:nvSpPr>
          <p:cNvPr id="109" name="Rectangle 9"/>
          <p:cNvSpPr>
            <a:spLocks noChangeArrowheads="1"/>
          </p:cNvSpPr>
          <p:nvPr/>
        </p:nvSpPr>
        <p:spPr bwMode="auto">
          <a:xfrm>
            <a:off x="4501833" y="4532137"/>
            <a:ext cx="6858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</p:txBody>
      </p:sp>
      <p:sp>
        <p:nvSpPr>
          <p:cNvPr id="110" name="Rectangle 10"/>
          <p:cNvSpPr>
            <a:spLocks noChangeArrowheads="1"/>
          </p:cNvSpPr>
          <p:nvPr/>
        </p:nvSpPr>
        <p:spPr bwMode="auto">
          <a:xfrm>
            <a:off x="4539164" y="5077262"/>
            <a:ext cx="6858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26</a:t>
            </a:r>
          </a:p>
        </p:txBody>
      </p:sp>
      <p:sp>
        <p:nvSpPr>
          <p:cNvPr id="111" name="Rectangle 11"/>
          <p:cNvSpPr>
            <a:spLocks noChangeArrowheads="1"/>
          </p:cNvSpPr>
          <p:nvPr/>
        </p:nvSpPr>
        <p:spPr bwMode="auto">
          <a:xfrm>
            <a:off x="5116692" y="5532119"/>
            <a:ext cx="12954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/>
      <p:bldP spid="23" grpId="0"/>
      <p:bldP spid="107" grpId="0"/>
      <p:bldP spid="108" grpId="0"/>
      <p:bldP spid="109" grpId="0" animBg="1"/>
      <p:bldP spid="110" grpId="0" animBg="1"/>
      <p:bldP spid="1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1264361" y="-56454"/>
            <a:ext cx="11460163" cy="870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XĂNG-TI-MÉT KHỐI. ĐỀ-XI-MÉT KHỐI</a:t>
            </a:r>
            <a:endParaRPr lang="en-US" altLang="en-US" sz="2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028128" y="1244988"/>
            <a:ext cx="441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4" eaLnBrk="1" hangingPunct="1"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Xăng-ti-mét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2" name="AutoShape 9"/>
          <p:cNvSpPr>
            <a:spLocks noChangeArrowheads="1"/>
          </p:cNvSpPr>
          <p:nvPr/>
        </p:nvSpPr>
        <p:spPr bwMode="auto">
          <a:xfrm>
            <a:off x="1257854" y="1828795"/>
            <a:ext cx="1091451" cy="1089073"/>
          </a:xfrm>
          <a:prstGeom prst="cube">
            <a:avLst>
              <a:gd name="adj" fmla="val 28875"/>
            </a:avLst>
          </a:prstGeom>
          <a:solidFill>
            <a:schemeClr val="accent1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 Box 21"/>
          <p:cNvSpPr txBox="1">
            <a:spLocks noChangeArrowheads="1"/>
          </p:cNvSpPr>
          <p:nvPr/>
        </p:nvSpPr>
        <p:spPr bwMode="auto">
          <a:xfrm>
            <a:off x="2654106" y="1740869"/>
            <a:ext cx="892360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vi-VN" sz="3200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vi-VN" sz="3200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1cm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6" name="Text Box 22"/>
          <p:cNvSpPr txBox="1">
            <a:spLocks noChangeArrowheads="1"/>
          </p:cNvSpPr>
          <p:nvPr/>
        </p:nvSpPr>
        <p:spPr bwMode="auto">
          <a:xfrm>
            <a:off x="2732664" y="2860441"/>
            <a:ext cx="594710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 Box 10"/>
          <p:cNvSpPr txBox="1">
            <a:spLocks noChangeArrowheads="1"/>
          </p:cNvSpPr>
          <p:nvPr/>
        </p:nvSpPr>
        <p:spPr bwMode="auto">
          <a:xfrm>
            <a:off x="1181692" y="3177685"/>
            <a:ext cx="9143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1cm</a:t>
            </a:r>
          </a:p>
        </p:txBody>
      </p:sp>
      <p:sp>
        <p:nvSpPr>
          <p:cNvPr id="51" name="Text Box 10"/>
          <p:cNvSpPr txBox="1">
            <a:spLocks noChangeArrowheads="1"/>
          </p:cNvSpPr>
          <p:nvPr/>
        </p:nvSpPr>
        <p:spPr bwMode="auto">
          <a:xfrm>
            <a:off x="1193419" y="2303144"/>
            <a:ext cx="9448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1cm</a:t>
            </a:r>
            <a:r>
              <a:rPr lang="en-US" sz="2400" b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400" b="1" baseline="30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Left Brace 51"/>
          <p:cNvSpPr/>
          <p:nvPr/>
        </p:nvSpPr>
        <p:spPr>
          <a:xfrm rot="16200000">
            <a:off x="1533383" y="2672840"/>
            <a:ext cx="211015" cy="773724"/>
          </a:xfrm>
          <a:prstGeom prst="leftBrace">
            <a:avLst>
              <a:gd name="adj1" fmla="val 25000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055072" y="3643528"/>
            <a:ext cx="3390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1" dirty="0" err="1" smtClean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 smtClean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-xi-</a:t>
            </a:r>
            <a:r>
              <a:rPr lang="en-US" sz="2800" b="1" dirty="0" err="1" smtClean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b="1" dirty="0" smtClean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endParaRPr lang="en-US" sz="2800" dirty="0">
              <a:solidFill>
                <a:srgbClr val="BE02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AutoShape 30"/>
          <p:cNvSpPr>
            <a:spLocks noChangeArrowheads="1"/>
          </p:cNvSpPr>
          <p:nvPr/>
        </p:nvSpPr>
        <p:spPr bwMode="auto">
          <a:xfrm>
            <a:off x="1364558" y="4206236"/>
            <a:ext cx="2331633" cy="2144358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 Box 33"/>
          <p:cNvSpPr txBox="1">
            <a:spLocks noChangeArrowheads="1"/>
          </p:cNvSpPr>
          <p:nvPr/>
        </p:nvSpPr>
        <p:spPr bwMode="auto">
          <a:xfrm>
            <a:off x="1750172" y="5195708"/>
            <a:ext cx="1344724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1dm</a:t>
            </a:r>
            <a:r>
              <a:rPr lang="en-US" sz="3200" b="1" baseline="300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58" name="Text Box 35"/>
          <p:cNvSpPr txBox="1">
            <a:spLocks noChangeArrowheads="1"/>
          </p:cNvSpPr>
          <p:nvPr/>
        </p:nvSpPr>
        <p:spPr bwMode="auto">
          <a:xfrm>
            <a:off x="5556747" y="4098388"/>
            <a:ext cx="669622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 smtClean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i="1" dirty="0" err="1" smtClean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i="1" dirty="0" smtClean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-xi-</a:t>
            </a:r>
            <a:r>
              <a:rPr lang="en-US" sz="2800" i="1" dirty="0" err="1" smtClean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i="1" dirty="0" smtClean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1dm.</a:t>
            </a:r>
          </a:p>
        </p:txBody>
      </p:sp>
      <p:sp>
        <p:nvSpPr>
          <p:cNvPr id="59" name="Text Box 40"/>
          <p:cNvSpPr txBox="1">
            <a:spLocks noChangeArrowheads="1"/>
          </p:cNvSpPr>
          <p:nvPr/>
        </p:nvSpPr>
        <p:spPr bwMode="auto">
          <a:xfrm>
            <a:off x="5556760" y="5111240"/>
            <a:ext cx="543012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-xi-</a:t>
            </a:r>
            <a:r>
              <a:rPr lang="en-US" sz="2800" dirty="0" err="1" smtClean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dirty="0" smtClean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2800" b="1" baseline="30000" dirty="0" smtClean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BE02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Left Brace 59"/>
          <p:cNvSpPr/>
          <p:nvPr/>
        </p:nvSpPr>
        <p:spPr>
          <a:xfrm rot="10800000">
            <a:off x="3840475" y="4246090"/>
            <a:ext cx="225093" cy="1521664"/>
          </a:xfrm>
          <a:prstGeom prst="leftBrace">
            <a:avLst>
              <a:gd name="adj1" fmla="val 74999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 Box 31"/>
          <p:cNvSpPr txBox="1">
            <a:spLocks noChangeArrowheads="1"/>
          </p:cNvSpPr>
          <p:nvPr/>
        </p:nvSpPr>
        <p:spPr bwMode="auto">
          <a:xfrm>
            <a:off x="4143140" y="4773266"/>
            <a:ext cx="10478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1dm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92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42" grpId="0" animBg="1"/>
      <p:bldP spid="45" grpId="0"/>
      <p:bldP spid="46" grpId="0"/>
      <p:bldP spid="50" grpId="0"/>
      <p:bldP spid="51" grpId="0"/>
      <p:bldP spid="52" grpId="0" animBg="1"/>
      <p:bldP spid="53" grpId="0"/>
      <p:bldP spid="55" grpId="0" animBg="1"/>
      <p:bldP spid="57" grpId="0"/>
      <p:bldP spid="58" grpId="0"/>
      <p:bldP spid="59" grpId="0"/>
      <p:bldP spid="60" grpId="0" animBg="1"/>
      <p:bldP spid="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430745" y="843930"/>
            <a:ext cx="11460163" cy="123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XĂNG-TI-MÉT KHỐI. ĐỀ-XI-MÉT KHỐI</a:t>
            </a:r>
            <a:endParaRPr lang="en-US" altLang="en-US" sz="36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70671" y="2196776"/>
            <a:ext cx="106919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1dm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10 x 10 x 10 = 1000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1cm. 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1dm</a:t>
            </a:r>
            <a:r>
              <a:rPr lang="en-US" sz="36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1000 cm</a:t>
            </a:r>
            <a:r>
              <a:rPr lang="en-US" sz="36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92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9"/>
          <p:cNvSpPr txBox="1">
            <a:spLocks noChangeArrowheads="1"/>
          </p:cNvSpPr>
          <p:nvPr/>
        </p:nvSpPr>
        <p:spPr bwMode="auto">
          <a:xfrm>
            <a:off x="430745" y="25788"/>
            <a:ext cx="11460163" cy="870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XĂNG-TI-MÉT KHỐI. ĐỀ-XI-MÉT KHỐI</a:t>
            </a:r>
            <a:endParaRPr lang="en-US" altLang="en-US" sz="2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graphicFrame>
        <p:nvGraphicFramePr>
          <p:cNvPr id="41" name="Group 6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2565195"/>
              </p:ext>
            </p:extLst>
          </p:nvPr>
        </p:nvGraphicFramePr>
        <p:xfrm>
          <a:off x="867390" y="1922548"/>
          <a:ext cx="10128739" cy="4466336"/>
        </p:xfrm>
        <a:graphic>
          <a:graphicData uri="http://schemas.openxmlformats.org/drawingml/2006/table">
            <a:tbl>
              <a:tblPr/>
              <a:tblGrid>
                <a:gridCol w="1831998"/>
                <a:gridCol w="8296741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Viết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số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Đọc số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76cm</a:t>
                      </a:r>
                      <a:r>
                        <a:rPr kumimoji="0" lang="en-US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Bảy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mươi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sáu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xăng-ti-mét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khối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519dm</a:t>
                      </a:r>
                      <a:r>
                        <a:rPr kumimoji="0" lang="en-US" sz="24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85,08dm</a:t>
                      </a:r>
                      <a:r>
                        <a:rPr kumimoji="0" lang="en-US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ột trăm chín mươi hai xăng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mét khối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ai nghìn không trăm linh một đề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xi</a:t>
                      </a:r>
                      <a:r>
                        <a:rPr kumimoji="0" lang="vi-V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mét khối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phần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tám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xăng</a:t>
                      </a: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</a:t>
                      </a: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mét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khối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" name="Text Box 161"/>
          <p:cNvSpPr txBox="1">
            <a:spLocks noChangeArrowheads="1"/>
          </p:cNvSpPr>
          <p:nvPr/>
        </p:nvSpPr>
        <p:spPr bwMode="auto">
          <a:xfrm>
            <a:off x="2692772" y="2816925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vi-VN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ăm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vi-VN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i-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endParaRPr lang="en-US" sz="28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163"/>
          <p:cNvSpPr txBox="1">
            <a:spLocks noChangeArrowheads="1"/>
          </p:cNvSpPr>
          <p:nvPr/>
        </p:nvSpPr>
        <p:spPr bwMode="auto">
          <a:xfrm>
            <a:off x="2749044" y="3875517"/>
            <a:ext cx="6400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ốn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vi-VN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vi-VN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endParaRPr lang="en-US" sz="28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 Box 170"/>
          <p:cNvSpPr txBox="1">
            <a:spLocks noChangeArrowheads="1"/>
          </p:cNvSpPr>
          <p:nvPr/>
        </p:nvSpPr>
        <p:spPr bwMode="auto">
          <a:xfrm>
            <a:off x="1083214" y="5016171"/>
            <a:ext cx="157558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2001dm</a:t>
            </a:r>
            <a:r>
              <a:rPr lang="en-US" sz="2800" b="1" baseline="300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9" name="Text Box 178"/>
          <p:cNvSpPr txBox="1">
            <a:spLocks noChangeArrowheads="1"/>
          </p:cNvSpPr>
          <p:nvPr/>
        </p:nvSpPr>
        <p:spPr bwMode="auto">
          <a:xfrm>
            <a:off x="1196933" y="4524980"/>
            <a:ext cx="129304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192cm</a:t>
            </a:r>
            <a:r>
              <a:rPr lang="en-US" sz="2800" b="1" baseline="300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56" name="Text Box 162"/>
          <p:cNvSpPr txBox="1">
            <a:spLocks noChangeArrowheads="1"/>
          </p:cNvSpPr>
          <p:nvPr/>
        </p:nvSpPr>
        <p:spPr bwMode="auto">
          <a:xfrm>
            <a:off x="2608398" y="3328183"/>
            <a:ext cx="754848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lăm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tám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vi-VN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xi</a:t>
            </a:r>
            <a:r>
              <a:rPr lang="vi-VN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endParaRPr lang="en-US" sz="28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6512923"/>
              </p:ext>
            </p:extLst>
          </p:nvPr>
        </p:nvGraphicFramePr>
        <p:xfrm>
          <a:off x="1050296" y="3837444"/>
          <a:ext cx="328329" cy="6943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0296" y="3837444"/>
                        <a:ext cx="328329" cy="6943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1322363" y="3924884"/>
            <a:ext cx="900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400" baseline="30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262369"/>
              </p:ext>
            </p:extLst>
          </p:nvPr>
        </p:nvGraphicFramePr>
        <p:xfrm>
          <a:off x="1322362" y="5500467"/>
          <a:ext cx="281359" cy="8018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5" imgW="139680" imgH="393480" progId="Equation.DSMT4">
                  <p:embed/>
                </p:oleObj>
              </mc:Choice>
              <mc:Fallback>
                <p:oleObj name="Equation" r:id="rId5" imgW="13968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362" y="5500467"/>
                        <a:ext cx="281359" cy="8018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1573238" y="5638794"/>
            <a:ext cx="900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400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32899" y="1189591"/>
            <a:ext cx="53909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1. Viết vào ô trống (theo mẫu)</a:t>
            </a:r>
            <a:endParaRPr lang="en-US" sz="32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56" grpId="0"/>
      <p:bldP spid="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430745" y="25788"/>
            <a:ext cx="11460163" cy="870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XĂNG-TI-MÉT KHỐI. ĐỀ-XI-MÉT KHỐI</a:t>
            </a:r>
            <a:endParaRPr lang="en-US" altLang="en-US" sz="2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106355" y="1844032"/>
            <a:ext cx="831635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2. Viết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565745" y="2995240"/>
            <a:ext cx="720074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5,8dm</a:t>
            </a: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………… cm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200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523541" y="3604840"/>
            <a:ext cx="740358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375dm</a:t>
            </a: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=  ………….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cm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200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1030637" y="4340834"/>
            <a:ext cx="6592229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……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7" name="Text Box 17"/>
          <p:cNvSpPr txBox="1">
            <a:spLocks noChangeArrowheads="1"/>
          </p:cNvSpPr>
          <p:nvPr/>
        </p:nvSpPr>
        <p:spPr bwMode="auto">
          <a:xfrm>
            <a:off x="162470" y="2441912"/>
            <a:ext cx="5410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 1dm</a:t>
            </a: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= …………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200" baseline="30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845219"/>
              </p:ext>
            </p:extLst>
          </p:nvPr>
        </p:nvGraphicFramePr>
        <p:xfrm>
          <a:off x="735728" y="4135902"/>
          <a:ext cx="379828" cy="10445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5" imgW="152280" imgH="393480" progId="Equation.DSMT4">
                  <p:embed/>
                </p:oleObj>
              </mc:Choice>
              <mc:Fallback>
                <p:oleObj name="Equation" r:id="rId5" imgW="15228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728" y="4135902"/>
                        <a:ext cx="379828" cy="10445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 Box 21"/>
          <p:cNvSpPr txBox="1">
            <a:spLocks noChangeArrowheads="1"/>
          </p:cNvSpPr>
          <p:nvPr/>
        </p:nvSpPr>
        <p:spPr bwMode="auto">
          <a:xfrm>
            <a:off x="2815831" y="2396397"/>
            <a:ext cx="11079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1 000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23"/>
          <p:cNvSpPr txBox="1">
            <a:spLocks noChangeArrowheads="1"/>
          </p:cNvSpPr>
          <p:nvPr/>
        </p:nvSpPr>
        <p:spPr bwMode="auto">
          <a:xfrm>
            <a:off x="2815831" y="2976538"/>
            <a:ext cx="11079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5 800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 Box 25"/>
          <p:cNvSpPr txBox="1">
            <a:spLocks noChangeArrowheads="1"/>
          </p:cNvSpPr>
          <p:nvPr/>
        </p:nvSpPr>
        <p:spPr bwMode="auto">
          <a:xfrm>
            <a:off x="2610647" y="3561313"/>
            <a:ext cx="15183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375 000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27"/>
          <p:cNvSpPr txBox="1">
            <a:spLocks noChangeArrowheads="1"/>
          </p:cNvSpPr>
          <p:nvPr/>
        </p:nvSpPr>
        <p:spPr bwMode="auto">
          <a:xfrm>
            <a:off x="2610647" y="4265002"/>
            <a:ext cx="80021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800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5979953" y="2879987"/>
            <a:ext cx="720074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490 000 cm</a:t>
            </a:r>
            <a:r>
              <a:rPr lang="en-US" sz="3200" baseline="3000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………… dm</a:t>
            </a:r>
            <a:r>
              <a:rPr lang="en-US" sz="3200" baseline="3000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200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5937749" y="3489587"/>
            <a:ext cx="740358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154 000 cm</a:t>
            </a:r>
            <a:r>
              <a:rPr lang="en-US" sz="3200" baseline="30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 =  …… dm</a:t>
            </a:r>
            <a:r>
              <a:rPr lang="en-US" sz="3200" baseline="3000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200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6444845" y="4225581"/>
            <a:ext cx="6592229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5100 cm</a:t>
            </a:r>
            <a:r>
              <a:rPr lang="en-US" sz="3200" baseline="30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…… </a:t>
            </a:r>
            <a:r>
              <a:rPr lang="vi-VN" sz="3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baseline="3000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200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17"/>
          <p:cNvSpPr txBox="1">
            <a:spLocks noChangeArrowheads="1"/>
          </p:cNvSpPr>
          <p:nvPr/>
        </p:nvSpPr>
        <p:spPr bwMode="auto">
          <a:xfrm>
            <a:off x="5576677" y="2326659"/>
            <a:ext cx="661531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) 2000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baseline="30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baseline="3000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200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8695691" y="2246330"/>
            <a:ext cx="3898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23"/>
          <p:cNvSpPr txBox="1">
            <a:spLocks noChangeArrowheads="1"/>
          </p:cNvSpPr>
          <p:nvPr/>
        </p:nvSpPr>
        <p:spPr bwMode="auto">
          <a:xfrm>
            <a:off x="9085541" y="2831105"/>
            <a:ext cx="80021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490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 Box 23"/>
          <p:cNvSpPr txBox="1">
            <a:spLocks noChangeArrowheads="1"/>
          </p:cNvSpPr>
          <p:nvPr/>
        </p:nvSpPr>
        <p:spPr bwMode="auto">
          <a:xfrm>
            <a:off x="8695691" y="3415345"/>
            <a:ext cx="80021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154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23"/>
          <p:cNvSpPr txBox="1">
            <a:spLocks noChangeArrowheads="1"/>
          </p:cNvSpPr>
          <p:nvPr/>
        </p:nvSpPr>
        <p:spPr bwMode="auto">
          <a:xfrm>
            <a:off x="8940740" y="4167231"/>
            <a:ext cx="69762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5,1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25" grpId="0"/>
      <p:bldP spid="29" grpId="0"/>
      <p:bldP spid="34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30745" y="25788"/>
            <a:ext cx="11460163" cy="870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XĂNG-TI-MÉT KHỐI. ĐỀ-XI-MÉT KHỐI</a:t>
            </a:r>
            <a:endParaRPr lang="en-US" altLang="en-US" sz="2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2" name="Text Box 44"/>
          <p:cNvSpPr txBox="1">
            <a:spLocks noChangeArrowheads="1"/>
          </p:cNvSpPr>
          <p:nvPr/>
        </p:nvSpPr>
        <p:spPr bwMode="auto">
          <a:xfrm>
            <a:off x="240323" y="2012852"/>
            <a:ext cx="1007129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1/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Xăng-ti-mét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1dm.  </a:t>
            </a:r>
          </a:p>
        </p:txBody>
      </p:sp>
      <p:sp>
        <p:nvSpPr>
          <p:cNvPr id="13" name="Rectangle 46"/>
          <p:cNvSpPr>
            <a:spLocks noChangeArrowheads="1"/>
          </p:cNvSpPr>
          <p:nvPr/>
        </p:nvSpPr>
        <p:spPr bwMode="auto">
          <a:xfrm>
            <a:off x="10227212" y="2237932"/>
            <a:ext cx="677595" cy="57560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2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48"/>
          <p:cNvSpPr txBox="1">
            <a:spLocks noChangeArrowheads="1"/>
          </p:cNvSpPr>
          <p:nvPr/>
        </p:nvSpPr>
        <p:spPr bwMode="auto">
          <a:xfrm>
            <a:off x="135984" y="3019864"/>
            <a:ext cx="1011936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2/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-xi-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1dm.</a:t>
            </a:r>
          </a:p>
        </p:txBody>
      </p:sp>
      <p:sp>
        <p:nvSpPr>
          <p:cNvPr id="15" name="Rectangle 49"/>
          <p:cNvSpPr>
            <a:spLocks noChangeArrowheads="1"/>
          </p:cNvSpPr>
          <p:nvPr/>
        </p:nvSpPr>
        <p:spPr bwMode="auto">
          <a:xfrm>
            <a:off x="10258865" y="3151164"/>
            <a:ext cx="657665" cy="55098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2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50"/>
          <p:cNvSpPr>
            <a:spLocks noChangeArrowheads="1"/>
          </p:cNvSpPr>
          <p:nvPr/>
        </p:nvSpPr>
        <p:spPr bwMode="auto">
          <a:xfrm>
            <a:off x="4332849" y="4091354"/>
            <a:ext cx="689317" cy="5931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2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51"/>
          <p:cNvSpPr txBox="1">
            <a:spLocks noChangeArrowheads="1"/>
          </p:cNvSpPr>
          <p:nvPr/>
        </p:nvSpPr>
        <p:spPr bwMode="auto">
          <a:xfrm>
            <a:off x="135985" y="4105423"/>
            <a:ext cx="49987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3/ 1dm</a:t>
            </a:r>
            <a:r>
              <a:rPr lang="en-US" sz="32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1000cm</a:t>
            </a:r>
            <a:r>
              <a:rPr lang="en-US" sz="32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56"/>
          <p:cNvSpPr txBox="1">
            <a:spLocks noChangeArrowheads="1"/>
          </p:cNvSpPr>
          <p:nvPr/>
        </p:nvSpPr>
        <p:spPr bwMode="auto">
          <a:xfrm>
            <a:off x="212184" y="4751354"/>
            <a:ext cx="409252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4/ 1cm</a:t>
            </a:r>
            <a:r>
              <a:rPr lang="en-US" sz="32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1000dm</a:t>
            </a:r>
            <a:r>
              <a:rPr lang="en-US" sz="3200" b="1" baseline="30000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9" name="Rectangle 60"/>
          <p:cNvSpPr>
            <a:spLocks noChangeArrowheads="1"/>
          </p:cNvSpPr>
          <p:nvPr/>
        </p:nvSpPr>
        <p:spPr bwMode="auto">
          <a:xfrm>
            <a:off x="4326987" y="4743143"/>
            <a:ext cx="681111" cy="60256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2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69145" y="1280154"/>
            <a:ext cx="4234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úng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Đ,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endParaRPr lang="en-US" sz="28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367889" y="3123027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endParaRPr lang="en-US" sz="32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57115" y="4105422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endParaRPr lang="en-US" sz="32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367890" y="2222695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99318" y="4738467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4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14" grpId="0"/>
      <p:bldP spid="15" grpId="1" animBg="1"/>
      <p:bldP spid="16" grpId="0" animBg="1"/>
      <p:bldP spid="17" grpId="0"/>
      <p:bldP spid="18" grpId="0"/>
      <p:bldP spid="19" grpId="0" animBg="1"/>
      <p:bldP spid="21" grpId="0"/>
      <p:bldP spid="22" grpId="0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743496" y="2554010"/>
            <a:ext cx="8620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30745" y="25788"/>
            <a:ext cx="11460163" cy="870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XĂNG-TI-MÉT KHỐI. ĐỀ-XI-MÉT KHỐI</a:t>
            </a:r>
            <a:endParaRPr lang="en-US" altLang="en-US" sz="2000" b="1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4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31&quot;&gt;&lt;object type=&quot;3&quot; unique_id=&quot;10033&quot;&gt;&lt;property id=&quot;20148&quot; value=&quot;5&quot;/&gt;&lt;property id=&quot;20300&quot; value=&quot;Slide 2&quot;/&gt;&lt;property id=&quot;20307&quot; value=&quot;268&quot;/&gt;&lt;/object&gt;&lt;object type=&quot;3&quot; unique_id=&quot;10034&quot;&gt;&lt;property id=&quot;20148&quot; value=&quot;5&quot;/&gt;&lt;property id=&quot;20300&quot; value=&quot;Slide 3&quot;/&gt;&lt;property id=&quot;20307&quot; value=&quot;269&quot;/&gt;&lt;/object&gt;&lt;object type=&quot;3&quot; unique_id=&quot;10035&quot;&gt;&lt;property id=&quot;20148&quot; value=&quot;5&quot;/&gt;&lt;property id=&quot;20300&quot; value=&quot;Slide 4&quot;/&gt;&lt;property id=&quot;20307&quot; value=&quot;271&quot;/&gt;&lt;/object&gt;&lt;object type=&quot;3&quot; unique_id=&quot;10036&quot;&gt;&lt;property id=&quot;20148&quot; value=&quot;5&quot;/&gt;&lt;property id=&quot;20300&quot; value=&quot;Slide 5&quot;/&gt;&lt;property id=&quot;20307&quot; value=&quot;260&quot;/&gt;&lt;/object&gt;&lt;object type=&quot;3&quot; unique_id=&quot;10037&quot;&gt;&lt;property id=&quot;20148&quot; value=&quot;5&quot;/&gt;&lt;property id=&quot;20300&quot; value=&quot;Slide 6&quot;/&gt;&lt;property id=&quot;20307&quot; value=&quot;272&quot;/&gt;&lt;/object&gt;&lt;object type=&quot;3&quot; unique_id=&quot;10038&quot;&gt;&lt;property id=&quot;20148&quot; value=&quot;5&quot;/&gt;&lt;property id=&quot;20300&quot; value=&quot;Slide 7&quot;/&gt;&lt;property id=&quot;20307&quot; value=&quot;267&quot;/&gt;&lt;/object&gt;&lt;object type=&quot;3&quot; unique_id=&quot;10039&quot;&gt;&lt;property id=&quot;20148&quot; value=&quot;5&quot;/&gt;&lt;property id=&quot;20300&quot; value=&quot;Slide 8&quot;/&gt;&lt;property id=&quot;20307&quot; value=&quot;273&quot;/&gt;&lt;/object&gt;&lt;object type=&quot;3&quot; unique_id=&quot;27446&quot;&gt;&lt;property id=&quot;20148&quot; value=&quot;5&quot;/&gt;&lt;property id=&quot;20300&quot; value=&quot;Slide 1&quot;/&gt;&lt;property id=&quot;20307&quot; value=&quot;274&quot;/&gt;&lt;/object&gt;&lt;/object&gt;&lt;object type=&quot;8&quot; unique_id=&quot;10049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1516</TotalTime>
  <Words>424</Words>
  <Application>Microsoft Office PowerPoint</Application>
  <PresentationFormat>Custom</PresentationFormat>
  <Paragraphs>86</Paragraphs>
  <Slides>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MTC</cp:lastModifiedBy>
  <cp:revision>147</cp:revision>
  <dcterms:created xsi:type="dcterms:W3CDTF">2017-11-24T09:12:01Z</dcterms:created>
  <dcterms:modified xsi:type="dcterms:W3CDTF">2023-02-15T09:28:15Z</dcterms:modified>
</cp:coreProperties>
</file>