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8" r:id="rId4"/>
    <p:sldId id="269" r:id="rId5"/>
    <p:sldId id="295" r:id="rId6"/>
    <p:sldId id="312" r:id="rId7"/>
    <p:sldId id="316" r:id="rId8"/>
    <p:sldId id="313" r:id="rId9"/>
    <p:sldId id="314" r:id="rId10"/>
    <p:sldId id="315" r:id="rId11"/>
    <p:sldId id="317" r:id="rId12"/>
    <p:sldId id="291" r:id="rId13"/>
    <p:sldId id="259" r:id="rId14"/>
    <p:sldId id="294" r:id="rId15"/>
    <p:sldId id="292" r:id="rId16"/>
    <p:sldId id="303" r:id="rId17"/>
    <p:sldId id="300" r:id="rId18"/>
    <p:sldId id="299" r:id="rId19"/>
    <p:sldId id="298" r:id="rId20"/>
    <p:sldId id="309" r:id="rId21"/>
    <p:sldId id="31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FF"/>
    <a:srgbClr val="F0E1FF"/>
    <a:srgbClr val="F5FFFF"/>
    <a:srgbClr val="FDFFFF"/>
    <a:srgbClr val="EFFFFF"/>
    <a:srgbClr val="5FB8C4"/>
    <a:srgbClr val="547CBB"/>
    <a:srgbClr val="9DB7DF"/>
    <a:srgbClr val="3BB8C4"/>
    <a:srgbClr val="31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36" y="222159"/>
            <a:ext cx="10915969" cy="6422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339" y="5352886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314" y="2743354"/>
            <a:ext cx="316050" cy="303933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08372" y="138925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11F68-F11D-4A49-BC84-60A361111D09}"/>
              </a:ext>
            </a:extLst>
          </p:cNvPr>
          <p:cNvSpPr txBox="1"/>
          <p:nvPr/>
        </p:nvSpPr>
        <p:spPr>
          <a:xfrm>
            <a:off x="5846921" y="3134756"/>
            <a:ext cx="5611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Em</a:t>
            </a:r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yêu</a:t>
            </a:r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tổ</a:t>
            </a:r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quốc</a:t>
            </a:r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Việt</a:t>
            </a:r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Arial" panose="020B0604020202020204" pitchFamily="34" charset="0"/>
              </a:rPr>
              <a:t> Nam (T2)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63D5D-7EAE-4EBE-969D-CB4522424F13}"/>
              </a:ext>
            </a:extLst>
          </p:cNvPr>
          <p:cNvSpPr txBox="1"/>
          <p:nvPr/>
        </p:nvSpPr>
        <p:spPr>
          <a:xfrm>
            <a:off x="5846921" y="1747623"/>
            <a:ext cx="561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 ĐỨC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3173" y="306239"/>
            <a:ext cx="4827494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9" y="222159"/>
            <a:ext cx="1058326" cy="1058326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90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74E5A908-DBB7-4CBA-83AA-09B32B6F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24005"/>
            <a:ext cx="43434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Trào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16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8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C661C66-3D3C-43B3-B921-27671FDF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6167"/>
            <a:ext cx="4343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E99F42-DB5A-4E9B-B784-5C24C93A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6167"/>
            <a:ext cx="3886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CC2524A0-FA85-4E37-B8E0-FEB4BCCF5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7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91880114-333E-4902-A2E8-CEF3E3C19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02400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36ED8C6D-BD7B-43BC-9F88-BC464620A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19172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B2607A5A-A5EB-4084-997B-7B59E488B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6"/>
            <a:ext cx="0" cy="407300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696F8148-2A8C-47C2-82D4-B5D286EF7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46167"/>
            <a:ext cx="0" cy="239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99617E1-7A73-414D-AF18-30776B62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546166"/>
            <a:ext cx="0" cy="40729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2" name="Picture 26" descr="cay da tan trao">
            <a:extLst>
              <a:ext uri="{FF2B5EF4-FFF2-40B4-BE49-F238E27FC236}">
                <a16:creationId xmlns:a16="http://schemas.microsoft.com/office/drawing/2014/main" id="{7A9D8FC0-92C1-4DBC-9674-3DD9D55A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1" y="2032952"/>
            <a:ext cx="429767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5BB8B85-7B3D-46F7-A4E3-797E0FE6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95" y="2554834"/>
            <a:ext cx="3886200" cy="8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đa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Tân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Trào</a:t>
            </a:r>
            <a:endParaRPr lang="en-US" alt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38960" y="1984692"/>
            <a:ext cx="5807825" cy="2888615"/>
            <a:chOff x="6580" y="3128"/>
            <a:chExt cx="6041" cy="4549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u="none" strike="noStrike" kern="1200" cap="none" spc="0" normalizeH="0" baseline="0" noProof="0" dirty="0">
                  <a:ln>
                    <a:noFill/>
                  </a:ln>
                  <a:solidFill>
                    <a:srgbClr val="DC8125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ĐÓNG VAI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DC802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2</a:t>
              </a:r>
              <a:endParaRPr lang="zh-CN" altLang="en-US" sz="4000" dirty="0">
                <a:solidFill>
                  <a:srgbClr val="DC802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82" y="1402687"/>
            <a:ext cx="9020036" cy="4513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5202" y="3091847"/>
            <a:ext cx="7334585" cy="89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TRÒ CHƠI</a:t>
            </a:r>
            <a:endParaRPr lang="zh-CN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8955" y="3989080"/>
            <a:ext cx="841565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EM LÀM HƯỚNG DẪN VIÊN DU LỊCH</a:t>
            </a:r>
            <a:endParaRPr lang="zh-CN" alt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72" y="4676738"/>
            <a:ext cx="757176" cy="123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478" r="10476" b="11722"/>
          <a:stretch>
            <a:fillRect/>
          </a:stretch>
        </p:blipFill>
        <p:spPr>
          <a:xfrm>
            <a:off x="6382410" y="466438"/>
            <a:ext cx="5500687" cy="35290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-497295" y="1496607"/>
            <a:ext cx="7003687" cy="5251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510">
            <a:off x="5750506" y="1855487"/>
            <a:ext cx="510757" cy="1505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71765" y="4397970"/>
            <a:ext cx="2279748" cy="19375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83401">
            <a:off x="6525019" y="4235884"/>
            <a:ext cx="510757" cy="1313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8" y="4736735"/>
            <a:ext cx="1598773" cy="1598773"/>
          </a:xfrm>
          <a:prstGeom prst="rect">
            <a:avLst/>
          </a:prstGeom>
        </p:spPr>
      </p:pic>
      <p:pic>
        <p:nvPicPr>
          <p:cNvPr id="15" name="Picture 14" descr="nen 25">
            <a:extLst>
              <a:ext uri="{FF2B5EF4-FFF2-40B4-BE49-F238E27FC236}">
                <a16:creationId xmlns:a16="http://schemas.microsoft.com/office/drawing/2014/main" id="{6BC449F6-C1B3-40CC-AA59-DF01F669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38" y="1107090"/>
            <a:ext cx="5041293" cy="2436625"/>
          </a:xfrm>
          <a:prstGeom prst="cloud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71D0E68B-C30E-4B56-83BE-C25762FB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08" y="2357151"/>
            <a:ext cx="49082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0303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22185" y="2328638"/>
            <a:ext cx="7297864" cy="3931920"/>
            <a:chOff x="6430" y="3128"/>
            <a:chExt cx="6041" cy="6192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430" y="4376"/>
              <a:ext cx="6041" cy="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TRIỂN LÃM NHỎ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3</a:t>
              </a:r>
              <a:endParaRPr lang="zh-CN" altLang="en-US" sz="4000" dirty="0">
                <a:solidFill>
                  <a:srgbClr val="547CBB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83" y="836395"/>
            <a:ext cx="4855846" cy="4006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86">
            <a:off x="6515462" y="931028"/>
            <a:ext cx="5100540" cy="42082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18012" y="4893381"/>
            <a:ext cx="380053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ĐỘNG  PHONG NHA</a:t>
            </a:r>
            <a:endParaRPr lang="zh-CN" altLang="en-US" sz="2800" dirty="0">
              <a:solidFill>
                <a:srgbClr val="547CBB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145194" y="5383506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634163" y="4965442"/>
            <a:ext cx="33542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CẦU MỸ THUẬN</a:t>
            </a:r>
            <a:endParaRPr lang="zh-CN" altLang="en-US" sz="2800" dirty="0">
              <a:solidFill>
                <a:srgbClr val="547CBB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92992" y="5413839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hongnha">
            <a:extLst>
              <a:ext uri="{FF2B5EF4-FFF2-40B4-BE49-F238E27FC236}">
                <a16:creationId xmlns:a16="http://schemas.microsoft.com/office/drawing/2014/main" id="{B513B97B-B2BD-4E9B-9FAF-4D746D5A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823">
            <a:off x="1877888" y="1697288"/>
            <a:ext cx="3958891" cy="26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ythuan">
            <a:extLst>
              <a:ext uri="{FF2B5EF4-FFF2-40B4-BE49-F238E27FC236}">
                <a16:creationId xmlns:a16="http://schemas.microsoft.com/office/drawing/2014/main" id="{5974C6AC-0B3F-43F2-9FC6-5B3A5AC0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625">
            <a:off x="6871830" y="1853224"/>
            <a:ext cx="4219863" cy="27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"/>
          <p:cNvGrpSpPr/>
          <p:nvPr/>
        </p:nvGrpSpPr>
        <p:grpSpPr>
          <a:xfrm>
            <a:off x="1229662" y="1120932"/>
            <a:ext cx="4168140" cy="3199943"/>
            <a:chOff x="561699" y="418301"/>
            <a:chExt cx="5621393" cy="4353196"/>
          </a:xfrm>
        </p:grpSpPr>
        <p:pic>
          <p:nvPicPr>
            <p:cNvPr id="2" name="图片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99" y="1037890"/>
              <a:ext cx="5621393" cy="37336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矩形"/>
            <p:cNvSpPr/>
            <p:nvPr/>
          </p:nvSpPr>
          <p:spPr>
            <a:xfrm rot="21148899">
              <a:off x="3174113" y="418301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"/>
          <p:cNvGrpSpPr/>
          <p:nvPr/>
        </p:nvGrpSpPr>
        <p:grpSpPr>
          <a:xfrm>
            <a:off x="6413801" y="1022741"/>
            <a:ext cx="3995119" cy="3520684"/>
            <a:chOff x="6633924" y="852998"/>
            <a:chExt cx="4540928" cy="3829674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6182">
              <a:off x="6633924" y="1397376"/>
              <a:ext cx="4540928" cy="3285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矩形"/>
            <p:cNvSpPr/>
            <p:nvPr/>
          </p:nvSpPr>
          <p:spPr>
            <a:xfrm rot="860608">
              <a:off x="9221145" y="852998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标题"/>
          <p:cNvSpPr/>
          <p:nvPr/>
        </p:nvSpPr>
        <p:spPr>
          <a:xfrm>
            <a:off x="2487791" y="5057534"/>
            <a:ext cx="1310295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SAPA</a:t>
            </a:r>
            <a:endParaRPr lang="zh-CN" altLang="en-US" sz="3000" spc="250" dirty="0">
              <a:solidFill>
                <a:srgbClr val="DC8025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1" name="Picture 4" descr="sapa_01">
            <a:extLst>
              <a:ext uri="{FF2B5EF4-FFF2-40B4-BE49-F238E27FC236}">
                <a16:creationId xmlns:a16="http://schemas.microsoft.com/office/drawing/2014/main" id="{B2328128-E344-48C4-9638-CC4C54B9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696">
            <a:off x="1273561" y="1617270"/>
            <a:ext cx="4048178" cy="26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ien%20doi%20o%20dao%20Yen%20Nha%20Trang%5b1%5d(1)">
            <a:extLst>
              <a:ext uri="{FF2B5EF4-FFF2-40B4-BE49-F238E27FC236}">
                <a16:creationId xmlns:a16="http://schemas.microsoft.com/office/drawing/2014/main" id="{6875CF90-C8C1-41A8-B5E0-F235BC04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831">
            <a:off x="6513566" y="1605555"/>
            <a:ext cx="3820229" cy="27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">
            <a:extLst>
              <a:ext uri="{FF2B5EF4-FFF2-40B4-BE49-F238E27FC236}">
                <a16:creationId xmlns:a16="http://schemas.microsoft.com/office/drawing/2014/main" id="{B4D74102-B7B6-42F2-91ED-8C99FE622F97}"/>
              </a:ext>
            </a:extLst>
          </p:cNvPr>
          <p:cNvSpPr/>
          <p:nvPr/>
        </p:nvSpPr>
        <p:spPr>
          <a:xfrm>
            <a:off x="6330388" y="5120072"/>
            <a:ext cx="3940502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BIỂN NHA TRANG</a:t>
            </a:r>
            <a:endParaRPr lang="zh-CN" altLang="en-US" sz="3000" spc="250" dirty="0">
              <a:solidFill>
                <a:srgbClr val="DC8025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DC8125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暑假学习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0" y="890905"/>
            <a:ext cx="6471920" cy="51288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197161" y="5122373"/>
            <a:ext cx="3551812" cy="575391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rmAutofit fontScale="77500" lnSpcReduction="20000"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HẦM ĐÈO HẢI VÂN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2574925"/>
            <a:ext cx="3979545" cy="2743200"/>
          </a:xfrm>
          <a:prstGeom prst="rect">
            <a:avLst/>
          </a:prstGeom>
        </p:spPr>
      </p:pic>
      <p:pic>
        <p:nvPicPr>
          <p:cNvPr id="18" name="Picture 2" descr="ham duong bo deo hai van">
            <a:extLst>
              <a:ext uri="{FF2B5EF4-FFF2-40B4-BE49-F238E27FC236}">
                <a16:creationId xmlns:a16="http://schemas.microsoft.com/office/drawing/2014/main" id="{02B32A3D-8D0C-4419-B352-6DB4ACC1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26" y="2048970"/>
            <a:ext cx="4500856" cy="296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9" y="1589125"/>
            <a:ext cx="3759200" cy="3759200"/>
          </a:xfrm>
          <a:prstGeom prst="rect">
            <a:avLst/>
          </a:prstGeom>
        </p:spPr>
      </p:pic>
      <p:sp>
        <p:nvSpPr>
          <p:cNvPr id="14" name="AutoShape 34">
            <a:extLst>
              <a:ext uri="{FF2B5EF4-FFF2-40B4-BE49-F238E27FC236}">
                <a16:creationId xmlns:a16="http://schemas.microsoft.com/office/drawing/2014/main" id="{475C7CC5-5D1F-40DA-B5A2-C6792E220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60" y="1645703"/>
            <a:ext cx="5771337" cy="1371600"/>
          </a:xfrm>
          <a:prstGeom prst="wedgeRectCallout">
            <a:avLst>
              <a:gd name="adj1" fmla="val -35394"/>
              <a:gd name="adj2" fmla="val 115509"/>
            </a:avLst>
          </a:prstGeom>
          <a:solidFill>
            <a:srgbClr val="FF0000">
              <a:alpha val="196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mong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khi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góp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xây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dựng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?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3BB8C4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暑假总结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5735" y="1550035"/>
            <a:ext cx="8637588" cy="4179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/>
        </p:nvGrpSpPr>
        <p:grpSpPr>
          <a:xfrm>
            <a:off x="3756660" y="3032760"/>
            <a:ext cx="7572375" cy="1855788"/>
            <a:chOff x="2514600" y="3105150"/>
            <a:chExt cx="7572375" cy="1856208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514600" y="3105150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514600" y="3533872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514600" y="3984824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514600" y="4426249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514600" y="4961358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260" y="1796843"/>
            <a:ext cx="4083920" cy="4083920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BB0CF3C5-CD13-4278-AF46-5C50A84C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4" y="1858052"/>
            <a:ext cx="7543800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đảo.Bảo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giữ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môi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sưu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tầm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dao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ngợi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con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830111" y="4926419"/>
            <a:ext cx="3361889" cy="1931581"/>
            <a:chOff x="2739553" y="264900"/>
            <a:chExt cx="5390183" cy="3647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7386" y="264900"/>
              <a:ext cx="2542350" cy="3647592"/>
            </a:xfrm>
            <a:prstGeom prst="rect">
              <a:avLst/>
            </a:prstGeom>
          </p:spPr>
        </p:pic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553" y="334468"/>
              <a:ext cx="2700328" cy="35084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815243" y="596802"/>
            <a:ext cx="678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ÔN BÀI CŨ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840">
            <a:off x="103437" y="60060"/>
            <a:ext cx="1296955" cy="3146364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5CCFF36-784A-46AD-A1F8-54CE3E62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347827"/>
            <a:ext cx="852886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F0E6158-2EF7-42B5-96F9-1D2FC49F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55968"/>
            <a:ext cx="873390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allAtOnce" animBg="1"/>
      <p:bldP spid="14" grpId="1" build="allAtOnce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37" y="138925"/>
            <a:ext cx="10834016" cy="6374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15" y="3902334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11654" y="1687347"/>
            <a:ext cx="4516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HỌC KẾT THÚC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82239" y="1986280"/>
            <a:ext cx="6683433" cy="1965325"/>
            <a:chOff x="6580" y="3128"/>
            <a:chExt cx="6041" cy="3095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dirty="0">
                  <a:solidFill>
                    <a:srgbClr val="FF5972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CỦNG CỐ KIẾN THỨC VỀ ĐẤT NƯỚC VIỆT NAM</a:t>
              </a:r>
              <a:endParaRPr kumimoji="0" lang="zh-CN" altLang="en-US" sz="3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3596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HĐ 1:</a:t>
              </a:r>
              <a:endParaRPr lang="zh-CN" altLang="en-US" sz="4000" dirty="0">
                <a:solidFill>
                  <a:srgbClr val="E3596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3538" y="1571530"/>
            <a:ext cx="8280775" cy="3798491"/>
          </a:xfrm>
          <a:prstGeom prst="rect">
            <a:avLst/>
          </a:prstGeom>
          <a:noFill/>
          <a:ln>
            <a:solidFill>
              <a:srgbClr val="FF59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34" name="Group 30"/>
          <p:cNvGrpSpPr>
            <a:grpSpLocks noChangeAspect="1"/>
          </p:cNvGrpSpPr>
          <p:nvPr/>
        </p:nvGrpSpPr>
        <p:grpSpPr bwMode="auto">
          <a:xfrm>
            <a:off x="10021497" y="210128"/>
            <a:ext cx="1547799" cy="1541087"/>
            <a:chOff x="3970" y="259"/>
            <a:chExt cx="745" cy="7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993" y="282"/>
              <a:ext cx="702" cy="696"/>
            </a:xfrm>
            <a:prstGeom prst="ellipse">
              <a:avLst/>
            </a:prstGeom>
            <a:solidFill>
              <a:srgbClr val="F3A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970" y="259"/>
              <a:ext cx="745" cy="742"/>
            </a:xfrm>
            <a:custGeom>
              <a:avLst/>
              <a:gdLst>
                <a:gd name="T0" fmla="*/ 164 w 328"/>
                <a:gd name="T1" fmla="*/ 19 h 328"/>
                <a:gd name="T2" fmla="*/ 309 w 328"/>
                <a:gd name="T3" fmla="*/ 164 h 328"/>
                <a:gd name="T4" fmla="*/ 164 w 328"/>
                <a:gd name="T5" fmla="*/ 309 h 328"/>
                <a:gd name="T6" fmla="*/ 20 w 328"/>
                <a:gd name="T7" fmla="*/ 164 h 328"/>
                <a:gd name="T8" fmla="*/ 164 w 328"/>
                <a:gd name="T9" fmla="*/ 19 h 328"/>
                <a:gd name="T10" fmla="*/ 164 w 328"/>
                <a:gd name="T11" fmla="*/ 0 h 328"/>
                <a:gd name="T12" fmla="*/ 0 w 328"/>
                <a:gd name="T13" fmla="*/ 164 h 328"/>
                <a:gd name="T14" fmla="*/ 164 w 328"/>
                <a:gd name="T15" fmla="*/ 328 h 328"/>
                <a:gd name="T16" fmla="*/ 328 w 328"/>
                <a:gd name="T17" fmla="*/ 164 h 328"/>
                <a:gd name="T18" fmla="*/ 164 w 328"/>
                <a:gd name="T1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8">
                  <a:moveTo>
                    <a:pt x="164" y="19"/>
                  </a:moveTo>
                  <a:cubicBezTo>
                    <a:pt x="244" y="19"/>
                    <a:pt x="309" y="84"/>
                    <a:pt x="309" y="164"/>
                  </a:cubicBezTo>
                  <a:cubicBezTo>
                    <a:pt x="309" y="244"/>
                    <a:pt x="244" y="309"/>
                    <a:pt x="164" y="309"/>
                  </a:cubicBezTo>
                  <a:cubicBezTo>
                    <a:pt x="84" y="309"/>
                    <a:pt x="20" y="244"/>
                    <a:pt x="20" y="164"/>
                  </a:cubicBezTo>
                  <a:cubicBezTo>
                    <a:pt x="20" y="84"/>
                    <a:pt x="84" y="19"/>
                    <a:pt x="164" y="19"/>
                  </a:cubicBezTo>
                  <a:moveTo>
                    <a:pt x="164" y="0"/>
                  </a:moveTo>
                  <a:cubicBezTo>
                    <a:pt x="74" y="0"/>
                    <a:pt x="0" y="73"/>
                    <a:pt x="0" y="164"/>
                  </a:cubicBezTo>
                  <a:cubicBezTo>
                    <a:pt x="0" y="254"/>
                    <a:pt x="74" y="328"/>
                    <a:pt x="164" y="328"/>
                  </a:cubicBezTo>
                  <a:cubicBezTo>
                    <a:pt x="255" y="328"/>
                    <a:pt x="328" y="254"/>
                    <a:pt x="328" y="164"/>
                  </a:cubicBezTo>
                  <a:cubicBezTo>
                    <a:pt x="328" y="73"/>
                    <a:pt x="255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095" y="447"/>
              <a:ext cx="518" cy="375"/>
            </a:xfrm>
            <a:custGeom>
              <a:avLst/>
              <a:gdLst>
                <a:gd name="T0" fmla="*/ 108 w 228"/>
                <a:gd name="T1" fmla="*/ 3 h 166"/>
                <a:gd name="T2" fmla="*/ 3 w 228"/>
                <a:gd name="T3" fmla="*/ 96 h 166"/>
                <a:gd name="T4" fmla="*/ 124 w 228"/>
                <a:gd name="T5" fmla="*/ 163 h 166"/>
                <a:gd name="T6" fmla="*/ 222 w 228"/>
                <a:gd name="T7" fmla="*/ 79 h 166"/>
                <a:gd name="T8" fmla="*/ 108 w 228"/>
                <a:gd name="T9" fmla="*/ 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6">
                  <a:moveTo>
                    <a:pt x="108" y="3"/>
                  </a:moveTo>
                  <a:cubicBezTo>
                    <a:pt x="65" y="9"/>
                    <a:pt x="0" y="19"/>
                    <a:pt x="3" y="96"/>
                  </a:cubicBezTo>
                  <a:cubicBezTo>
                    <a:pt x="6" y="166"/>
                    <a:pt x="93" y="164"/>
                    <a:pt x="124" y="163"/>
                  </a:cubicBezTo>
                  <a:cubicBezTo>
                    <a:pt x="193" y="160"/>
                    <a:pt x="228" y="125"/>
                    <a:pt x="222" y="79"/>
                  </a:cubicBezTo>
                  <a:cubicBezTo>
                    <a:pt x="217" y="32"/>
                    <a:pt x="186" y="0"/>
                    <a:pt x="108" y="3"/>
                  </a:cubicBezTo>
                  <a:close/>
                </a:path>
              </a:pathLst>
            </a:custGeom>
            <a:solidFill>
              <a:srgbClr val="236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140" y="492"/>
              <a:ext cx="520" cy="317"/>
            </a:xfrm>
            <a:custGeom>
              <a:avLst/>
              <a:gdLst>
                <a:gd name="T0" fmla="*/ 97 w 229"/>
                <a:gd name="T1" fmla="*/ 22 h 140"/>
                <a:gd name="T2" fmla="*/ 133 w 229"/>
                <a:gd name="T3" fmla="*/ 7 h 140"/>
                <a:gd name="T4" fmla="*/ 113 w 229"/>
                <a:gd name="T5" fmla="*/ 135 h 140"/>
                <a:gd name="T6" fmla="*/ 4 w 229"/>
                <a:gd name="T7" fmla="*/ 59 h 140"/>
                <a:gd name="T8" fmla="*/ 97 w 229"/>
                <a:gd name="T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40">
                  <a:moveTo>
                    <a:pt x="97" y="22"/>
                  </a:moveTo>
                  <a:cubicBezTo>
                    <a:pt x="102" y="22"/>
                    <a:pt x="103" y="10"/>
                    <a:pt x="133" y="7"/>
                  </a:cubicBezTo>
                  <a:cubicBezTo>
                    <a:pt x="203" y="0"/>
                    <a:pt x="229" y="125"/>
                    <a:pt x="113" y="135"/>
                  </a:cubicBezTo>
                  <a:cubicBezTo>
                    <a:pt x="48" y="140"/>
                    <a:pt x="0" y="119"/>
                    <a:pt x="4" y="59"/>
                  </a:cubicBezTo>
                  <a:cubicBezTo>
                    <a:pt x="7" y="5"/>
                    <a:pt x="73" y="7"/>
                    <a:pt x="9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204" y="384"/>
              <a:ext cx="148" cy="117"/>
            </a:xfrm>
            <a:custGeom>
              <a:avLst/>
              <a:gdLst>
                <a:gd name="T0" fmla="*/ 63 w 65"/>
                <a:gd name="T1" fmla="*/ 5 h 52"/>
                <a:gd name="T2" fmla="*/ 65 w 65"/>
                <a:gd name="T3" fmla="*/ 2 h 52"/>
                <a:gd name="T4" fmla="*/ 62 w 65"/>
                <a:gd name="T5" fmla="*/ 0 h 52"/>
                <a:gd name="T6" fmla="*/ 60 w 65"/>
                <a:gd name="T7" fmla="*/ 3 h 52"/>
                <a:gd name="T8" fmla="*/ 61 w 65"/>
                <a:gd name="T9" fmla="*/ 4 h 52"/>
                <a:gd name="T10" fmla="*/ 48 w 65"/>
                <a:gd name="T11" fmla="*/ 25 h 52"/>
                <a:gd name="T12" fmla="*/ 29 w 65"/>
                <a:gd name="T13" fmla="*/ 10 h 52"/>
                <a:gd name="T14" fmla="*/ 29 w 65"/>
                <a:gd name="T15" fmla="*/ 9 h 52"/>
                <a:gd name="T16" fmla="*/ 26 w 65"/>
                <a:gd name="T17" fmla="*/ 7 h 52"/>
                <a:gd name="T18" fmla="*/ 24 w 65"/>
                <a:gd name="T19" fmla="*/ 9 h 52"/>
                <a:gd name="T20" fmla="*/ 27 w 65"/>
                <a:gd name="T21" fmla="*/ 11 h 52"/>
                <a:gd name="T22" fmla="*/ 27 w 65"/>
                <a:gd name="T23" fmla="*/ 11 h 52"/>
                <a:gd name="T24" fmla="*/ 28 w 65"/>
                <a:gd name="T25" fmla="*/ 30 h 52"/>
                <a:gd name="T26" fmla="*/ 4 w 65"/>
                <a:gd name="T27" fmla="*/ 19 h 52"/>
                <a:gd name="T28" fmla="*/ 5 w 65"/>
                <a:gd name="T29" fmla="*/ 19 h 52"/>
                <a:gd name="T30" fmla="*/ 2 w 65"/>
                <a:gd name="T31" fmla="*/ 17 h 52"/>
                <a:gd name="T32" fmla="*/ 0 w 65"/>
                <a:gd name="T33" fmla="*/ 19 h 52"/>
                <a:gd name="T34" fmla="*/ 3 w 65"/>
                <a:gd name="T35" fmla="*/ 21 h 52"/>
                <a:gd name="T36" fmla="*/ 4 w 65"/>
                <a:gd name="T37" fmla="*/ 20 h 52"/>
                <a:gd name="T38" fmla="*/ 26 w 65"/>
                <a:gd name="T39" fmla="*/ 52 h 52"/>
                <a:gd name="T40" fmla="*/ 64 w 65"/>
                <a:gd name="T41" fmla="*/ 39 h 52"/>
                <a:gd name="T42" fmla="*/ 62 w 65"/>
                <a:gd name="T43" fmla="*/ 5 h 52"/>
                <a:gd name="T44" fmla="*/ 63 w 65"/>
                <a:gd name="T4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52">
                  <a:moveTo>
                    <a:pt x="63" y="5"/>
                  </a:moveTo>
                  <a:cubicBezTo>
                    <a:pt x="64" y="4"/>
                    <a:pt x="65" y="3"/>
                    <a:pt x="65" y="2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61" y="0"/>
                    <a:pt x="60" y="1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8"/>
                    <a:pt x="28" y="7"/>
                    <a:pt x="26" y="7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5" y="11"/>
                    <a:pt x="26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7"/>
                    <a:pt x="3" y="16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lose/>
                </a:path>
              </a:pathLst>
            </a:custGeom>
            <a:solidFill>
              <a:srgbClr val="FFD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4265" y="619"/>
              <a:ext cx="46" cy="45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4440" y="616"/>
              <a:ext cx="46" cy="46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4245" y="673"/>
              <a:ext cx="70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4451" y="664"/>
              <a:ext cx="71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352" y="666"/>
              <a:ext cx="68" cy="41"/>
            </a:xfrm>
            <a:custGeom>
              <a:avLst/>
              <a:gdLst>
                <a:gd name="T0" fmla="*/ 0 w 30"/>
                <a:gd name="T1" fmla="*/ 6 h 18"/>
                <a:gd name="T2" fmla="*/ 16 w 30"/>
                <a:gd name="T3" fmla="*/ 17 h 18"/>
                <a:gd name="T4" fmla="*/ 30 w 30"/>
                <a:gd name="T5" fmla="*/ 4 h 18"/>
                <a:gd name="T6" fmla="*/ 20 w 30"/>
                <a:gd name="T7" fmla="*/ 1 h 18"/>
                <a:gd name="T8" fmla="*/ 0 w 30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cubicBezTo>
                    <a:pt x="0" y="6"/>
                    <a:pt x="7" y="16"/>
                    <a:pt x="16" y="17"/>
                  </a:cubicBezTo>
                  <a:cubicBezTo>
                    <a:pt x="21" y="18"/>
                    <a:pt x="29" y="7"/>
                    <a:pt x="30" y="4"/>
                  </a:cubicBezTo>
                  <a:cubicBezTo>
                    <a:pt x="30" y="4"/>
                    <a:pt x="21" y="0"/>
                    <a:pt x="20" y="1"/>
                  </a:cubicBezTo>
                  <a:cubicBezTo>
                    <a:pt x="19" y="1"/>
                    <a:pt x="0" y="5"/>
                    <a:pt x="0" y="5"/>
                  </a:cubicBezTo>
                </a:path>
              </a:pathLst>
            </a:custGeom>
            <a:solidFill>
              <a:srgbClr val="F39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352" y="653"/>
              <a:ext cx="70" cy="24"/>
            </a:xfrm>
            <a:custGeom>
              <a:avLst/>
              <a:gdLst>
                <a:gd name="T0" fmla="*/ 0 w 31"/>
                <a:gd name="T1" fmla="*/ 11 h 11"/>
                <a:gd name="T2" fmla="*/ 15 w 31"/>
                <a:gd name="T3" fmla="*/ 1 h 11"/>
                <a:gd name="T4" fmla="*/ 31 w 31"/>
                <a:gd name="T5" fmla="*/ 10 h 11"/>
                <a:gd name="T6" fmla="*/ 0 w 3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cubicBezTo>
                    <a:pt x="0" y="11"/>
                    <a:pt x="9" y="0"/>
                    <a:pt x="15" y="1"/>
                  </a:cubicBezTo>
                  <a:cubicBezTo>
                    <a:pt x="23" y="1"/>
                    <a:pt x="26" y="9"/>
                    <a:pt x="31" y="10"/>
                  </a:cubicBezTo>
                  <a:cubicBezTo>
                    <a:pt x="31" y="10"/>
                    <a:pt x="16" y="8"/>
                    <a:pt x="0" y="11"/>
                  </a:cubicBezTo>
                  <a:close/>
                </a:path>
              </a:pathLst>
            </a:custGeom>
            <a:solidFill>
              <a:srgbClr val="FAC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4352" y="671"/>
              <a:ext cx="70" cy="11"/>
            </a:xfrm>
            <a:custGeom>
              <a:avLst/>
              <a:gdLst>
                <a:gd name="T0" fmla="*/ 0 w 31"/>
                <a:gd name="T1" fmla="*/ 4 h 5"/>
                <a:gd name="T2" fmla="*/ 31 w 31"/>
                <a:gd name="T3" fmla="*/ 2 h 5"/>
                <a:gd name="T4" fmla="*/ 0 w 3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5" y="2"/>
                    <a:pt x="20" y="0"/>
                    <a:pt x="31" y="2"/>
                  </a:cubicBezTo>
                  <a:cubicBezTo>
                    <a:pt x="26" y="4"/>
                    <a:pt x="10" y="5"/>
                    <a:pt x="0" y="4"/>
                  </a:cubicBezTo>
                  <a:close/>
                </a:path>
              </a:pathLst>
            </a:cu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aphicFrame>
        <p:nvGraphicFramePr>
          <p:cNvPr id="26" name="Group 34">
            <a:extLst>
              <a:ext uri="{FF2B5EF4-FFF2-40B4-BE49-F238E27FC236}">
                <a16:creationId xmlns:a16="http://schemas.microsoft.com/office/drawing/2014/main" id="{D3CD921D-6244-4D59-A046-6746B1A72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16040"/>
              </p:ext>
            </p:extLst>
          </p:nvPr>
        </p:nvGraphicFramePr>
        <p:xfrm>
          <a:off x="1740132" y="1657005"/>
          <a:ext cx="8091054" cy="3629464"/>
        </p:xfrm>
        <a:graphic>
          <a:graphicData uri="http://schemas.openxmlformats.org/drawingml/2006/table">
            <a:tbl>
              <a:tblPr/>
              <a:tblGrid>
                <a:gridCol w="50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ạch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Đằng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8D678578-2C83-47A5-8498-A1E76428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0811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DF62B55-984C-4907-BE9D-87509E4B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90756"/>
            <a:ext cx="4648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tịch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Chí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Minh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bản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Quảng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Ba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Đình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khai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 ta.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A2CA7E8-69DD-43D9-92E3-CC902DE5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51106"/>
            <a:ext cx="3886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9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1945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8106B8FC-C784-4714-A79A-D5034C0C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3671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87764FED-2C0D-456D-9FC8-7C9B60D2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3671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Line 40">
            <a:extLst>
              <a:ext uri="{FF2B5EF4-FFF2-40B4-BE49-F238E27FC236}">
                <a16:creationId xmlns:a16="http://schemas.microsoft.com/office/drawing/2014/main" id="{551F98E8-740C-4998-8B67-1F3C78B8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1">
            <a:extLst>
              <a:ext uri="{FF2B5EF4-FFF2-40B4-BE49-F238E27FC236}">
                <a16:creationId xmlns:a16="http://schemas.microsoft.com/office/drawing/2014/main" id="{C01CE408-C41A-4E26-B67A-2B4E303A3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99075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2">
            <a:extLst>
              <a:ext uri="{FF2B5EF4-FFF2-40B4-BE49-F238E27FC236}">
                <a16:creationId xmlns:a16="http://schemas.microsoft.com/office/drawing/2014/main" id="{CD3C5E35-AB67-43A1-8C16-B15AF48E4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6736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3">
            <a:extLst>
              <a:ext uri="{FF2B5EF4-FFF2-40B4-BE49-F238E27FC236}">
                <a16:creationId xmlns:a16="http://schemas.microsoft.com/office/drawing/2014/main" id="{CB7A0A42-6E76-4006-A68B-A7E4F4AA9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2F9C8414-8FBF-4A28-A49D-ADEF49DE6D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3862" y="1391475"/>
            <a:ext cx="0" cy="385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5">
            <a:extLst>
              <a:ext uri="{FF2B5EF4-FFF2-40B4-BE49-F238E27FC236}">
                <a16:creationId xmlns:a16="http://schemas.microsoft.com/office/drawing/2014/main" id="{504EC2EA-5558-43EE-AA9D-24DFFA4CB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48" descr="29">
            <a:extLst>
              <a:ext uri="{FF2B5EF4-FFF2-40B4-BE49-F238E27FC236}">
                <a16:creationId xmlns:a16="http://schemas.microsoft.com/office/drawing/2014/main" id="{4FD3BF60-F5C7-4803-AD46-D457CC19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035999"/>
            <a:ext cx="45196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107B61F-BA25-4CED-A5E4-67A14C5E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4638"/>
            <a:ext cx="4343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7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1954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Biên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384E26-CFF1-42F9-86C7-090A7533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4638"/>
            <a:ext cx="38862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7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1954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79099C6-2D9A-408E-8241-ED34E93A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000280-F0D5-4E4A-8882-6ED8FA1D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906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A668C6B5-5E0A-4361-A022-8B7684B99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E8695897-E3CE-4B78-9CD4-38D5517B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46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25317C57-C535-48EC-9AD9-9448A4317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7305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91A552A-567A-467F-BFDD-CAFAED96D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B865DA19-B5F7-433A-B558-282A70A2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990600"/>
            <a:ext cx="0" cy="173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ADD823A9-7D94-4C8A-9F09-9D13AC200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images11151_chien%20thang%20dienbienphu">
            <a:extLst>
              <a:ext uri="{FF2B5EF4-FFF2-40B4-BE49-F238E27FC236}">
                <a16:creationId xmlns:a16="http://schemas.microsoft.com/office/drawing/2014/main" id="{22BBC34B-82EE-43AB-96CB-54CED88F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29" y="2971800"/>
            <a:ext cx="5658195" cy="3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6A067A1-DF52-4E6C-BDFB-499EA3D3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49439"/>
            <a:ext cx="43434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30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1975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miền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ngụy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bố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8E6140-3732-4229-9C19-26DD8053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49439"/>
            <a:ext cx="38862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30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4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1975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8110CAF-657C-4277-827A-529017BE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954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8C9960B-767A-4196-BE9A-59CC24ED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954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EF7D7AC0-0E2F-4435-8D31-FDEA27325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954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B83D1FF9-E064-44F1-9D69-69A299219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8494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65A6168E-E9DD-468E-B740-7CDD53C41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99751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0C56C6FE-A910-42D5-B323-FE66099B55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95401"/>
            <a:ext cx="1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B603F3DC-6C86-4B0E-B417-8A4B8F23F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295401"/>
            <a:ext cx="0" cy="283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0B9E6C4-C12B-420D-BEA0-12EB7C1D1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95401"/>
            <a:ext cx="30163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7" descr="vtc_112685_VNTN2">
            <a:extLst>
              <a:ext uri="{FF2B5EF4-FFF2-40B4-BE49-F238E27FC236}">
                <a16:creationId xmlns:a16="http://schemas.microsoft.com/office/drawing/2014/main" id="{A4A8AF9C-1C2B-4122-A484-3E3B0D5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935449"/>
            <a:ext cx="43132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5500587-546B-4A38-8255-8F5E75E78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73238"/>
            <a:ext cx="46482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Đằng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Hán,chiến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Trần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cuộc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xâm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lược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–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5FCB349-CBA6-4B71-8B13-DFECBE53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773238"/>
            <a:ext cx="38100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Đằng</a:t>
            </a:r>
            <a:endParaRPr lang="en-US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2B4CC41-1739-4363-99CF-75D83087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192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147E72B-B47D-47AA-A249-F1B8524B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3810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3138A9DF-31E9-456F-95D6-CA4271368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200"/>
            <a:ext cx="8153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6EE7F856-6C71-4E25-8D23-C5E1F62CF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73238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25B84D0-A510-4110-BE57-F15C3A2F6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599" y="5292436"/>
            <a:ext cx="8229595" cy="1385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F94819B1-CB7E-4A7B-9CCC-E1CA4502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199"/>
            <a:ext cx="0" cy="4087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74BBD127-8371-4495-B574-68A81EB47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599" y="1219199"/>
            <a:ext cx="45699" cy="40732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4883816-5A32-44DF-AD64-01F163830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19200"/>
            <a:ext cx="45699" cy="402335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6" descr="600">
            <a:extLst>
              <a:ext uri="{FF2B5EF4-FFF2-40B4-BE49-F238E27FC236}">
                <a16:creationId xmlns:a16="http://schemas.microsoft.com/office/drawing/2014/main" id="{7AD5673B-B23E-4220-8E08-D698683B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835032"/>
            <a:ext cx="4480559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>
            <a:extLst>
              <a:ext uri="{FF2B5EF4-FFF2-40B4-BE49-F238E27FC236}">
                <a16:creationId xmlns:a16="http://schemas.microsoft.com/office/drawing/2014/main" id="{0027E503-8ADC-4BB2-9629-F4D064EE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029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3298040-1838-4BFA-A629-F21E2075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82937"/>
            <a:ext cx="434340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Rồng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nằm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D7A8696-64A2-47CE-BC82-E7F14809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2889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2D5A75-9FB5-4FE0-AC63-D3514151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2889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35261E77-CD40-4C49-850F-EBBB1E5F9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2889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D47DC730-8D41-4326-B311-4B5018614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78293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9E7A150-1AC0-47C1-9C93-0F95B50E2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516736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CBE91267-FEFA-4DB3-9C26-F32220CC7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28899"/>
            <a:ext cx="1" cy="423532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4D95604-7E75-4FEC-B7E9-7646C620D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218" y="1267792"/>
            <a:ext cx="0" cy="4235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FA3D256B-E5E5-4FC8-BF87-85435C866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228899"/>
            <a:ext cx="0" cy="428783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2" descr="Ben+nha+ROng">
            <a:extLst>
              <a:ext uri="{FF2B5EF4-FFF2-40B4-BE49-F238E27FC236}">
                <a16:creationId xmlns:a16="http://schemas.microsoft.com/office/drawing/2014/main" id="{FFA541AF-2443-469C-B9DE-E0611848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2936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3">
            <a:extLst>
              <a:ext uri="{FF2B5EF4-FFF2-40B4-BE49-F238E27FC236}">
                <a16:creationId xmlns:a16="http://schemas.microsoft.com/office/drawing/2014/main" id="{9529DCF2-F8EF-4FFD-9576-79C5C265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799" y="2143298"/>
            <a:ext cx="3387437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Rồng</a:t>
            </a:r>
            <a:endParaRPr lang="en-US" alt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545</Words>
  <Application>Microsoft Office PowerPoint</Application>
  <PresentationFormat>Widescreen</PresentationFormat>
  <Paragraphs>61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等线</vt:lpstr>
      <vt:lpstr>inpin heiti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Admin</cp:lastModifiedBy>
  <cp:revision>21</cp:revision>
  <dcterms:created xsi:type="dcterms:W3CDTF">2018-04-02T03:05:00Z</dcterms:created>
  <dcterms:modified xsi:type="dcterms:W3CDTF">2023-02-23T06:06:26Z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