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61" d="100"/>
          <a:sy n="61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230B7-A9B0-46C0-9126-101CD32356D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00285-CF54-410D-9EFA-3D0532BA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3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6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1pPr>
            <a:lvl2pPr marL="742950" indent="-28575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2pPr>
            <a:lvl3pPr marL="11430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3pPr>
            <a:lvl4pPr marL="16002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4pPr>
            <a:lvl5pPr marL="20574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FA95A-C286-48CE-81BF-E4E853B55F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9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Nam </a:t>
            </a:r>
            <a:r>
              <a:rPr lang="en-US" baseline="0" dirty="0" err="1"/>
              <a:t>để</a:t>
            </a:r>
            <a:r>
              <a:rPr lang="en-US" baseline="0" dirty="0"/>
              <a:t> HS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tiện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10CFC-70B7-43DD-9DC0-9CC0490202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0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6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1pPr>
            <a:lvl2pPr marL="742950" indent="-28575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2pPr>
            <a:lvl3pPr marL="11430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3pPr>
            <a:lvl4pPr marL="16002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4pPr>
            <a:lvl5pPr marL="20574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FA95A-C286-48CE-81BF-E4E853B55F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20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8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4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5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4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2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7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EF83-11DD-492B-BDEF-5B79D1B6C3C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87CA6-E84E-44E7-A600-79F54180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7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6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244928" y="997126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5120" y="1050826"/>
            <a:ext cx="4886960" cy="5378821"/>
            <a:chOff x="325120" y="1050826"/>
            <a:chExt cx="4886960" cy="53788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5281"/>
            <a:stretch/>
          </p:blipFill>
          <p:spPr>
            <a:xfrm>
              <a:off x="713844" y="1050826"/>
              <a:ext cx="3986245" cy="518224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25120" y="6008372"/>
              <a:ext cx="4886960" cy="421275"/>
            </a:xfrm>
            <a:prstGeom prst="rect">
              <a:avLst/>
            </a:prstGeom>
            <a:solidFill>
              <a:srgbClr val="FA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1.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địa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đất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liền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Việt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Nam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81399" y="2449650"/>
            <a:ext cx="5466743" cy="3979997"/>
            <a:chOff x="5981399" y="2449650"/>
            <a:chExt cx="5466743" cy="39799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399" y="2449650"/>
              <a:ext cx="5466743" cy="376936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71290" y="6008372"/>
              <a:ext cx="4886960" cy="421275"/>
            </a:xfrm>
            <a:prstGeom prst="rect">
              <a:avLst/>
            </a:prstGeom>
            <a:solidFill>
              <a:srgbClr val="FA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2.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Lược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khởi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nghĩa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Hai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Trưng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9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244928" y="997126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223" y="1144245"/>
            <a:ext cx="6189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lược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08392" y="2003721"/>
            <a:ext cx="10500743" cy="1307062"/>
            <a:chOff x="556937" y="1825979"/>
            <a:chExt cx="10500743" cy="1307062"/>
          </a:xfrm>
        </p:grpSpPr>
        <p:grpSp>
          <p:nvGrpSpPr>
            <p:cNvPr id="8" name="组合 37">
              <a:extLst>
                <a:ext uri="{FF2B5EF4-FFF2-40B4-BE49-F238E27FC236}">
                  <a16:creationId xmlns:a16="http://schemas.microsoft.com/office/drawing/2014/main" id="{F427D29D-736A-46AB-819C-427B0838E67B}"/>
                </a:ext>
              </a:extLst>
            </p:cNvPr>
            <p:cNvGrpSpPr/>
            <p:nvPr/>
          </p:nvGrpSpPr>
          <p:grpSpPr>
            <a:xfrm>
              <a:off x="556937" y="1825979"/>
              <a:ext cx="10500743" cy="1200329"/>
              <a:chOff x="2819569" y="1012131"/>
              <a:chExt cx="6762394" cy="900245"/>
            </a:xfrm>
          </p:grpSpPr>
          <p:sp>
            <p:nvSpPr>
              <p:cNvPr id="9" name="文本框 7">
                <a:extLst>
                  <a:ext uri="{FF2B5EF4-FFF2-40B4-BE49-F238E27FC236}">
                    <a16:creationId xmlns:a16="http://schemas.microsoft.com/office/drawing/2014/main" id="{BDA211CA-8089-487D-A9EA-D95F898B08D2}"/>
                  </a:ext>
                </a:extLst>
              </p:cNvPr>
              <p:cNvSpPr txBox="1"/>
              <p:nvPr/>
            </p:nvSpPr>
            <p:spPr>
              <a:xfrm>
                <a:off x="2819569" y="1012131"/>
                <a:ext cx="827448" cy="484747"/>
              </a:xfrm>
              <a:prstGeom prst="rect">
                <a:avLst/>
              </a:prstGeom>
              <a:solidFill>
                <a:srgbClr val="FA7979"/>
              </a:solidFill>
              <a:ln>
                <a:noFill/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CF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ACF79"/>
                  </a:solidFill>
                  <a:effectLst/>
                  <a:uLnTx/>
                  <a:uFillTx/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10" name="文本框 15">
                <a:extLst>
                  <a:ext uri="{FF2B5EF4-FFF2-40B4-BE49-F238E27FC236}">
                    <a16:creationId xmlns:a16="http://schemas.microsoft.com/office/drawing/2014/main" id="{E9A3FE80-4D3E-4533-A5CB-16C8D2E66D8E}"/>
                  </a:ext>
                </a:extLst>
              </p:cNvPr>
              <p:cNvSpPr txBox="1"/>
              <p:nvPr/>
            </p:nvSpPr>
            <p:spPr>
              <a:xfrm>
                <a:off x="3760148" y="1012131"/>
                <a:ext cx="5821815" cy="900245"/>
              </a:xfrm>
              <a:prstGeom prst="rect">
                <a:avLst/>
              </a:prstGeom>
              <a:noFill/>
              <a:ln w="28575">
                <a:solidFill>
                  <a:srgbClr val="FA7979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Đọc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tên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bản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đồ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lược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đồ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để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biết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phương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tiện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thể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hiện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nội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dung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gì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.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A7979"/>
                  </a:solidFill>
                  <a:effectLst/>
                  <a:uLnTx/>
                  <a:uFillTx/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2" t="5275" r="52073" b="65688"/>
            <a:stretch/>
          </p:blipFill>
          <p:spPr>
            <a:xfrm rot="693342">
              <a:off x="1626532" y="2191790"/>
              <a:ext cx="609892" cy="94125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6648" y="3405507"/>
            <a:ext cx="10512486" cy="1302499"/>
            <a:chOff x="545193" y="3347713"/>
            <a:chExt cx="10512486" cy="1302499"/>
          </a:xfrm>
        </p:grpSpPr>
        <p:grpSp>
          <p:nvGrpSpPr>
            <p:cNvPr id="12" name="组合 40">
              <a:extLst>
                <a:ext uri="{FF2B5EF4-FFF2-40B4-BE49-F238E27FC236}">
                  <a16:creationId xmlns:a16="http://schemas.microsoft.com/office/drawing/2014/main" id="{0D27C202-2559-46D7-9715-3F4E87338A12}"/>
                </a:ext>
              </a:extLst>
            </p:cNvPr>
            <p:cNvGrpSpPr/>
            <p:nvPr/>
          </p:nvGrpSpPr>
          <p:grpSpPr>
            <a:xfrm>
              <a:off x="545193" y="3347713"/>
              <a:ext cx="10512486" cy="1200329"/>
              <a:chOff x="2812006" y="1226075"/>
              <a:chExt cx="6769957" cy="900244"/>
            </a:xfrm>
          </p:grpSpPr>
          <p:sp>
            <p:nvSpPr>
              <p:cNvPr id="13" name="文本框 7">
                <a:extLst>
                  <a:ext uri="{FF2B5EF4-FFF2-40B4-BE49-F238E27FC236}">
                    <a16:creationId xmlns:a16="http://schemas.microsoft.com/office/drawing/2014/main" id="{3412E2B5-C026-4EE3-93DC-0A2F604EEEA5}"/>
                  </a:ext>
                </a:extLst>
              </p:cNvPr>
              <p:cNvSpPr txBox="1"/>
              <p:nvPr/>
            </p:nvSpPr>
            <p:spPr>
              <a:xfrm>
                <a:off x="2812006" y="1226075"/>
                <a:ext cx="827448" cy="484747"/>
              </a:xfrm>
              <a:prstGeom prst="rect">
                <a:avLst/>
              </a:prstGeom>
              <a:solidFill>
                <a:srgbClr val="FACF79"/>
              </a:solidFill>
              <a:ln>
                <a:noFill/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lvl="0" algn="ctr" defTabSz="914377">
                  <a:defRPr/>
                </a:pPr>
                <a:r>
                  <a:rPr lang="vi-VN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</a:p>
            </p:txBody>
          </p:sp>
          <p:sp>
            <p:nvSpPr>
              <p:cNvPr id="14" name="文本框 15">
                <a:extLst>
                  <a:ext uri="{FF2B5EF4-FFF2-40B4-BE49-F238E27FC236}">
                    <a16:creationId xmlns:a16="http://schemas.microsoft.com/office/drawing/2014/main" id="{6FB9F8F1-8F4B-473E-B88C-1A0607D1D933}"/>
                  </a:ext>
                </a:extLst>
              </p:cNvPr>
              <p:cNvSpPr txBox="1"/>
              <p:nvPr/>
            </p:nvSpPr>
            <p:spPr>
              <a:xfrm>
                <a:off x="3760148" y="1226075"/>
                <a:ext cx="5821815" cy="900244"/>
              </a:xfrm>
              <a:prstGeom prst="rect">
                <a:avLst/>
              </a:prstGeom>
              <a:noFill/>
              <a:ln w="28575">
                <a:solidFill>
                  <a:srgbClr val="FACF79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lvl="0" algn="ctr" defTabSz="914377">
                  <a:defRPr/>
                </a:pP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Xem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chú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giải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để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biết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kí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hiệu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các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đối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tượng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lịch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sử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hoặc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địa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lí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.</a:t>
                </a:r>
                <a:endParaRPr lang="vi-VN" altLang="zh-CN" sz="3600" dirty="0">
                  <a:solidFill>
                    <a:srgbClr val="FA7979"/>
                  </a:solidFill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39" t="4648" r="30446" b="66315"/>
            <a:stretch/>
          </p:blipFill>
          <p:spPr>
            <a:xfrm rot="21323906">
              <a:off x="1660238" y="3708961"/>
              <a:ext cx="609892" cy="94125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92202" y="4807294"/>
            <a:ext cx="10516932" cy="1288298"/>
            <a:chOff x="540747" y="5208938"/>
            <a:chExt cx="10516932" cy="1288298"/>
          </a:xfrm>
        </p:grpSpPr>
        <p:grpSp>
          <p:nvGrpSpPr>
            <p:cNvPr id="25" name="组合 37">
              <a:extLst>
                <a:ext uri="{FF2B5EF4-FFF2-40B4-BE49-F238E27FC236}">
                  <a16:creationId xmlns:a16="http://schemas.microsoft.com/office/drawing/2014/main" id="{F427D29D-736A-46AB-819C-427B0838E67B}"/>
                </a:ext>
              </a:extLst>
            </p:cNvPr>
            <p:cNvGrpSpPr/>
            <p:nvPr/>
          </p:nvGrpSpPr>
          <p:grpSpPr>
            <a:xfrm>
              <a:off x="540747" y="5208938"/>
              <a:ext cx="10516932" cy="1200330"/>
              <a:chOff x="2809143" y="1012130"/>
              <a:chExt cx="6772820" cy="900246"/>
            </a:xfrm>
          </p:grpSpPr>
          <p:sp>
            <p:nvSpPr>
              <p:cNvPr id="27" name="文本框 7">
                <a:extLst>
                  <a:ext uri="{FF2B5EF4-FFF2-40B4-BE49-F238E27FC236}">
                    <a16:creationId xmlns:a16="http://schemas.microsoft.com/office/drawing/2014/main" id="{BDA211CA-8089-487D-A9EA-D95F898B08D2}"/>
                  </a:ext>
                </a:extLst>
              </p:cNvPr>
              <p:cNvSpPr txBox="1"/>
              <p:nvPr/>
            </p:nvSpPr>
            <p:spPr>
              <a:xfrm>
                <a:off x="2809143" y="1012130"/>
                <a:ext cx="827448" cy="484747"/>
              </a:xfrm>
              <a:prstGeom prst="rect">
                <a:avLst/>
              </a:prstGeom>
              <a:solidFill>
                <a:srgbClr val="FA7979"/>
              </a:solidFill>
              <a:ln>
                <a:noFill/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CF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ACF79"/>
                  </a:solidFill>
                  <a:effectLst/>
                  <a:uLnTx/>
                  <a:uFillTx/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28" name="文本框 15">
                <a:extLst>
                  <a:ext uri="{FF2B5EF4-FFF2-40B4-BE49-F238E27FC236}">
                    <a16:creationId xmlns:a16="http://schemas.microsoft.com/office/drawing/2014/main" id="{E9A3FE80-4D3E-4533-A5CB-16C8D2E66D8E}"/>
                  </a:ext>
                </a:extLst>
              </p:cNvPr>
              <p:cNvSpPr txBox="1"/>
              <p:nvPr/>
            </p:nvSpPr>
            <p:spPr>
              <a:xfrm>
                <a:off x="3760148" y="1012131"/>
                <a:ext cx="5821815" cy="900245"/>
              </a:xfrm>
              <a:prstGeom prst="rect">
                <a:avLst/>
              </a:prstGeom>
              <a:noFill/>
              <a:ln w="28575">
                <a:solidFill>
                  <a:srgbClr val="FA7979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Tìm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đối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tượng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lịch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sử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hoặc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địa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lí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dựa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vào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kí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dirty="0" err="1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hiệu</a:t>
                </a:r>
                <a:r>
                  <a:rPr lang="en-US" altLang="zh-CN" sz="3600" dirty="0">
                    <a:solidFill>
                      <a:srgbClr val="FA7979"/>
                    </a:solidFill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.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A7979"/>
                  </a:solidFill>
                  <a:effectLst/>
                  <a:uLnTx/>
                  <a:uFillTx/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9" t="4335" r="7566" b="66628"/>
            <a:stretch/>
          </p:blipFill>
          <p:spPr>
            <a:xfrm rot="20977043">
              <a:off x="1590163" y="5555985"/>
              <a:ext cx="609892" cy="941251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3652520" y="6191822"/>
            <a:ext cx="4886960" cy="421275"/>
          </a:xfrm>
          <a:prstGeom prst="rect">
            <a:avLst/>
          </a:prstGeom>
          <a:solidFill>
            <a:srgbClr val="FA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111" y="228015"/>
            <a:ext cx="11779778" cy="6401971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1364" y="537186"/>
            <a:ext cx="2877423" cy="2124061"/>
          </a:xfrm>
          <a:custGeom>
            <a:avLst/>
            <a:gdLst/>
            <a:ahLst/>
            <a:cxnLst/>
            <a:rect l="l" t="t" r="r" b="b"/>
            <a:pathLst>
              <a:path w="4316134" h="3186091">
                <a:moveTo>
                  <a:pt x="0" y="0"/>
                </a:moveTo>
                <a:lnTo>
                  <a:pt x="4316133" y="0"/>
                </a:lnTo>
                <a:lnTo>
                  <a:pt x="4316133" y="3186091"/>
                </a:lnTo>
                <a:lnTo>
                  <a:pt x="0" y="318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9165" y="1753325"/>
            <a:ext cx="2565180" cy="1893569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1022" y="460353"/>
            <a:ext cx="1814529" cy="4120655"/>
          </a:xfrm>
          <a:custGeom>
            <a:avLst/>
            <a:gdLst/>
            <a:ahLst/>
            <a:cxnLst/>
            <a:rect l="l" t="t" r="r" b="b"/>
            <a:pathLst>
              <a:path w="2721794" h="6180983">
                <a:moveTo>
                  <a:pt x="0" y="0"/>
                </a:moveTo>
                <a:lnTo>
                  <a:pt x="2721795" y="0"/>
                </a:lnTo>
                <a:lnTo>
                  <a:pt x="2721795" y="6180984"/>
                </a:lnTo>
                <a:lnTo>
                  <a:pt x="0" y="618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53541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532783" y="2185655"/>
            <a:ext cx="2565180" cy="1893569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53348" y="1239212"/>
            <a:ext cx="2565180" cy="1893569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0" y="0"/>
                </a:lnTo>
                <a:lnTo>
                  <a:pt x="3847770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40558" y="1574431"/>
            <a:ext cx="2370709" cy="1759727"/>
          </a:xfrm>
          <a:custGeom>
            <a:avLst/>
            <a:gdLst/>
            <a:ahLst/>
            <a:cxnLst/>
            <a:rect l="l" t="t" r="r" b="b"/>
            <a:pathLst>
              <a:path w="3556064" h="2639590">
                <a:moveTo>
                  <a:pt x="0" y="0"/>
                </a:moveTo>
                <a:lnTo>
                  <a:pt x="3556064" y="0"/>
                </a:lnTo>
                <a:lnTo>
                  <a:pt x="3556064" y="2639590"/>
                </a:lnTo>
                <a:lnTo>
                  <a:pt x="0" y="2639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86343" b="-134164"/>
            </a:stretch>
          </a:blipFill>
        </p:spPr>
      </p:sp>
      <p:sp>
        <p:nvSpPr>
          <p:cNvPr id="17" name="TextBox 11"/>
          <p:cNvSpPr txBox="1"/>
          <p:nvPr/>
        </p:nvSpPr>
        <p:spPr>
          <a:xfrm>
            <a:off x="-3454400" y="5829279"/>
            <a:ext cx="11221262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800"/>
              </a:lnSpc>
              <a:defRPr/>
            </a:pPr>
            <a:r>
              <a:rPr lang="en-US" sz="2133" dirty="0" err="1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Văn</a:t>
            </a:r>
            <a:r>
              <a:rPr lang="en-US" sz="2133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 </a:t>
            </a:r>
            <a:r>
              <a:rPr lang="en-US" sz="2133" dirty="0" err="1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Miếu</a:t>
            </a:r>
            <a:r>
              <a:rPr lang="en-US" sz="2133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 – </a:t>
            </a:r>
            <a:r>
              <a:rPr lang="en-US" sz="2133" dirty="0" err="1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Quốc</a:t>
            </a:r>
            <a:r>
              <a:rPr lang="en-US" sz="2133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 </a:t>
            </a:r>
            <a:r>
              <a:rPr lang="en-US" sz="2133" dirty="0" err="1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Tử</a:t>
            </a:r>
            <a:r>
              <a:rPr lang="en-US" sz="2133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 </a:t>
            </a:r>
            <a:r>
              <a:rPr lang="en-US" sz="2133" dirty="0" err="1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Giám</a:t>
            </a:r>
            <a:endParaRPr lang="en-US" sz="2133" dirty="0">
              <a:solidFill>
                <a:schemeClr val="bg1">
                  <a:lumMod val="50000"/>
                </a:schemeClr>
              </a:solidFill>
              <a:latin typeface="#9Slide05 SVNEgregio Script" panose="02000500000000000000" pitchFamily="2" charset="0"/>
            </a:endParaRPr>
          </a:p>
        </p:txBody>
      </p:sp>
      <p:pic>
        <p:nvPicPr>
          <p:cNvPr id="12290" name="Picture 2" descr="Văn Miếu – Quốc Tử Giám qua nét vẽ ký họ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846" y1="21915" x2="44154" y2="7234"/>
                        <a14:foregroundMark x1="59846" y1="9362" x2="70769" y2="14468"/>
                        <a14:foregroundMark x1="73846" y1="12340" x2="76769" y2="21277"/>
                        <a14:foregroundMark x1="24308" y1="12340" x2="19538" y2="25532"/>
                        <a14:foregroundMark x1="11538" y1="51489" x2="13077" y2="59574"/>
                        <a14:foregroundMark x1="16769" y1="72766" x2="24000" y2="71277"/>
                        <a14:foregroundMark x1="51538" y1="6596" x2="54154" y2="7021"/>
                        <a14:backgroundMark x1="53385" y1="2340" x2="64769" y2="3191"/>
                        <a14:backgroundMark x1="34000" y1="97021" x2="63846" y2="9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83" y="1804173"/>
            <a:ext cx="6966073" cy="503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58787" y="537186"/>
            <a:ext cx="6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435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831" y="200583"/>
            <a:ext cx="11779778" cy="6401971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</p:sp>
      </p:grpSp>
      <p:sp>
        <p:nvSpPr>
          <p:cNvPr id="21" name="TextBox 20"/>
          <p:cNvSpPr txBox="1"/>
          <p:nvPr/>
        </p:nvSpPr>
        <p:spPr>
          <a:xfrm>
            <a:off x="194827" y="2239720"/>
            <a:ext cx="60038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325" indent="-495325" algn="just">
              <a:buFont typeface="+mj-lt"/>
              <a:buAutoNum type="arabicParenR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53200" y="2006600"/>
            <a:ext cx="2133600" cy="1016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endParaRPr lang="en-US" sz="2133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702093" y="1517182"/>
            <a:ext cx="213360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702093" y="2249586"/>
            <a:ext cx="213360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12253" y="2981989"/>
            <a:ext cx="213360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cxnSp>
        <p:nvCxnSpPr>
          <p:cNvPr id="28" name="Straight Connector 27"/>
          <p:cNvCxnSpPr>
            <a:endCxn id="24" idx="1"/>
          </p:cNvCxnSpPr>
          <p:nvPr/>
        </p:nvCxnSpPr>
        <p:spPr>
          <a:xfrm flipV="1">
            <a:off x="8686800" y="1812692"/>
            <a:ext cx="1015293" cy="732402"/>
          </a:xfrm>
          <a:prstGeom prst="line">
            <a:avLst/>
          </a:prstGeom>
          <a:ln w="28575">
            <a:solidFill>
              <a:srgbClr val="B66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5" idx="1"/>
          </p:cNvCxnSpPr>
          <p:nvPr/>
        </p:nvCxnSpPr>
        <p:spPr>
          <a:xfrm>
            <a:off x="8686800" y="2545094"/>
            <a:ext cx="1015293" cy="1"/>
          </a:xfrm>
          <a:prstGeom prst="line">
            <a:avLst/>
          </a:prstGeom>
          <a:ln w="28575">
            <a:solidFill>
              <a:srgbClr val="B66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6" idx="1"/>
          </p:cNvCxnSpPr>
          <p:nvPr/>
        </p:nvCxnSpPr>
        <p:spPr>
          <a:xfrm>
            <a:off x="8688965" y="2545094"/>
            <a:ext cx="1023288" cy="732404"/>
          </a:xfrm>
          <a:prstGeom prst="line">
            <a:avLst/>
          </a:prstGeom>
          <a:ln w="28575">
            <a:solidFill>
              <a:srgbClr val="B66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Link tải sách giáo khoa môn Lịch sử và địa lí 4 Kết nối tri thức [BẢN MẪU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190">
            <a:off x="6779452" y="3683000"/>
            <a:ext cx="1887028" cy="264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0"/>
            <a:ext cx="4161897" cy="1544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600" y="3709315"/>
            <a:ext cx="2991363" cy="29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111" y="177215"/>
            <a:ext cx="11779778" cy="6401971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470426" y="3156706"/>
            <a:ext cx="11101814" cy="300355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TextBox 20"/>
          <p:cNvSpPr txBox="1"/>
          <p:nvPr/>
        </p:nvSpPr>
        <p:spPr>
          <a:xfrm>
            <a:off x="480586" y="575568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325" indent="-495325" algn="just">
              <a:buFont typeface="+mj-lt"/>
              <a:buAutoNum type="arabicParenR"/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1040" y="3929467"/>
            <a:ext cx="4114093" cy="1258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0080" y="3530600"/>
            <a:ext cx="410464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990080" y="4263004"/>
            <a:ext cx="410464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00240" y="4995407"/>
            <a:ext cx="410464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cxnSp>
        <p:nvCxnSpPr>
          <p:cNvPr id="28" name="Straight Connector 27"/>
          <p:cNvCxnSpPr>
            <a:endCxn id="24" idx="1"/>
          </p:cNvCxnSpPr>
          <p:nvPr/>
        </p:nvCxnSpPr>
        <p:spPr>
          <a:xfrm flipV="1">
            <a:off x="5065133" y="3826109"/>
            <a:ext cx="1924947" cy="73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3"/>
            <a:endCxn id="25" idx="1"/>
          </p:cNvCxnSpPr>
          <p:nvPr/>
        </p:nvCxnSpPr>
        <p:spPr>
          <a:xfrm>
            <a:off x="5065133" y="4558512"/>
            <a:ext cx="192494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6" idx="1"/>
          </p:cNvCxnSpPr>
          <p:nvPr/>
        </p:nvCxnSpPr>
        <p:spPr>
          <a:xfrm>
            <a:off x="5065133" y="4558512"/>
            <a:ext cx="1935107" cy="7324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With Mind Maps, Which Was Written For Students And - Use Mind Map Kids -  Free Transparent PNG Clipart Images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" b="100000" l="0" r="98214">
                        <a14:foregroundMark x1="18571" y1="25648" x2="21310" y2="41746"/>
                        <a14:foregroundMark x1="62857" y1="21692" x2="79167" y2="38063"/>
                        <a14:foregroundMark x1="61905" y1="91542" x2="67738" y2="94134"/>
                        <a14:foregroundMark x1="82024" y1="84175" x2="87143" y2="87176"/>
                        <a14:foregroundMark x1="83333" y1="57026" x2="84167" y2="64256"/>
                        <a14:foregroundMark x1="58095" y1="21010" x2="46429" y2="28922"/>
                        <a14:foregroundMark x1="43810" y1="76944" x2="43929" y2="82810"/>
                        <a14:foregroundMark x1="62619" y1="84311" x2="68690" y2="85675"/>
                        <a14:foregroundMark x1="70595" y1="81719" x2="70595" y2="8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86" y="111132"/>
            <a:ext cx="3428103" cy="299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6990080" y="3528972"/>
            <a:ext cx="4104640" cy="5910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90080" y="4261375"/>
            <a:ext cx="4104640" cy="5910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00240" y="4993778"/>
            <a:ext cx="4104640" cy="5910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3" grpId="0" animBg="1"/>
      <p:bldP spid="24" grpId="0" animBg="1"/>
      <p:bldP spid="25" grpId="0" animBg="1"/>
      <p:bldP spid="26" grpId="0" animBg="1"/>
      <p:bldP spid="22" grpId="0" animBg="1"/>
      <p:bldP spid="27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3BB720-FF90-4CAD-8A92-88CD8836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0"/>
            <a:ext cx="105918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F30F6B-B542-40A4-BC54-43500F79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68" y="1800253"/>
            <a:ext cx="2198265" cy="8926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1495E6-ADED-4427-B852-81A7F69A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1241"/>
            <a:ext cx="2464297" cy="23502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15F06E-8A60-4537-9A48-39B4C40B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1525"/>
            <a:ext cx="990600" cy="1926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8A42EA-C431-4029-91F6-47A741AA52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487" y="0"/>
            <a:ext cx="2046514" cy="21573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C7F015-4D55-49D7-B7D4-DF8F9AC93A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284" y="4125685"/>
            <a:ext cx="1324716" cy="16655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12DF4E-9E28-435B-A241-61DB888272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21594" y="5587594"/>
            <a:ext cx="862741" cy="16780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D7430F-86D7-42A8-BF83-E53C97501B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862" y="1395852"/>
            <a:ext cx="3173659" cy="55263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757FBC1-9DB3-4434-946B-9618AC6FAD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64"/>
            <a:ext cx="3173659" cy="6039791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16454D95-BD2E-479D-AA78-A47099BF5210}"/>
              </a:ext>
            </a:extLst>
          </p:cNvPr>
          <p:cNvSpPr txBox="1"/>
          <p:nvPr/>
        </p:nvSpPr>
        <p:spPr>
          <a:xfrm>
            <a:off x="3184050" y="3058931"/>
            <a:ext cx="5823899" cy="1446479"/>
          </a:xfrm>
          <a:prstGeom prst="rect">
            <a:avLst/>
          </a:prstGeom>
          <a:noFill/>
        </p:spPr>
        <p:txBody>
          <a:bodyPr wrap="none" lIns="91375" tIns="45685" rIns="91375" bIns="45685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kern="0" noProof="0" dirty="0">
                <a:solidFill>
                  <a:srgbClr val="88C9DB"/>
                </a:solidFill>
                <a:effectLst/>
                <a:latin typeface="UTM Deutsch Gothic" panose="02040603050506020204" pitchFamily="18" charset="0"/>
                <a:ea typeface="字魂17号-萌趣果冻体" panose="00000500000000000000" pitchFamily="2" charset="-122"/>
              </a:rPr>
              <a:t>VẬN DỤNG</a:t>
            </a:r>
            <a:endParaRPr kumimoji="0" lang="zh-CN" altLang="en-US" sz="8800" b="1" i="0" u="none" strike="noStrike" kern="0" cap="none" spc="0" normalizeH="0" baseline="0" noProof="0" dirty="0">
              <a:ln>
                <a:noFill/>
              </a:ln>
              <a:solidFill>
                <a:srgbClr val="88C9DB"/>
              </a:solidFill>
              <a:effectLst/>
              <a:uLnTx/>
              <a:uFillTx/>
              <a:latin typeface="UTM Deutsch Gothic" panose="02040603050506020204" pitchFamily="18" charset="0"/>
              <a:ea typeface="字魂17号-萌趣果冻体" panose="00000500000000000000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9043" y="685224"/>
            <a:ext cx="7913915" cy="1491343"/>
            <a:chOff x="2231570" y="2111828"/>
            <a:chExt cx="7913915" cy="14913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DAC00-4C41-4D8E-89D1-0DAFF4BBD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1570" y="2111828"/>
              <a:ext cx="7913915" cy="149134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96E6EA0-FA74-4C16-A9A3-53C981D5609B}"/>
                </a:ext>
              </a:extLst>
            </p:cNvPr>
            <p:cNvSpPr/>
            <p:nvPr/>
          </p:nvSpPr>
          <p:spPr>
            <a:xfrm flipH="1">
              <a:off x="2955246" y="2626911"/>
              <a:ext cx="64245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Pattaya" panose="00000500000000000000" pitchFamily="2" charset="-34"/>
                  <a:ea typeface="字魂17号-萌趣果冻体" panose="00000500000000000000" pitchFamily="2" charset="-122"/>
                  <a:cs typeface="#9Slide05 Pattaya" panose="00000500000000000000" pitchFamily="2" charset="-34"/>
                </a:rPr>
                <a:t>LỊCH SỬ &amp; ĐỊA LÍ 4</a:t>
              </a:r>
              <a:endParaRPr kumimoji="0" lang="zh-CN" altLang="en-US" sz="32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Pattaya" panose="00000500000000000000" pitchFamily="2" charset="-34"/>
                <a:ea typeface="字魂17号-萌趣果冻体" panose="00000500000000000000" pitchFamily="2" charset="-122"/>
                <a:cs typeface="#9Slide05 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3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53265" r="36908"/>
          <a:stretch>
            <a:fillRect/>
          </a:stretch>
        </p:blipFill>
        <p:spPr bwMode="auto">
          <a:xfrm>
            <a:off x="10388600" y="227013"/>
            <a:ext cx="6619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6323"/>
            <a:ext cx="95456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840229"/>
            <a:ext cx="10972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istrator\Desktop\中秋03a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2915935" cy="25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2" name="Picture 8" descr="C:\Users\Administrator\Desktop\a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63538"/>
            <a:ext cx="19700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Diagonal Corners Rounded 3"/>
          <p:cNvSpPr/>
          <p:nvPr/>
        </p:nvSpPr>
        <p:spPr>
          <a:xfrm>
            <a:off x="1866900" y="1877963"/>
            <a:ext cx="8978900" cy="133658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 cap="flat" cmpd="sng" algn="ctr">
            <a:solidFill>
              <a:srgbClr val="EE426B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48300" y="1884343"/>
            <a:ext cx="1513353" cy="1492815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23" name="Flowchart: Connector 22"/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Star: 8 Points 5"/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rgbClr val="FFFFFF"/>
            </a:solidFill>
            <a:ln w="12700" cap="flat" cmpd="sng" algn="ctr">
              <a:solidFill>
                <a:srgbClr val="EDF6E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Rectangle: Diagonal Corners Rounded 11"/>
          <p:cNvSpPr/>
          <p:nvPr/>
        </p:nvSpPr>
        <p:spPr>
          <a:xfrm>
            <a:off x="1774824" y="4014599"/>
            <a:ext cx="9181043" cy="1236972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 cap="flat" cmpd="sng" algn="ctr">
            <a:solidFill>
              <a:srgbClr val="36A39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285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 được một số phương tiện vào học tập môn Lịch sử và Địa lí.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98525" y="3884793"/>
            <a:ext cx="1447800" cy="1447800"/>
            <a:chOff x="1866900" y="666651"/>
            <a:chExt cx="1905000" cy="1905000"/>
          </a:xfrm>
          <a:solidFill>
            <a:srgbClr val="36A393"/>
          </a:solidFill>
        </p:grpSpPr>
        <p:sp>
          <p:nvSpPr>
            <p:cNvPr id="35" name="Flowchart: Connector 34"/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Star: 8 Points 14"/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rgbClr val="FFFFFF"/>
            </a:solidFill>
            <a:ln w="12700" cap="flat" cmpd="sng" algn="ctr">
              <a:solidFill>
                <a:srgbClr val="EDF6E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937169" y="483643"/>
            <a:ext cx="3902992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cầu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đạt</a:t>
            </a:r>
            <a:endParaRPr kumimoji="0" lang="en-US" sz="45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3838" y="1921210"/>
            <a:ext cx="8331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 được tên một số phương tiện hỗ trợ học tập môn Lịch sử và Địa lí: bản đồ, lược đồ, biểu đồ, tranh ảnh, hiện vật, nguồn tư liệu...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4">
            <a:extLst>
              <a:ext uri="{FF2B5EF4-FFF2-40B4-BE49-F238E27FC236}">
                <a16:creationId xmlns:a16="http://schemas.microsoft.com/office/drawing/2014/main" id="{2F3BB720-FF90-4CAD-8A92-88CD8836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3426"/>
          <a:stretch/>
        </p:blipFill>
        <p:spPr>
          <a:xfrm>
            <a:off x="800100" y="0"/>
            <a:ext cx="10591800" cy="6858000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7DF30F6B-B542-40A4-BC54-43500F79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5" t="49997" r="40841" b="39368"/>
          <a:stretch/>
        </p:blipFill>
        <p:spPr>
          <a:xfrm>
            <a:off x="4996867" y="2078996"/>
            <a:ext cx="2198265" cy="892630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111495E6-ADED-4427-B852-81A7F69A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3" b="72542"/>
          <a:stretch/>
        </p:blipFill>
        <p:spPr>
          <a:xfrm>
            <a:off x="0" y="-271241"/>
            <a:ext cx="2464297" cy="2350237"/>
          </a:xfrm>
          <a:prstGeom prst="rect">
            <a:avLst/>
          </a:prstGeom>
        </p:spPr>
      </p:pic>
      <p:pic>
        <p:nvPicPr>
          <p:cNvPr id="32" name="图片 8">
            <a:extLst>
              <a:ext uri="{FF2B5EF4-FFF2-40B4-BE49-F238E27FC236}">
                <a16:creationId xmlns:a16="http://schemas.microsoft.com/office/drawing/2014/main" id="{D415F06E-8A60-4537-9A48-39B4C40B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1" r="92344" b="18098"/>
          <a:stretch/>
        </p:blipFill>
        <p:spPr>
          <a:xfrm>
            <a:off x="0" y="3951525"/>
            <a:ext cx="990600" cy="1926762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98A42EA-C431-4029-91F6-47A741AA52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8" b="72542"/>
          <a:stretch/>
        </p:blipFill>
        <p:spPr>
          <a:xfrm>
            <a:off x="10145487" y="0"/>
            <a:ext cx="2046514" cy="2157358"/>
          </a:xfrm>
          <a:prstGeom prst="rect">
            <a:avLst/>
          </a:prstGeom>
        </p:spPr>
      </p:pic>
      <p:pic>
        <p:nvPicPr>
          <p:cNvPr id="34" name="图片 10">
            <a:extLst>
              <a:ext uri="{FF2B5EF4-FFF2-40B4-BE49-F238E27FC236}">
                <a16:creationId xmlns:a16="http://schemas.microsoft.com/office/drawing/2014/main" id="{43C7F015-4D55-49D7-B7D4-DF8F9AC93A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6" t="62378" b="16510"/>
          <a:stretch/>
        </p:blipFill>
        <p:spPr>
          <a:xfrm>
            <a:off x="10867284" y="4125685"/>
            <a:ext cx="1324716" cy="1665515"/>
          </a:xfrm>
          <a:prstGeom prst="rect">
            <a:avLst/>
          </a:prstGeom>
        </p:spPr>
      </p:pic>
      <p:pic>
        <p:nvPicPr>
          <p:cNvPr id="35" name="图片 11">
            <a:extLst>
              <a:ext uri="{FF2B5EF4-FFF2-40B4-BE49-F238E27FC236}">
                <a16:creationId xmlns:a16="http://schemas.microsoft.com/office/drawing/2014/main" id="{D712DF4E-9E28-435B-A241-61DB888272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1" r="92344" b="18098"/>
          <a:stretch/>
        </p:blipFill>
        <p:spPr>
          <a:xfrm rot="16200000">
            <a:off x="10921594" y="5587594"/>
            <a:ext cx="862741" cy="1678071"/>
          </a:xfrm>
          <a:prstGeom prst="rect">
            <a:avLst/>
          </a:prstGeom>
        </p:spPr>
      </p:pic>
      <p:pic>
        <p:nvPicPr>
          <p:cNvPr id="20" name="图片 22">
            <a:extLst>
              <a:ext uri="{FF2B5EF4-FFF2-40B4-BE49-F238E27FC236}">
                <a16:creationId xmlns:a16="http://schemas.microsoft.com/office/drawing/2014/main" id="{F9E4045D-542E-4BA3-A59C-07F012D644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125" y="2604992"/>
            <a:ext cx="4524249" cy="4524249"/>
          </a:xfrm>
          <a:prstGeom prst="rect">
            <a:avLst/>
          </a:prstGeom>
        </p:spPr>
      </p:pic>
      <p:pic>
        <p:nvPicPr>
          <p:cNvPr id="12" name="WordArt 1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22" y="815920"/>
            <a:ext cx="702505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3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3BB720-FF90-4CAD-8A92-88CD8836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0"/>
            <a:ext cx="105918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F30F6B-B542-40A4-BC54-43500F79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68" y="1800253"/>
            <a:ext cx="2198265" cy="8926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1495E6-ADED-4427-B852-81A7F69A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1241"/>
            <a:ext cx="2464297" cy="23502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15F06E-8A60-4537-9A48-39B4C40B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1525"/>
            <a:ext cx="990600" cy="1926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8A42EA-C431-4029-91F6-47A741AA52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487" y="0"/>
            <a:ext cx="2046514" cy="21573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C7F015-4D55-49D7-B7D4-DF8F9AC93A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284" y="4125685"/>
            <a:ext cx="1324716" cy="16655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12DF4E-9E28-435B-A241-61DB888272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21594" y="5587594"/>
            <a:ext cx="862741" cy="16780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D7430F-86D7-42A8-BF83-E53C97501B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862" y="1395852"/>
            <a:ext cx="3173659" cy="55263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757FBC1-9DB3-4434-946B-9618AC6FAD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64"/>
            <a:ext cx="3173659" cy="6039791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16454D95-BD2E-479D-AA78-A47099BF5210}"/>
              </a:ext>
            </a:extLst>
          </p:cNvPr>
          <p:cNvSpPr txBox="1"/>
          <p:nvPr/>
        </p:nvSpPr>
        <p:spPr>
          <a:xfrm>
            <a:off x="3005316" y="3058931"/>
            <a:ext cx="6181369" cy="1446479"/>
          </a:xfrm>
          <a:prstGeom prst="rect">
            <a:avLst/>
          </a:prstGeom>
          <a:noFill/>
        </p:spPr>
        <p:txBody>
          <a:bodyPr wrap="none" lIns="91375" tIns="45685" rIns="91375" bIns="45685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i="0" u="none" strike="noStrike" kern="0" cap="none" normalizeH="0" baseline="0" noProof="0" dirty="0">
                <a:ln>
                  <a:noFill/>
                </a:ln>
                <a:solidFill>
                  <a:srgbClr val="88C9DB"/>
                </a:solidFill>
                <a:effectLst/>
                <a:uLnTx/>
                <a:uFillTx/>
                <a:latin typeface="UTM Deutsch Gothic" panose="02040603050506020204" pitchFamily="18" charset="0"/>
                <a:ea typeface="字魂17号-萌趣果冻体" panose="00000500000000000000" pitchFamily="2" charset="-122"/>
              </a:rPr>
              <a:t>KHỞI</a:t>
            </a:r>
            <a:r>
              <a:rPr kumimoji="0" lang="en-US" altLang="zh-CN" sz="8800" i="0" u="none" strike="noStrike" kern="0" cap="none" normalizeH="0" noProof="0" dirty="0">
                <a:ln>
                  <a:noFill/>
                </a:ln>
                <a:solidFill>
                  <a:srgbClr val="88C9DB"/>
                </a:solidFill>
                <a:effectLst/>
                <a:uLnTx/>
                <a:uFillTx/>
                <a:latin typeface="UTM Deutsch Gothic" panose="02040603050506020204" pitchFamily="18" charset="0"/>
                <a:ea typeface="字魂17号-萌趣果冻体" panose="00000500000000000000" pitchFamily="2" charset="-122"/>
              </a:rPr>
              <a:t> ĐỘNG</a:t>
            </a:r>
            <a:endParaRPr kumimoji="0" lang="zh-CN" altLang="en-US" sz="8800" i="0" u="none" strike="noStrike" kern="0" cap="none" normalizeH="0" baseline="0" noProof="0" dirty="0">
              <a:ln>
                <a:noFill/>
              </a:ln>
              <a:solidFill>
                <a:srgbClr val="88C9DB"/>
              </a:solidFill>
              <a:effectLst/>
              <a:uLnTx/>
              <a:uFillTx/>
              <a:latin typeface="UTM Deutsch Gothic" panose="02040603050506020204" pitchFamily="18" charset="0"/>
              <a:ea typeface="字魂17号-萌趣果冻体" panose="00000500000000000000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9043" y="685224"/>
            <a:ext cx="7913915" cy="1491343"/>
            <a:chOff x="2231570" y="2111828"/>
            <a:chExt cx="7913915" cy="14913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DAC00-4C41-4D8E-89D1-0DAFF4BBD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1570" y="2111828"/>
              <a:ext cx="7913915" cy="149134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96E6EA0-FA74-4C16-A9A3-53C981D5609B}"/>
                </a:ext>
              </a:extLst>
            </p:cNvPr>
            <p:cNvSpPr/>
            <p:nvPr/>
          </p:nvSpPr>
          <p:spPr>
            <a:xfrm flipH="1">
              <a:off x="2955246" y="2626911"/>
              <a:ext cx="64245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8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Pattaya" panose="00000500000000000000" pitchFamily="2" charset="-34"/>
                  <a:ea typeface="字魂17号-萌趣果冻体" panose="00000500000000000000" pitchFamily="2" charset="-122"/>
                  <a:cs typeface="#9Slide05 Pattaya" panose="00000500000000000000" pitchFamily="2" charset="-34"/>
                </a:rPr>
                <a:t>LỊCH</a:t>
              </a:r>
              <a:r>
                <a:rPr kumimoji="0" lang="en-US" altLang="zh-CN" sz="3200" b="1" i="0" u="none" strike="noStrike" kern="1200" cap="none" spc="80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Pattaya" panose="00000500000000000000" pitchFamily="2" charset="-34"/>
                  <a:ea typeface="字魂17号-萌趣果冻体" panose="00000500000000000000" pitchFamily="2" charset="-122"/>
                  <a:cs typeface="#9Slide05 Pattaya" panose="00000500000000000000" pitchFamily="2" charset="-34"/>
                </a:rPr>
                <a:t> SỬ &amp; ĐỊA LÍ 4</a:t>
              </a:r>
              <a:endParaRPr kumimoji="0" lang="zh-CN" altLang="en-US" sz="3200" b="1" i="0" u="none" strike="noStrike" kern="1200" cap="none" spc="8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Pattaya" panose="00000500000000000000" pitchFamily="2" charset="-34"/>
                <a:ea typeface="字魂17号-萌趣果冻体" panose="00000500000000000000" pitchFamily="2" charset="-122"/>
                <a:cs typeface="#9Slide05 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0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244928" y="997126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3E0F646-C4DB-4640-B85B-5F680229E2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8" t="69374" b="16510"/>
          <a:stretch/>
        </p:blipFill>
        <p:spPr>
          <a:xfrm>
            <a:off x="244928" y="195504"/>
            <a:ext cx="642383" cy="10800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46770" y="1563713"/>
            <a:ext cx="4150074" cy="3231654"/>
            <a:chOff x="3974342" y="2317089"/>
            <a:chExt cx="4150074" cy="3231654"/>
          </a:xfrm>
        </p:grpSpPr>
        <p:sp>
          <p:nvSpPr>
            <p:cNvPr id="12" name="TextBox 11"/>
            <p:cNvSpPr txBox="1"/>
            <p:nvPr/>
          </p:nvSpPr>
          <p:spPr>
            <a:xfrm>
              <a:off x="3974342" y="2317089"/>
              <a:ext cx="4150074" cy="3231654"/>
            </a:xfrm>
            <a:prstGeom prst="rect">
              <a:avLst/>
            </a:prstGeom>
            <a:solidFill>
              <a:srgbClr val="FA797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LƯỢC ĐỒ TRẬN CHIẾN HAI BÀ TRƯNG NĂM 40</a:t>
              </a: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903" y="2769131"/>
              <a:ext cx="3688293" cy="251126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736405" y="1563713"/>
            <a:ext cx="7085314" cy="3231654"/>
          </a:xfrm>
          <a:prstGeom prst="rect">
            <a:avLst/>
          </a:prstGeom>
          <a:solidFill>
            <a:srgbClr val="FA797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 DIỆN TÍCH VÀ SỐ DÂN CỦA MỘT SỐ TỈNH, THÀNH PHỐ NƯỚC TA NĂM 2020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9299" y="2047869"/>
              <a:ext cx="6721423" cy="250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5423">
                      <a:extLst>
                        <a:ext uri="{9D8B030D-6E8A-4147-A177-3AD203B41FA5}">
                          <a16:colId xmlns:a16="http://schemas.microsoft.com/office/drawing/2014/main" val="2949444051"/>
                        </a:ext>
                      </a:extLst>
                    </a:gridCol>
                    <a:gridCol w="2113280">
                      <a:extLst>
                        <a:ext uri="{9D8B030D-6E8A-4147-A177-3AD203B41FA5}">
                          <a16:colId xmlns:a16="http://schemas.microsoft.com/office/drawing/2014/main" val="3373188866"/>
                        </a:ext>
                      </a:extLst>
                    </a:gridCol>
                    <a:gridCol w="1991360">
                      <a:extLst>
                        <a:ext uri="{9D8B030D-6E8A-4147-A177-3AD203B41FA5}">
                          <a16:colId xmlns:a16="http://schemas.microsoft.com/office/drawing/2014/main" val="3005964660"/>
                        </a:ext>
                      </a:extLst>
                    </a:gridCol>
                    <a:gridCol w="1991360">
                      <a:extLst>
                        <a:ext uri="{9D8B030D-6E8A-4147-A177-3AD203B41FA5}">
                          <a16:colId xmlns:a16="http://schemas.microsoft.com/office/drawing/2014/main" val="2165013132"/>
                        </a:ext>
                      </a:extLst>
                    </a:gridCol>
                  </a:tblGrid>
                  <a:tr h="371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STT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Tỉnh</a:t>
                          </a:r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thành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phố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Diện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tích</a:t>
                          </a:r>
                          <a:endParaRPr lang="en-US" baseline="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baseline="0" smtClean="0">
                                      <a:solidFill>
                                        <a:srgbClr val="283A9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baseline="0" smtClean="0">
                                      <a:solidFill>
                                        <a:srgbClr val="283A9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𝒌𝒎</m:t>
                                  </m:r>
                                </m:e>
                                <m:sup>
                                  <m:r>
                                    <a:rPr lang="en-US" b="1" i="1" baseline="0" smtClean="0">
                                      <a:solidFill>
                                        <a:srgbClr val="283A9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Dân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số</a:t>
                          </a:r>
                          <a:endParaRPr lang="en-US" baseline="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nghìn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người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584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Hà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Nội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3 359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8 247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6526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Đà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Nẵng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1 285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1 170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595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Lâm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Đồng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9 783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1 310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6065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TP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Hồ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Chí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Minh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2 061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9 228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629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Cần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Thơ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1 439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1 241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101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0996447"/>
                  </p:ext>
                </p:extLst>
              </p:nvPr>
            </p:nvGraphicFramePr>
            <p:xfrm>
              <a:off x="4879299" y="2047869"/>
              <a:ext cx="6721423" cy="250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5423">
                      <a:extLst>
                        <a:ext uri="{9D8B030D-6E8A-4147-A177-3AD203B41FA5}">
                          <a16:colId xmlns:a16="http://schemas.microsoft.com/office/drawing/2014/main" val="2949444051"/>
                        </a:ext>
                      </a:extLst>
                    </a:gridCol>
                    <a:gridCol w="2113280">
                      <a:extLst>
                        <a:ext uri="{9D8B030D-6E8A-4147-A177-3AD203B41FA5}">
                          <a16:colId xmlns:a16="http://schemas.microsoft.com/office/drawing/2014/main" val="3373188866"/>
                        </a:ext>
                      </a:extLst>
                    </a:gridCol>
                    <a:gridCol w="1991360">
                      <a:extLst>
                        <a:ext uri="{9D8B030D-6E8A-4147-A177-3AD203B41FA5}">
                          <a16:colId xmlns:a16="http://schemas.microsoft.com/office/drawing/2014/main" val="3005964660"/>
                        </a:ext>
                      </a:extLst>
                    </a:gridCol>
                    <a:gridCol w="1991360">
                      <a:extLst>
                        <a:ext uri="{9D8B030D-6E8A-4147-A177-3AD203B41FA5}">
                          <a16:colId xmlns:a16="http://schemas.microsoft.com/office/drawing/2014/main" val="2165013132"/>
                        </a:ext>
                      </a:extLst>
                    </a:gridCol>
                  </a:tblGrid>
                  <a:tr h="64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STT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Tỉnh</a:t>
                          </a:r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thành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phố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920" t="-4717" r="-100612" b="-3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Dân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số</a:t>
                          </a:r>
                          <a:endParaRPr lang="en-US" baseline="0" dirty="0" smtClean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nghìn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người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584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Hà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Nội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3 359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8 247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6526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Đà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Nẵng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1 285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1 170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595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Lâm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Đồng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9 783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1 310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6065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TP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Hồ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Chí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Minh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2 061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9 228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629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Cần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Thơ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1 439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1 241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1016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19801" y="4274761"/>
            <a:ext cx="1601788" cy="2489053"/>
          </a:xfrm>
          <a:prstGeom prst="rect">
            <a:avLst/>
          </a:prstGeom>
        </p:spPr>
      </p:pic>
      <p:pic>
        <p:nvPicPr>
          <p:cNvPr id="21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9225" y="4130478"/>
            <a:ext cx="1333445" cy="246295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589325" y="91440"/>
            <a:ext cx="8232394" cy="1335976"/>
          </a:xfrm>
          <a:prstGeom prst="roundRect">
            <a:avLst/>
          </a:prstGeom>
          <a:solidFill>
            <a:srgbClr val="FACF7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tiện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09" y="410772"/>
            <a:ext cx="2694666" cy="518205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2324095" y="4595165"/>
            <a:ext cx="3061023" cy="1729913"/>
          </a:xfrm>
          <a:prstGeom prst="wedgeRoundRectCallout">
            <a:avLst>
              <a:gd name="adj1" fmla="val -61604"/>
              <a:gd name="adj2" fmla="val -2204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83A9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tiện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507038" y="4795367"/>
            <a:ext cx="3525202" cy="1332280"/>
          </a:xfrm>
          <a:prstGeom prst="wedgeRoundRectCallout">
            <a:avLst>
              <a:gd name="adj1" fmla="val 57145"/>
              <a:gd name="adj2" fmla="val -43641"/>
              <a:gd name="adj3" fmla="val 16667"/>
            </a:avLst>
          </a:prstGeom>
          <a:solidFill>
            <a:srgbClr val="FFF6E5"/>
          </a:solidFill>
          <a:ln>
            <a:solidFill>
              <a:srgbClr val="FA797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tiện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02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05600" y="0"/>
            <a:ext cx="5486400" cy="6858000"/>
            <a:chOff x="6705600" y="0"/>
            <a:chExt cx="54864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0"/>
              <a:ext cx="5486400" cy="6858000"/>
            </a:xfrm>
            <a:prstGeom prst="rect">
              <a:avLst/>
            </a:prstGeom>
          </p:spPr>
        </p:pic>
        <p:sp>
          <p:nvSpPr>
            <p:cNvPr id="2" name="5-Point Star 1"/>
            <p:cNvSpPr/>
            <p:nvPr/>
          </p:nvSpPr>
          <p:spPr>
            <a:xfrm>
              <a:off x="10337075" y="2876240"/>
              <a:ext cx="235131" cy="235131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9331234" y="6033097"/>
              <a:ext cx="367703" cy="367703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585"/>
            <a:ext cx="8199831" cy="26276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84" y="2117747"/>
            <a:ext cx="5803895" cy="26763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035" y="3706095"/>
            <a:ext cx="4785775" cy="31519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3687602"/>
            <a:ext cx="2261812" cy="107298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04310-DD22-425C-9D28-5043C196E93D}"/>
              </a:ext>
            </a:extLst>
          </p:cNvPr>
          <p:cNvSpPr/>
          <p:nvPr/>
        </p:nvSpPr>
        <p:spPr>
          <a:xfrm>
            <a:off x="104931" y="4946754"/>
            <a:ext cx="1139253" cy="1843661"/>
          </a:xfrm>
          <a:prstGeom prst="roundRect">
            <a:avLst/>
          </a:prstGeom>
          <a:solidFill>
            <a:srgbClr val="88C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2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53265" r="36908"/>
          <a:stretch>
            <a:fillRect/>
          </a:stretch>
        </p:blipFill>
        <p:spPr bwMode="auto">
          <a:xfrm>
            <a:off x="10388600" y="227013"/>
            <a:ext cx="6619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6323"/>
            <a:ext cx="95456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840229"/>
            <a:ext cx="10972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istrator\Desktop\中秋03a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2915935" cy="25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2" name="Picture 8" descr="C:\Users\Administrator\Desktop\a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63538"/>
            <a:ext cx="19700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Diagonal Corners Rounded 3"/>
          <p:cNvSpPr/>
          <p:nvPr/>
        </p:nvSpPr>
        <p:spPr>
          <a:xfrm>
            <a:off x="1866900" y="1877963"/>
            <a:ext cx="8978900" cy="133658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 cap="flat" cmpd="sng" algn="ctr">
            <a:solidFill>
              <a:srgbClr val="EE426B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7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48300" y="1884343"/>
            <a:ext cx="1513353" cy="1492815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23" name="Flowchart: Connector 22"/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Star: 8 Points 5"/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rgbClr val="FFFFFF"/>
            </a:solidFill>
            <a:ln w="12700" cap="flat" cmpd="sng" algn="ctr">
              <a:solidFill>
                <a:srgbClr val="EDF6E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48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</a:t>
              </a:r>
              <a:endParaRPr lang="vi-VN" sz="4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sp>
        <p:nvSpPr>
          <p:cNvPr id="33" name="Rectangle: Diagonal Corners Rounded 11"/>
          <p:cNvSpPr/>
          <p:nvPr/>
        </p:nvSpPr>
        <p:spPr>
          <a:xfrm>
            <a:off x="1774824" y="4014599"/>
            <a:ext cx="9181043" cy="1236972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 cap="flat" cmpd="sng" algn="ctr">
            <a:solidFill>
              <a:srgbClr val="36A39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858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dụng được một số phương tiện vào học tập môn Lịch sử và Địa lí.</a:t>
            </a:r>
            <a:endParaRPr lang="en-US" sz="24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98525" y="3884793"/>
            <a:ext cx="1447800" cy="1447800"/>
            <a:chOff x="1866900" y="666651"/>
            <a:chExt cx="1905000" cy="1905000"/>
          </a:xfrm>
          <a:solidFill>
            <a:srgbClr val="36A393"/>
          </a:solidFill>
        </p:grpSpPr>
        <p:sp>
          <p:nvSpPr>
            <p:cNvPr id="35" name="Flowchart: Connector 34"/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" name="Star: 8 Points 14"/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rgbClr val="FFFFFF"/>
            </a:solidFill>
            <a:ln w="12700" cap="flat" cmpd="sng" algn="ctr">
              <a:solidFill>
                <a:srgbClr val="EDF6E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48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2</a:t>
              </a:r>
              <a:endParaRPr lang="vi-VN" sz="4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937169" y="483643"/>
            <a:ext cx="3902992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500" b="1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Yêu</a:t>
            </a:r>
            <a:r>
              <a:rPr lang="en-US" sz="4500" b="1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sz="4500" b="1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cầu</a:t>
            </a:r>
            <a:r>
              <a:rPr lang="en-US" sz="4500" b="1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sz="4500" b="1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cần</a:t>
            </a:r>
            <a:r>
              <a:rPr lang="en-US" sz="4500" b="1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sz="4500" b="1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đạt</a:t>
            </a:r>
            <a:endParaRPr lang="en-US" sz="4500" b="1" dirty="0">
              <a:ln w="0"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3838" y="1921210"/>
            <a:ext cx="8331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được tên một số phương tiện hỗ trợ học tập môn Lịch sử và Địa lí: bản đồ, lược đồ, biểu đồ, tranh ảnh, hiện vật, nguồn tư liệu...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7EE33BC-BC09-4328-AFBA-3DDDA6A60A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3BB720-FF90-4CAD-8A92-88CD8836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0"/>
            <a:ext cx="105918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1495E6-ADED-4427-B852-81A7F69A49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1241"/>
            <a:ext cx="2464297" cy="23502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15F06E-8A60-4537-9A48-39B4C40B04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1525"/>
            <a:ext cx="990600" cy="1926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8A42EA-C431-4029-91F6-47A741AA5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487" y="0"/>
            <a:ext cx="2046514" cy="21573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C7F015-4D55-49D7-B7D4-DF8F9AC93A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284" y="4125685"/>
            <a:ext cx="1324716" cy="16655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12DF4E-9E28-435B-A241-61DB888272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21594" y="5587594"/>
            <a:ext cx="862741" cy="16780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D9DE697-B8C5-4E75-BC37-F0C5CEB271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321" y="2224729"/>
            <a:ext cx="4281331" cy="428133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4356E89-634B-4731-96F0-C46F5DDEC05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61791" y="2196172"/>
            <a:ext cx="4204371" cy="420437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7DF30F6B-B542-40A4-BC54-43500F7957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68" y="1800253"/>
            <a:ext cx="2198265" cy="892630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16454D95-BD2E-479D-AA78-A47099BF5210}"/>
              </a:ext>
            </a:extLst>
          </p:cNvPr>
          <p:cNvSpPr txBox="1"/>
          <p:nvPr/>
        </p:nvSpPr>
        <p:spPr>
          <a:xfrm>
            <a:off x="3075850" y="3058931"/>
            <a:ext cx="6040305" cy="1446479"/>
          </a:xfrm>
          <a:prstGeom prst="rect">
            <a:avLst/>
          </a:prstGeom>
          <a:noFill/>
        </p:spPr>
        <p:txBody>
          <a:bodyPr wrap="none" lIns="91375" tIns="45685" rIns="91375" bIns="45685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i="0" u="none" strike="noStrike" kern="0" cap="none" normalizeH="0" baseline="0" noProof="0" dirty="0">
                <a:ln>
                  <a:noFill/>
                </a:ln>
                <a:solidFill>
                  <a:srgbClr val="88C9DB"/>
                </a:solidFill>
                <a:effectLst/>
                <a:uLnTx/>
                <a:uFillTx/>
                <a:latin typeface="UTM Deutsch Gothic" panose="02040603050506020204" pitchFamily="18" charset="0"/>
                <a:ea typeface="字魂17号-萌趣果冻体" panose="00000500000000000000" pitchFamily="2" charset="-122"/>
              </a:rPr>
              <a:t>KHÁM</a:t>
            </a:r>
            <a:r>
              <a:rPr kumimoji="0" lang="en-US" altLang="zh-CN" sz="8800" i="0" u="none" strike="noStrike" kern="0" cap="none" normalizeH="0" noProof="0" dirty="0">
                <a:ln>
                  <a:noFill/>
                </a:ln>
                <a:solidFill>
                  <a:srgbClr val="88C9DB"/>
                </a:solidFill>
                <a:effectLst/>
                <a:uLnTx/>
                <a:uFillTx/>
                <a:latin typeface="UTM Deutsch Gothic" panose="02040603050506020204" pitchFamily="18" charset="0"/>
                <a:ea typeface="字魂17号-萌趣果冻体" panose="00000500000000000000" pitchFamily="2" charset="-122"/>
              </a:rPr>
              <a:t> PHÁ</a:t>
            </a:r>
            <a:endParaRPr kumimoji="0" lang="zh-CN" altLang="en-US" sz="8800" i="0" u="none" strike="noStrike" kern="0" cap="none" normalizeH="0" baseline="0" noProof="0" dirty="0">
              <a:ln>
                <a:noFill/>
              </a:ln>
              <a:solidFill>
                <a:srgbClr val="88C9DB"/>
              </a:solidFill>
              <a:effectLst/>
              <a:uLnTx/>
              <a:uFillTx/>
              <a:latin typeface="UTM Deutsch Gothic" panose="02040603050506020204" pitchFamily="18" charset="0"/>
              <a:ea typeface="字魂17号-萌趣果冻体" panose="00000500000000000000" pitchFamily="2" charset="-12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139043" y="685224"/>
            <a:ext cx="7913915" cy="1491343"/>
            <a:chOff x="2231570" y="2111828"/>
            <a:chExt cx="7913915" cy="1491343"/>
          </a:xfrm>
        </p:grpSpPr>
        <p:pic>
          <p:nvPicPr>
            <p:cNvPr id="28" name="图片 5">
              <a:extLst>
                <a:ext uri="{FF2B5EF4-FFF2-40B4-BE49-F238E27FC236}">
                  <a16:creationId xmlns:a16="http://schemas.microsoft.com/office/drawing/2014/main" id="{B00DAC00-4C41-4D8E-89D1-0DAFF4BBD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1570" y="2111828"/>
              <a:ext cx="7913915" cy="1491343"/>
            </a:xfrm>
            <a:prstGeom prst="rect">
              <a:avLst/>
            </a:prstGeom>
          </p:spPr>
        </p:pic>
        <p:sp>
          <p:nvSpPr>
            <p:cNvPr id="33" name="矩形 15">
              <a:extLst>
                <a:ext uri="{FF2B5EF4-FFF2-40B4-BE49-F238E27FC236}">
                  <a16:creationId xmlns:a16="http://schemas.microsoft.com/office/drawing/2014/main" id="{696E6EA0-FA74-4C16-A9A3-53C981D5609B}"/>
                </a:ext>
              </a:extLst>
            </p:cNvPr>
            <p:cNvSpPr/>
            <p:nvPr/>
          </p:nvSpPr>
          <p:spPr>
            <a:xfrm flipH="1">
              <a:off x="2955246" y="2626911"/>
              <a:ext cx="64245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8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Pattaya" panose="00000500000000000000" pitchFamily="2" charset="-34"/>
                  <a:ea typeface="字魂17号-萌趣果冻体" panose="00000500000000000000" pitchFamily="2" charset="-122"/>
                  <a:cs typeface="#9Slide05 Pattaya" panose="00000500000000000000" pitchFamily="2" charset="-34"/>
                </a:rPr>
                <a:t>LỊCH</a:t>
              </a:r>
              <a:r>
                <a:rPr kumimoji="0" lang="en-US" altLang="zh-CN" sz="3200" b="1" i="0" u="none" strike="noStrike" kern="1200" cap="none" spc="80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Pattaya" panose="00000500000000000000" pitchFamily="2" charset="-34"/>
                  <a:ea typeface="字魂17号-萌趣果冻体" panose="00000500000000000000" pitchFamily="2" charset="-122"/>
                  <a:cs typeface="#9Slide05 Pattaya" panose="00000500000000000000" pitchFamily="2" charset="-34"/>
                </a:rPr>
                <a:t> SỬ &amp; ĐỊA LÍ 4</a:t>
              </a:r>
              <a:endParaRPr kumimoji="0" lang="zh-CN" altLang="en-US" sz="3200" b="1" i="0" u="none" strike="noStrike" kern="1200" cap="none" spc="8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Pattaya" panose="00000500000000000000" pitchFamily="2" charset="-34"/>
                <a:ea typeface="字魂17号-萌趣果冻体" panose="00000500000000000000" pitchFamily="2" charset="-122"/>
                <a:cs typeface="#9Slide05 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244928" y="997126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119" y="2673389"/>
            <a:ext cx="11043919" cy="2569034"/>
          </a:xfrm>
          <a:prstGeom prst="rect">
            <a:avLst/>
          </a:prstGeom>
          <a:solidFill>
            <a:srgbClr val="CAE6F1"/>
          </a:solidFill>
          <a:ln>
            <a:solidFill>
              <a:srgbClr val="88C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1, 2,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Tx/>
              <a:buChar char="-"/>
            </a:pP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Tx/>
              <a:buChar char="-"/>
            </a:pP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1 500 m ở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pPr marL="742950" lvl="1" indent="-285750">
              <a:buFontTx/>
              <a:buChar char="-"/>
            </a:pP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quân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Hai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239" y="1394678"/>
            <a:ext cx="4779678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244928" y="997126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2080" y="2887559"/>
            <a:ext cx="644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5120" y="1050826"/>
            <a:ext cx="4886960" cy="5378821"/>
            <a:chOff x="325120" y="1050826"/>
            <a:chExt cx="4886960" cy="53788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5281"/>
            <a:stretch/>
          </p:blipFill>
          <p:spPr>
            <a:xfrm>
              <a:off x="713844" y="1050826"/>
              <a:ext cx="3986245" cy="518224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25120" y="6008372"/>
              <a:ext cx="4886960" cy="421275"/>
            </a:xfrm>
            <a:prstGeom prst="rect">
              <a:avLst/>
            </a:prstGeom>
            <a:solidFill>
              <a:srgbClr val="FA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1.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địa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đất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liền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Việt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7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244928" y="997126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3549" y="2328759"/>
            <a:ext cx="4937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Lược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6119" y="1934025"/>
            <a:ext cx="5466743" cy="3979997"/>
            <a:chOff x="566119" y="1934025"/>
            <a:chExt cx="5466743" cy="39799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19" y="1934025"/>
              <a:ext cx="5466743" cy="376936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56010" y="5492747"/>
              <a:ext cx="4886960" cy="421275"/>
            </a:xfrm>
            <a:prstGeom prst="rect">
              <a:avLst/>
            </a:prstGeom>
            <a:solidFill>
              <a:srgbClr val="FA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2.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Lược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khởi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nghĩa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Hai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Trưng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4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Widescreen</PresentationFormat>
  <Paragraphs>102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宋体</vt:lpstr>
      <vt:lpstr>#9Slide05 Pattaya</vt:lpstr>
      <vt:lpstr>#9Slide05 SVNEgregio Script</vt:lpstr>
      <vt:lpstr>.VnArial</vt:lpstr>
      <vt:lpstr>Arial</vt:lpstr>
      <vt:lpstr>Calibri</vt:lpstr>
      <vt:lpstr>Calibri Light</vt:lpstr>
      <vt:lpstr>Cambria</vt:lpstr>
      <vt:lpstr>Cambria Math</vt:lpstr>
      <vt:lpstr>UTM Deutsch Gothic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2023-09-01T16:40:51Z</dcterms:created>
  <dcterms:modified xsi:type="dcterms:W3CDTF">2023-09-01T16:40:59Z</dcterms:modified>
</cp:coreProperties>
</file>