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theme/themeOverride7.xml" ContentType="application/vnd.openxmlformats-officedocument.themeOverride+xml"/>
  <Override PartName="/ppt/notesSlides/notesSlide13.xml" ContentType="application/vnd.openxmlformats-officedocument.presentationml.notesSlide+xml"/>
  <Override PartName="/ppt/theme/themeOverride8.xml" ContentType="application/vnd.openxmlformats-officedocument.themeOverride+xml"/>
  <Override PartName="/ppt/notesSlides/notesSlide14.xml" ContentType="application/vnd.openxmlformats-officedocument.presentationml.notesSlide+xml"/>
  <Override PartName="/ppt/theme/themeOverride9.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5" r:id="rId2"/>
    <p:sldMasterId id="2147483687" r:id="rId3"/>
    <p:sldMasterId id="2147483699" r:id="rId4"/>
    <p:sldMasterId id="2147483711" r:id="rId5"/>
    <p:sldMasterId id="2147483723" r:id="rId6"/>
    <p:sldMasterId id="2147483735" r:id="rId7"/>
    <p:sldMasterId id="2147483747" r:id="rId8"/>
    <p:sldMasterId id="2147483759" r:id="rId9"/>
    <p:sldMasterId id="2147483771" r:id="rId10"/>
    <p:sldMasterId id="2147483783" r:id="rId11"/>
    <p:sldMasterId id="2147483795" r:id="rId12"/>
  </p:sldMasterIdLst>
  <p:notesMasterIdLst>
    <p:notesMasterId r:id="rId41"/>
  </p:notesMasterIdLst>
  <p:sldIdLst>
    <p:sldId id="258" r:id="rId13"/>
    <p:sldId id="259" r:id="rId14"/>
    <p:sldId id="287" r:id="rId15"/>
    <p:sldId id="260" r:id="rId16"/>
    <p:sldId id="262" r:id="rId17"/>
    <p:sldId id="261"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7" r:id="rId32"/>
    <p:sldId id="279" r:id="rId33"/>
    <p:sldId id="284" r:id="rId34"/>
    <p:sldId id="280" r:id="rId35"/>
    <p:sldId id="281" r:id="rId36"/>
    <p:sldId id="282" r:id="rId37"/>
    <p:sldId id="285" r:id="rId38"/>
    <p:sldId id="283" r:id="rId39"/>
    <p:sldId id="276" r:id="rId40"/>
  </p:sldIdLst>
  <p:sldSz cx="12192000" cy="6858000"/>
  <p:notesSz cx="6858000" cy="9144000"/>
  <p:embeddedFontLst>
    <p:embeddedFont>
      <p:font typeface="黑体" panose="020B0604020202020204" charset="-122"/>
      <p:regular r:id="rId42"/>
    </p:embeddedFont>
    <p:embeddedFont>
      <p:font typeface="#9Slide07 HoneyCream" panose="020B0604020202020204" charset="0"/>
      <p:regular r:id="rId43"/>
    </p:embeddedFont>
    <p:embeddedFont>
      <p:font typeface="Calibri" panose="020F0502020204030204" pitchFamily="34" charset="0"/>
      <p:regular r:id="rId44"/>
      <p:bold r:id="rId45"/>
      <p:italic r:id="rId46"/>
      <p:boldItalic r:id="rId47"/>
    </p:embeddedFont>
    <p:embeddedFont>
      <p:font typeface="等线" panose="020B0604020202020204" charset="-122"/>
      <p:regular r:id="rId48"/>
      <p:bold r:id="rId49"/>
    </p:embeddedFont>
    <p:embeddedFont>
      <p:font typeface="宋体" panose="02010600030101010101" pitchFamily="2" charset="-122"/>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5.fntdata"/><Relationship Id="rId20" Type="http://schemas.openxmlformats.org/officeDocument/2006/relationships/slide" Target="slides/slide8.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8/31/2023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4028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31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057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0084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981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9001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54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747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440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1.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2.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8.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7307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38575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99399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29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50039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72831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8399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513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596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23916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902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98298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78324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62419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1543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434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5943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6547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9384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2282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5615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6127924"/>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9757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1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095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2252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229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038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89226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1048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4692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73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1775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981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17754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30353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0998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914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1344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72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5569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99502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755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906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0023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05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7396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1600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76526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589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8037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991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6913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572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45068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42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2023/8/31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28654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0258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5469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059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131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1927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74095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600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31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0815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2023/8/31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6179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15" name="Picture 1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16"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610092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1935094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088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707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896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898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425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89010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55846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30507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048599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notesSlide" Target="../notesSlides/notesSlide1.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slideLayout" Target="../slideLayouts/slideLayout1.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themeOverride" Target="../theme/themeOverride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8.xml"/><Relationship Id="rId7" Type="http://schemas.openxmlformats.org/officeDocument/2006/relationships/image" Target="../media/image30.png"/><Relationship Id="rId2" Type="http://schemas.openxmlformats.org/officeDocument/2006/relationships/slideLayout" Target="../slideLayouts/slideLayout35.xml"/><Relationship Id="rId1" Type="http://schemas.openxmlformats.org/officeDocument/2006/relationships/themeOverride" Target="../theme/themeOverride5.xml"/><Relationship Id="rId6" Type="http://schemas.openxmlformats.org/officeDocument/2006/relationships/image" Target="../media/image36.png"/><Relationship Id="rId5" Type="http://schemas.openxmlformats.org/officeDocument/2006/relationships/image" Target="../media/image81.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0.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15.png"/><Relationship Id="rId7" Type="http://schemas.openxmlformats.org/officeDocument/2006/relationships/image" Target="../media/image50.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9.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4.png"/><Relationship Id="rId24"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56.png"/><Relationship Id="rId23"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5.png"/><Relationship Id="rId22"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3.png"/><Relationship Id="rId1" Type="http://schemas.openxmlformats.org/officeDocument/2006/relationships/slideLayout" Target="../slideLayouts/slideLayout84.xml"/><Relationship Id="rId4" Type="http://schemas.openxmlformats.org/officeDocument/2006/relationships/image" Target="../media/image84.JP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3.png"/><Relationship Id="rId1" Type="http://schemas.openxmlformats.org/officeDocument/2006/relationships/slideLayout" Target="../slideLayouts/slideLayout84.xml"/><Relationship Id="rId4" Type="http://schemas.openxmlformats.org/officeDocument/2006/relationships/image" Target="../media/image84.JP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Layout" Target="../slideLayouts/slideLayout84.xml"/><Relationship Id="rId6" Type="http://schemas.openxmlformats.org/officeDocument/2006/relationships/image" Target="../media/image84.JPG"/><Relationship Id="rId5" Type="http://schemas.openxmlformats.org/officeDocument/2006/relationships/image" Target="../media/image86.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gif"/><Relationship Id="rId2" Type="http://schemas.openxmlformats.org/officeDocument/2006/relationships/notesSlide" Target="../notesSlides/notesSlide10.xml"/><Relationship Id="rId1" Type="http://schemas.openxmlformats.org/officeDocument/2006/relationships/slideLayout" Target="../slideLayouts/slideLayout95.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s>
</file>

<file path=ppt/slides/_rels/slide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95.xml"/><Relationship Id="rId6" Type="http://schemas.openxmlformats.org/officeDocument/2006/relationships/image" Target="../media/image61.png"/><Relationship Id="rId5" Type="http://schemas.openxmlformats.org/officeDocument/2006/relationships/image" Target="../media/image95.png"/><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0.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15.png"/><Relationship Id="rId7" Type="http://schemas.openxmlformats.org/officeDocument/2006/relationships/image" Target="../media/image50.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1.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4.png"/><Relationship Id="rId24"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56.png"/><Relationship Id="rId23"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5.png"/><Relationship Id="rId22"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8.png"/><Relationship Id="rId3" Type="http://schemas.openxmlformats.org/officeDocument/2006/relationships/notesSlide" Target="../notesSlides/notesSlide12.xml"/><Relationship Id="rId7" Type="http://schemas.openxmlformats.org/officeDocument/2006/relationships/image" Target="../media/image34.png"/><Relationship Id="rId12" Type="http://schemas.openxmlformats.org/officeDocument/2006/relationships/image" Target="../media/image97.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28.png"/><Relationship Id="rId11" Type="http://schemas.openxmlformats.org/officeDocument/2006/relationships/image" Target="../media/image96.jpeg"/><Relationship Id="rId5" Type="http://schemas.openxmlformats.org/officeDocument/2006/relationships/image" Target="../media/image33.png"/><Relationship Id="rId15" Type="http://schemas.microsoft.com/office/2007/relationships/hdphoto" Target="../media/hdphoto7.wdp"/><Relationship Id="rId10" Type="http://schemas.openxmlformats.org/officeDocument/2006/relationships/image" Target="../media/image61.png"/><Relationship Id="rId4" Type="http://schemas.openxmlformats.org/officeDocument/2006/relationships/image" Target="../media/image42.png"/><Relationship Id="rId9" Type="http://schemas.openxmlformats.org/officeDocument/2006/relationships/image" Target="../media/image30.png"/><Relationship Id="rId14" Type="http://schemas.openxmlformats.org/officeDocument/2006/relationships/image" Target="../media/image99.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3.xml"/><Relationship Id="rId7" Type="http://schemas.openxmlformats.org/officeDocument/2006/relationships/image" Target="../media/image30.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4.png"/><Relationship Id="rId5" Type="http://schemas.openxmlformats.org/officeDocument/2006/relationships/image" Target="../media/image28.png"/><Relationship Id="rId4" Type="http://schemas.openxmlformats.org/officeDocument/2006/relationships/image" Target="../media/image42.png"/><Relationship Id="rId9" Type="http://schemas.openxmlformats.org/officeDocument/2006/relationships/image" Target="../media/image100.png"/></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xml"/><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30.png"/><Relationship Id="rId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42.png"/><Relationship Id="rId9" Type="http://schemas.openxmlformats.org/officeDocument/2006/relationships/image" Target="../media/image43.png"/></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97.png"/><Relationship Id="rId3" Type="http://schemas.openxmlformats.org/officeDocument/2006/relationships/notesSlide" Target="../notesSlides/notesSlide14.xml"/><Relationship Id="rId7" Type="http://schemas.openxmlformats.org/officeDocument/2006/relationships/image" Target="../media/image30.png"/><Relationship Id="rId12" Type="http://schemas.openxmlformats.org/officeDocument/2006/relationships/image" Target="../media/image104.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4.png"/><Relationship Id="rId11" Type="http://schemas.microsoft.com/office/2007/relationships/hdphoto" Target="../media/hdphoto8.wdp"/><Relationship Id="rId5" Type="http://schemas.openxmlformats.org/officeDocument/2006/relationships/image" Target="../media/image28.png"/><Relationship Id="rId10" Type="http://schemas.openxmlformats.org/officeDocument/2006/relationships/image" Target="../media/image103.png"/><Relationship Id="rId4" Type="http://schemas.openxmlformats.org/officeDocument/2006/relationships/image" Target="../media/image42.png"/><Relationship Id="rId9" Type="http://schemas.openxmlformats.org/officeDocument/2006/relationships/image" Target="../media/image102.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08.png"/><Relationship Id="rId3" Type="http://schemas.openxmlformats.org/officeDocument/2006/relationships/notesSlide" Target="../notesSlides/notesSlide15.xml"/><Relationship Id="rId7" Type="http://schemas.openxmlformats.org/officeDocument/2006/relationships/image" Target="../media/image34.png"/><Relationship Id="rId12" Type="http://schemas.openxmlformats.org/officeDocument/2006/relationships/image" Target="../media/image107.jpeg"/><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28.png"/><Relationship Id="rId11" Type="http://schemas.microsoft.com/office/2007/relationships/hdphoto" Target="../media/hdphoto9.wdp"/><Relationship Id="rId5" Type="http://schemas.openxmlformats.org/officeDocument/2006/relationships/image" Target="../media/image105.png"/><Relationship Id="rId10" Type="http://schemas.openxmlformats.org/officeDocument/2006/relationships/image" Target="../media/image106.png"/><Relationship Id="rId4" Type="http://schemas.openxmlformats.org/officeDocument/2006/relationships/image" Target="../media/image42.png"/><Relationship Id="rId9" Type="http://schemas.openxmlformats.org/officeDocument/2006/relationships/image" Target="../media/image102.png"/><Relationship Id="rId14"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0.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15.png"/><Relationship Id="rId7" Type="http://schemas.openxmlformats.org/officeDocument/2006/relationships/image" Target="../media/image50.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6.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4.png"/><Relationship Id="rId24"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56.png"/><Relationship Id="rId23"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5.png"/><Relationship Id="rId22"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09.png"/><Relationship Id="rId1" Type="http://schemas.openxmlformats.org/officeDocument/2006/relationships/slideLayout" Target="../slideLayouts/slideLayout117.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microsoft.com/office/2007/relationships/hdphoto" Target="../media/hdphoto13.wdp"/><Relationship Id="rId13" Type="http://schemas.microsoft.com/office/2007/relationships/hdphoto" Target="../media/hdphoto15.wdp"/><Relationship Id="rId3" Type="http://schemas.openxmlformats.org/officeDocument/2006/relationships/image" Target="../media/image110.png"/><Relationship Id="rId7" Type="http://schemas.openxmlformats.org/officeDocument/2006/relationships/image" Target="../media/image113.png"/><Relationship Id="rId12" Type="http://schemas.openxmlformats.org/officeDocument/2006/relationships/image" Target="../media/image116.png"/><Relationship Id="rId2" Type="http://schemas.openxmlformats.org/officeDocument/2006/relationships/image" Target="../media/image101.png"/><Relationship Id="rId16" Type="http://schemas.microsoft.com/office/2007/relationships/hdphoto" Target="../media/hdphoto16.wdp"/><Relationship Id="rId1" Type="http://schemas.openxmlformats.org/officeDocument/2006/relationships/slideLayout" Target="../slideLayouts/slideLayout117.xml"/><Relationship Id="rId6" Type="http://schemas.microsoft.com/office/2007/relationships/hdphoto" Target="../media/hdphoto12.wdp"/><Relationship Id="rId11" Type="http://schemas.microsoft.com/office/2007/relationships/hdphoto" Target="../media/hdphoto14.wdp"/><Relationship Id="rId5" Type="http://schemas.openxmlformats.org/officeDocument/2006/relationships/image" Target="../media/image112.png"/><Relationship Id="rId15" Type="http://schemas.openxmlformats.org/officeDocument/2006/relationships/image" Target="../media/image118.png"/><Relationship Id="rId10" Type="http://schemas.openxmlformats.org/officeDocument/2006/relationships/image" Target="../media/image115.png"/><Relationship Id="rId4" Type="http://schemas.openxmlformats.org/officeDocument/2006/relationships/image" Target="../media/image111.png"/><Relationship Id="rId9" Type="http://schemas.openxmlformats.org/officeDocument/2006/relationships/image" Target="../media/image114.png"/><Relationship Id="rId14" Type="http://schemas.openxmlformats.org/officeDocument/2006/relationships/image" Target="../media/image117.png"/></Relationships>
</file>

<file path=ppt/slides/_rels/slide2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20.png"/><Relationship Id="rId7" Type="http://schemas.openxmlformats.org/officeDocument/2006/relationships/image" Target="../media/image113.png"/><Relationship Id="rId2" Type="http://schemas.openxmlformats.org/officeDocument/2006/relationships/image" Target="../media/image119.png"/><Relationship Id="rId1" Type="http://schemas.openxmlformats.org/officeDocument/2006/relationships/slideLayout" Target="../slideLayouts/slideLayout117.xml"/><Relationship Id="rId6" Type="http://schemas.microsoft.com/office/2007/relationships/hdphoto" Target="../media/hdphoto12.wdp"/><Relationship Id="rId11" Type="http://schemas.openxmlformats.org/officeDocument/2006/relationships/image" Target="../media/image117.png"/><Relationship Id="rId5" Type="http://schemas.openxmlformats.org/officeDocument/2006/relationships/image" Target="../media/image112.png"/><Relationship Id="rId10" Type="http://schemas.microsoft.com/office/2007/relationships/hdphoto" Target="../media/hdphoto15.wdp"/><Relationship Id="rId4" Type="http://schemas.openxmlformats.org/officeDocument/2006/relationships/image" Target="../media/image121.png"/><Relationship Id="rId9" Type="http://schemas.openxmlformats.org/officeDocument/2006/relationships/image" Target="../media/image116.png"/></Relationships>
</file>

<file path=ppt/slides/_rels/slide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28.xml"/><Relationship Id="rId5" Type="http://schemas.openxmlformats.org/officeDocument/2006/relationships/image" Target="../media/image124.GIF"/><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126.png"/><Relationship Id="rId7" Type="http://schemas.microsoft.com/office/2007/relationships/hdphoto" Target="../media/hdphoto17.wdp"/><Relationship Id="rId2" Type="http://schemas.openxmlformats.org/officeDocument/2006/relationships/image" Target="../media/image125.png"/><Relationship Id="rId1" Type="http://schemas.openxmlformats.org/officeDocument/2006/relationships/slideLayout" Target="../slideLayouts/slideLayout117.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00.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0.png"/><Relationship Id="rId18" Type="http://schemas.openxmlformats.org/officeDocument/2006/relationships/image" Target="../media/image57.png"/><Relationship Id="rId3" Type="http://schemas.openxmlformats.org/officeDocument/2006/relationships/image" Target="../media/image47.png"/><Relationship Id="rId21" Type="http://schemas.openxmlformats.org/officeDocument/2006/relationships/image" Target="../media/image15.png"/><Relationship Id="rId7" Type="http://schemas.openxmlformats.org/officeDocument/2006/relationships/image" Target="../media/image50.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5.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4.png"/><Relationship Id="rId24"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56.png"/><Relationship Id="rId23" Type="http://schemas.openxmlformats.org/officeDocument/2006/relationships/image" Target="../media/image59.png"/><Relationship Id="rId10" Type="http://schemas.openxmlformats.org/officeDocument/2006/relationships/image" Target="../media/image53.png"/><Relationship Id="rId19" Type="http://schemas.openxmlformats.org/officeDocument/2006/relationships/image" Target="../media/image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55.png"/><Relationship Id="rId22" Type="http://schemas.openxmlformats.org/officeDocument/2006/relationships/image" Target="../media/image58.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4.png"/><Relationship Id="rId3" Type="http://schemas.openxmlformats.org/officeDocument/2006/relationships/notesSlide" Target="../notesSlides/notesSlide6.xml"/><Relationship Id="rId7" Type="http://schemas.openxmlformats.org/officeDocument/2006/relationships/image" Target="../media/image34.png"/><Relationship Id="rId12" Type="http://schemas.openxmlformats.org/officeDocument/2006/relationships/image" Target="../media/image63.png"/><Relationship Id="rId2" Type="http://schemas.openxmlformats.org/officeDocument/2006/relationships/slideLayout" Target="../slideLayouts/slideLayout35.xml"/><Relationship Id="rId1" Type="http://schemas.openxmlformats.org/officeDocument/2006/relationships/themeOverride" Target="../theme/themeOverride3.xml"/><Relationship Id="rId6" Type="http://schemas.openxmlformats.org/officeDocument/2006/relationships/image" Target="../media/image28.png"/><Relationship Id="rId11" Type="http://schemas.openxmlformats.org/officeDocument/2006/relationships/image" Target="../media/image62.png"/><Relationship Id="rId5" Type="http://schemas.openxmlformats.org/officeDocument/2006/relationships/image" Target="../media/image33.png"/><Relationship Id="rId10" Type="http://schemas.openxmlformats.org/officeDocument/2006/relationships/image" Target="../media/image61.png"/><Relationship Id="rId4" Type="http://schemas.openxmlformats.org/officeDocument/2006/relationships/image" Target="../media/image42.png"/><Relationship Id="rId9" Type="http://schemas.openxmlformats.org/officeDocument/2006/relationships/image" Target="../media/image30.png"/><Relationship Id="rId14"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7.xml"/><Relationship Id="rId7" Type="http://schemas.openxmlformats.org/officeDocument/2006/relationships/image" Target="../media/image30.png"/><Relationship Id="rId2" Type="http://schemas.openxmlformats.org/officeDocument/2006/relationships/slideLayout" Target="../slideLayouts/slideLayout35.xml"/><Relationship Id="rId1" Type="http://schemas.openxmlformats.org/officeDocument/2006/relationships/themeOverride" Target="../theme/themeOverride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2.png"/><Relationship Id="rId9"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2.xml"/><Relationship Id="rId5" Type="http://schemas.openxmlformats.org/officeDocument/2006/relationships/image" Target="../media/image70.png"/><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2.png"/><Relationship Id="rId7" Type="http://schemas.microsoft.com/office/2007/relationships/hdphoto" Target="../media/hdphoto5.wdp"/><Relationship Id="rId12" Type="http://schemas.openxmlformats.org/officeDocument/2006/relationships/image" Target="../media/image79.png"/><Relationship Id="rId2" Type="http://schemas.openxmlformats.org/officeDocument/2006/relationships/image" Target="../media/image71.png"/><Relationship Id="rId1" Type="http://schemas.openxmlformats.org/officeDocument/2006/relationships/slideLayout" Target="../slideLayouts/slideLayout73.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73.png"/><Relationship Id="rId10" Type="http://schemas.openxmlformats.org/officeDocument/2006/relationships/image" Target="../media/image77.png"/><Relationship Id="rId4" Type="http://schemas.microsoft.com/office/2007/relationships/hdphoto" Target="../media/hdphoto4.wdp"/><Relationship Id="rId9" Type="http://schemas.openxmlformats.org/officeDocument/2006/relationships/image" Target="../media/image76.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5"/>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6"/>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7"/>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8"/>
          <a:stretch>
            <a:fillRect/>
          </a:stretch>
        </p:blipFill>
        <p:spPr>
          <a:xfrm>
            <a:off x="-529" y="5334845"/>
            <a:ext cx="12193057" cy="1524132"/>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9"/>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10"/>
          <a:stretch>
            <a:fillRect/>
          </a:stretch>
        </p:blipFill>
        <p:spPr>
          <a:xfrm>
            <a:off x="443175" y="2079582"/>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11"/>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2"/>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3"/>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4"/>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5"/>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6"/>
          <a:stretch>
            <a:fillRect/>
          </a:stretch>
        </p:blipFill>
        <p:spPr>
          <a:xfrm>
            <a:off x="8284764" y="3794651"/>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7"/>
          <a:stretch>
            <a:fillRect/>
          </a:stretch>
        </p:blipFill>
        <p:spPr>
          <a:xfrm>
            <a:off x="3386627" y="3796045"/>
            <a:ext cx="664522" cy="908383"/>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3854" y="-1078423"/>
            <a:ext cx="5317992" cy="2983211"/>
          </a:xfrm>
          <a:prstGeom prst="rect">
            <a:avLst/>
          </a:prstGeom>
        </p:spPr>
      </p:pic>
      <p:sp>
        <p:nvSpPr>
          <p:cNvPr id="21" name="TextBox 20"/>
          <p:cNvSpPr txBox="1"/>
          <p:nvPr/>
        </p:nvSpPr>
        <p:spPr>
          <a:xfrm>
            <a:off x="4139234" y="733255"/>
            <a:ext cx="39987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KHOA HỌC</a:t>
            </a: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sp>
        <p:nvSpPr>
          <p:cNvPr id="24" name="TextBox 23"/>
          <p:cNvSpPr txBox="1"/>
          <p:nvPr/>
        </p:nvSpPr>
        <p:spPr>
          <a:xfrm>
            <a:off x="8613976" y="4477454"/>
            <a:ext cx="14313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Times New Roman" panose="02020603050405020304" pitchFamily="18" charset="0"/>
                <a:cs typeface="Times New Roman" panose="02020603050405020304" pitchFamily="18" charset="0"/>
              </a:rPr>
              <a:t>Tiết 1</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66122" y="2306858"/>
            <a:ext cx="9449619" cy="2408129"/>
          </a:xfrm>
          <a:prstGeom prst="rect">
            <a:avLst/>
          </a:prstGeom>
        </p:spPr>
      </p:pic>
    </p:spTree>
    <p:extLst>
      <p:ext uri="{BB962C8B-B14F-4D97-AF65-F5344CB8AC3E}">
        <p14:creationId xmlns:p14="http://schemas.microsoft.com/office/powerpoint/2010/main" val="7108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circle(in)">
                                      <p:cBhvr>
                                        <p:cTn id="8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790074" y="2194864"/>
            <a:ext cx="8674470" cy="3416320"/>
          </a:xfrm>
          <a:prstGeom prst="rect">
            <a:avLst/>
          </a:prstGeom>
          <a:noFill/>
        </p:spPr>
        <p:txBody>
          <a:bodyPr wrap="square" rtlCol="0">
            <a:spAutoFit/>
          </a:bodyPr>
          <a:lstStyle/>
          <a:p>
            <a:r>
              <a:rPr lang="en-US" sz="5400" b="1" dirty="0" err="1">
                <a:latin typeface="Times New Roman" panose="02020603050405020304" pitchFamily="18" charset="0"/>
                <a:cs typeface="Times New Roman" panose="02020603050405020304" pitchFamily="18" charset="0"/>
              </a:rPr>
              <a:t>Nước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là</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chất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lỏng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trong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suốt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không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màu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không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mùi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không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vị</a:t>
            </a:r>
            <a:r>
              <a:rPr lang="vi-VN" sz="5400" b="1" dirty="0">
                <a:latin typeface="Times New Roman" panose="02020603050405020304" pitchFamily="18" charset="0"/>
                <a:cs typeface="Times New Roman" panose="02020603050405020304" pitchFamily="18" charset="0"/>
              </a:rPr>
              <a:t>, không có hình dạng nhất định</a:t>
            </a:r>
            <a:r>
              <a:rPr lang="en-US" sz="5400" b="1"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rPr>
              <a:t>THÍ NGHIỆM 2</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4884827" y="1352032"/>
            <a:ext cx="2200282"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Khoa</a:t>
            </a:r>
            <a:r>
              <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endPar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160162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707963"/>
            <a:ext cx="5565491" cy="2585323"/>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a:solidFill>
                  <a:srgbClr val="000099"/>
                </a:solidFill>
                <a:latin typeface="Times New Roman" pitchFamily="18" charset="0"/>
              </a:rPr>
              <a:t>Chuẩn bị: </a:t>
            </a:r>
          </a:p>
          <a:p>
            <a:pPr algn="ctr" defTabSz="914377"/>
            <a:r>
              <a:rPr lang="vi-VN" sz="5400" b="1" dirty="0">
                <a:solidFill>
                  <a:srgbClr val="000099"/>
                </a:solidFill>
                <a:latin typeface="Times New Roman" pitchFamily="18" charset="0"/>
              </a:rPr>
              <a:t>1 tấm gỗ, 1 khay nhựa, 1 cốc nước</a:t>
            </a:r>
            <a:endParaRPr lang="en-US" sz="54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xit" presetSubtype="21" fill="hold" grpId="1" nodeType="withEffect">
                                  <p:stCondLst>
                                    <p:cond delay="0"/>
                                  </p:stCondLst>
                                  <p:iterate type="lt">
                                    <p:tmPct val="0"/>
                                  </p:iterate>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114053"/>
            <a:ext cx="5565491" cy="830997"/>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a:solidFill>
                  <a:srgbClr val="000099"/>
                </a:solidFill>
                <a:latin typeface="Times New Roman" pitchFamily="18" charset="0"/>
              </a:rPr>
              <a:t>1. </a:t>
            </a:r>
            <a:r>
              <a:rPr lang="en-US" sz="4800" b="1" dirty="0" err="1">
                <a:solidFill>
                  <a:srgbClr val="000099"/>
                </a:solidFill>
                <a:latin typeface="Times New Roman" pitchFamily="18" charset="0"/>
              </a:rPr>
              <a:t>Mô</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tả</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thí</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nghiệm</a:t>
            </a:r>
            <a:endParaRPr lang="en-US" sz="48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dirty="0" err="1">
                <a:solidFill>
                  <a:srgbClr val="000099"/>
                </a:solidFill>
                <a:latin typeface="Times New Roman" pitchFamily="18" charset="0"/>
              </a:rPr>
              <a:t>Thí</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nghiệm</a:t>
            </a:r>
            <a:r>
              <a:rPr lang="en-US" sz="3200" b="1" dirty="0">
                <a:solidFill>
                  <a:srgbClr val="000099"/>
                </a:solidFill>
                <a:latin typeface="Times New Roman" pitchFamily="18" charset="0"/>
              </a:rPr>
              <a:t>:</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a16="http://schemas.microsoft.com/office/drawing/2014/main"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5088254" y="1178170"/>
            <a:ext cx="6719951" cy="830997"/>
          </a:xfrm>
          <a:custGeom>
            <a:avLst/>
            <a:gdLst>
              <a:gd name="connsiteX0" fmla="*/ 0 w 3877631"/>
              <a:gd name="connsiteY0" fmla="*/ 0 h 1200329"/>
              <a:gd name="connsiteX1" fmla="*/ 515171 w 3877631"/>
              <a:gd name="connsiteY1" fmla="*/ 0 h 1200329"/>
              <a:gd name="connsiteX2" fmla="*/ 1107895 w 3877631"/>
              <a:gd name="connsiteY2" fmla="*/ 0 h 1200329"/>
              <a:gd name="connsiteX3" fmla="*/ 1739394 w 3877631"/>
              <a:gd name="connsiteY3" fmla="*/ 0 h 1200329"/>
              <a:gd name="connsiteX4" fmla="*/ 2254565 w 3877631"/>
              <a:gd name="connsiteY4" fmla="*/ 0 h 1200329"/>
              <a:gd name="connsiteX5" fmla="*/ 2847289 w 3877631"/>
              <a:gd name="connsiteY5" fmla="*/ 0 h 1200329"/>
              <a:gd name="connsiteX6" fmla="*/ 3362460 w 3877631"/>
              <a:gd name="connsiteY6" fmla="*/ 0 h 1200329"/>
              <a:gd name="connsiteX7" fmla="*/ 3877631 w 3877631"/>
              <a:gd name="connsiteY7" fmla="*/ 0 h 1200329"/>
              <a:gd name="connsiteX8" fmla="*/ 3877631 w 3877631"/>
              <a:gd name="connsiteY8" fmla="*/ 424116 h 1200329"/>
              <a:gd name="connsiteX9" fmla="*/ 3877631 w 3877631"/>
              <a:gd name="connsiteY9" fmla="*/ 800219 h 1200329"/>
              <a:gd name="connsiteX10" fmla="*/ 3877631 w 3877631"/>
              <a:gd name="connsiteY10" fmla="*/ 1200329 h 1200329"/>
              <a:gd name="connsiteX11" fmla="*/ 3323684 w 3877631"/>
              <a:gd name="connsiteY11" fmla="*/ 1200329 h 1200329"/>
              <a:gd name="connsiteX12" fmla="*/ 2769736 w 3877631"/>
              <a:gd name="connsiteY12" fmla="*/ 1200329 h 1200329"/>
              <a:gd name="connsiteX13" fmla="*/ 2215789 w 3877631"/>
              <a:gd name="connsiteY13" fmla="*/ 1200329 h 1200329"/>
              <a:gd name="connsiteX14" fmla="*/ 1584289 w 3877631"/>
              <a:gd name="connsiteY14" fmla="*/ 1200329 h 1200329"/>
              <a:gd name="connsiteX15" fmla="*/ 1030342 w 3877631"/>
              <a:gd name="connsiteY15" fmla="*/ 1200329 h 1200329"/>
              <a:gd name="connsiteX16" fmla="*/ 0 w 3877631"/>
              <a:gd name="connsiteY16" fmla="*/ 1200329 h 1200329"/>
              <a:gd name="connsiteX17" fmla="*/ 0 w 3877631"/>
              <a:gd name="connsiteY17" fmla="*/ 788216 h 1200329"/>
              <a:gd name="connsiteX18" fmla="*/ 0 w 3877631"/>
              <a:gd name="connsiteY18" fmla="*/ 376103 h 1200329"/>
              <a:gd name="connsiteX19" fmla="*/ 0 w 387763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7631" h="1200329" extrusionOk="0">
                <a:moveTo>
                  <a:pt x="0" y="0"/>
                </a:moveTo>
                <a:cubicBezTo>
                  <a:pt x="178298" y="-11033"/>
                  <a:pt x="297201" y="25724"/>
                  <a:pt x="515171" y="0"/>
                </a:cubicBezTo>
                <a:cubicBezTo>
                  <a:pt x="733141" y="-25724"/>
                  <a:pt x="881863" y="4383"/>
                  <a:pt x="1107895" y="0"/>
                </a:cubicBezTo>
                <a:cubicBezTo>
                  <a:pt x="1333927" y="-4383"/>
                  <a:pt x="1438930" y="53906"/>
                  <a:pt x="1739394" y="0"/>
                </a:cubicBezTo>
                <a:cubicBezTo>
                  <a:pt x="2039858" y="-53906"/>
                  <a:pt x="2100276" y="57228"/>
                  <a:pt x="2254565" y="0"/>
                </a:cubicBezTo>
                <a:cubicBezTo>
                  <a:pt x="2408854" y="-57228"/>
                  <a:pt x="2590244" y="36488"/>
                  <a:pt x="2847289" y="0"/>
                </a:cubicBezTo>
                <a:cubicBezTo>
                  <a:pt x="3104334" y="-36488"/>
                  <a:pt x="3191409" y="60283"/>
                  <a:pt x="3362460" y="0"/>
                </a:cubicBezTo>
                <a:cubicBezTo>
                  <a:pt x="3533511" y="-60283"/>
                  <a:pt x="3692096" y="54686"/>
                  <a:pt x="3877631" y="0"/>
                </a:cubicBezTo>
                <a:cubicBezTo>
                  <a:pt x="3913422" y="203103"/>
                  <a:pt x="3856564" y="268788"/>
                  <a:pt x="3877631" y="424116"/>
                </a:cubicBezTo>
                <a:cubicBezTo>
                  <a:pt x="3898698" y="579444"/>
                  <a:pt x="3869019" y="703518"/>
                  <a:pt x="3877631" y="800219"/>
                </a:cubicBezTo>
                <a:cubicBezTo>
                  <a:pt x="3886243" y="896920"/>
                  <a:pt x="3873217" y="1076213"/>
                  <a:pt x="3877631" y="1200329"/>
                </a:cubicBezTo>
                <a:cubicBezTo>
                  <a:pt x="3733335" y="1216949"/>
                  <a:pt x="3457395" y="1151130"/>
                  <a:pt x="3323684" y="1200329"/>
                </a:cubicBezTo>
                <a:cubicBezTo>
                  <a:pt x="3189973" y="1249528"/>
                  <a:pt x="2931024" y="1161012"/>
                  <a:pt x="2769736" y="1200329"/>
                </a:cubicBezTo>
                <a:cubicBezTo>
                  <a:pt x="2608448" y="1239646"/>
                  <a:pt x="2486031" y="1176233"/>
                  <a:pt x="2215789" y="1200329"/>
                </a:cubicBezTo>
                <a:cubicBezTo>
                  <a:pt x="1945547" y="1224425"/>
                  <a:pt x="1809373" y="1183049"/>
                  <a:pt x="1584289" y="1200329"/>
                </a:cubicBezTo>
                <a:cubicBezTo>
                  <a:pt x="1359205" y="1217609"/>
                  <a:pt x="1217874" y="1144057"/>
                  <a:pt x="1030342" y="1200329"/>
                </a:cubicBezTo>
                <a:cubicBezTo>
                  <a:pt x="842810" y="1256601"/>
                  <a:pt x="334500" y="1098878"/>
                  <a:pt x="0" y="1200329"/>
                </a:cubicBezTo>
                <a:cubicBezTo>
                  <a:pt x="-10904" y="1082720"/>
                  <a:pt x="5585" y="910413"/>
                  <a:pt x="0" y="788216"/>
                </a:cubicBezTo>
                <a:cubicBezTo>
                  <a:pt x="-5585" y="666019"/>
                  <a:pt x="46030" y="485540"/>
                  <a:pt x="0" y="376103"/>
                </a:cubicBezTo>
                <a:cubicBezTo>
                  <a:pt x="-46030" y="266666"/>
                  <a:pt x="3742" y="12859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a:solidFill>
                  <a:srgbClr val="000099"/>
                </a:solidFill>
                <a:latin typeface="Times New Roman" pitchFamily="18" charset="0"/>
              </a:rPr>
              <a:t>Nước</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570668" y="258717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11" y="-478274"/>
            <a:ext cx="3601765" cy="2565363"/>
          </a:xfrm>
          <a:prstGeom prst="rect">
            <a:avLst/>
          </a:prstGeom>
        </p:spPr>
      </p:pic>
      <p:sp>
        <p:nvSpPr>
          <p:cNvPr id="3" name="矩形 8"/>
          <p:cNvSpPr/>
          <p:nvPr/>
        </p:nvSpPr>
        <p:spPr>
          <a:xfrm>
            <a:off x="491285" y="825654"/>
            <a:ext cx="5862660" cy="4397697"/>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sp>
        <p:nvSpPr>
          <p:cNvPr id="6" name="矩形 3"/>
          <p:cNvSpPr/>
          <p:nvPr/>
        </p:nvSpPr>
        <p:spPr>
          <a:xfrm rot="424988">
            <a:off x="5409675" y="1958120"/>
            <a:ext cx="5703867" cy="3943811"/>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06" y="448063"/>
            <a:ext cx="2616025" cy="2616025"/>
          </a:xfrm>
          <a:prstGeom prst="rect">
            <a:avLst/>
          </a:prstGeom>
        </p:spPr>
      </p:pic>
      <p:pic>
        <p:nvPicPr>
          <p:cNvPr id="9" name="Picture 8" descr="maunha02.jpg"/>
          <p:cNvPicPr>
            <a:picLocks noChangeAspect="1"/>
          </p:cNvPicPr>
          <p:nvPr/>
        </p:nvPicPr>
        <p:blipFill>
          <a:blip r:embed="rId5"/>
          <a:stretch>
            <a:fillRect/>
          </a:stretch>
        </p:blipFill>
        <p:spPr>
          <a:xfrm rot="20835368">
            <a:off x="1144207" y="1533962"/>
            <a:ext cx="4266579" cy="287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1010755.JPG"/>
          <p:cNvPicPr>
            <a:picLocks noChangeAspect="1"/>
          </p:cNvPicPr>
          <p:nvPr/>
        </p:nvPicPr>
        <p:blipFill>
          <a:blip r:embed="rId6"/>
          <a:stretch>
            <a:fillRect/>
          </a:stretch>
        </p:blipFill>
        <p:spPr>
          <a:xfrm rot="336512">
            <a:off x="5869756" y="2399867"/>
            <a:ext cx="4799153" cy="332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0225" y="236973"/>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33" y="183448"/>
            <a:ext cx="1705425" cy="1705425"/>
          </a:xfrm>
          <a:prstGeom prst="rect">
            <a:avLst/>
          </a:prstGeom>
        </p:spPr>
      </p:pic>
    </p:spTree>
    <p:extLst>
      <p:ext uri="{BB962C8B-B14F-4D97-AF65-F5344CB8AC3E}">
        <p14:creationId xmlns:p14="http://schemas.microsoft.com/office/powerpoint/2010/main" val="199466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862611_Muong_Cha_khai_hoang_hoan_chinh_1.jpg"/>
          <p:cNvPicPr>
            <a:picLocks noChangeAspect="1"/>
          </p:cNvPicPr>
          <p:nvPr/>
        </p:nvPicPr>
        <p:blipFill>
          <a:blip r:embed="rId2"/>
          <a:stretch>
            <a:fillRect/>
          </a:stretch>
        </p:blipFill>
        <p:spPr>
          <a:xfrm>
            <a:off x="7607911" y="435057"/>
            <a:ext cx="4150644" cy="3695779"/>
          </a:xfrm>
          <a:prstGeom prst="rect">
            <a:avLst/>
          </a:prstGeom>
          <a:solidFill>
            <a:srgbClr val="FFFFFF">
              <a:shade val="85000"/>
            </a:srgbClr>
          </a:solidFill>
          <a:ln w="190500" cap="sq">
            <a:solidFill>
              <a:srgbClr val="FFFFFF"/>
            </a:solidFill>
            <a:miter lim="800000"/>
          </a:ln>
          <a:effectLst>
            <a:outerShdw blurRad="152400" dist="317500" dir="5400000" sx="90000" sy="-19000" rotWithShape="0">
              <a:prstClr val="black">
                <a:alpha val="15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01_3D.jpg"/>
          <p:cNvPicPr>
            <a:picLocks noChangeAspect="1"/>
          </p:cNvPicPr>
          <p:nvPr/>
        </p:nvPicPr>
        <p:blipFill>
          <a:blip r:embed="rId3"/>
          <a:stretch>
            <a:fillRect/>
          </a:stretch>
        </p:blipFill>
        <p:spPr>
          <a:xfrm>
            <a:off x="760633" y="607025"/>
            <a:ext cx="3715465" cy="32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o do nm thuy dien.png"/>
          <p:cNvPicPr>
            <a:picLocks noChangeAspect="1"/>
          </p:cNvPicPr>
          <p:nvPr/>
        </p:nvPicPr>
        <p:blipFill>
          <a:blip r:embed="rId4"/>
          <a:stretch>
            <a:fillRect/>
          </a:stretch>
        </p:blipFill>
        <p:spPr>
          <a:xfrm>
            <a:off x="3892446" y="1971804"/>
            <a:ext cx="3362793" cy="374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685" y="2226586"/>
            <a:ext cx="2609315" cy="44707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04" y="3644070"/>
            <a:ext cx="3921064" cy="2076423"/>
          </a:xfrm>
          <a:prstGeom prst="rect">
            <a:avLst/>
          </a:prstGeom>
        </p:spPr>
      </p:pic>
      <p:sp>
        <p:nvSpPr>
          <p:cNvPr id="16" name="Rectangle 15"/>
          <p:cNvSpPr/>
          <p:nvPr/>
        </p:nvSpPr>
        <p:spPr>
          <a:xfrm>
            <a:off x="1025910" y="4130836"/>
            <a:ext cx="1871025" cy="1077218"/>
          </a:xfrm>
          <a:prstGeom prst="rect">
            <a:avLst/>
          </a:prstGeom>
        </p:spPr>
        <p:txBody>
          <a:bodyPr wrap="none">
            <a:spAutoFit/>
          </a:bodyPr>
          <a:lstStyle/>
          <a:p>
            <a:pPr defTabSz="914377"/>
            <a:r>
              <a:rPr lang="en-US" sz="3200" b="1" dirty="0" err="1">
                <a:solidFill>
                  <a:srgbClr val="000099"/>
                </a:solidFill>
                <a:latin typeface="Times New Roman" pitchFamily="18" charset="0"/>
              </a:rPr>
              <a:t>Nhà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máy</a:t>
            </a:r>
            <a:r>
              <a:rPr lang="en-US" sz="3200" b="1" dirty="0">
                <a:solidFill>
                  <a:srgbClr val="000099"/>
                </a:solidFill>
                <a:latin typeface="Times New Roman" pitchFamily="18" charset="0"/>
              </a:rPr>
              <a:t> </a:t>
            </a:r>
          </a:p>
          <a:p>
            <a:pPr defTabSz="914377"/>
            <a:r>
              <a:rPr lang="en-US" sz="3200" b="1" dirty="0">
                <a:solidFill>
                  <a:srgbClr val="000099"/>
                </a:solidFill>
                <a:latin typeface="Times New Roman" pitchFamily="18" charset="0"/>
              </a:rPr>
              <a:t>t</a:t>
            </a:r>
            <a:r>
              <a:rPr lang="en-US" sz="3200" b="1">
                <a:solidFill>
                  <a:srgbClr val="000099"/>
                </a:solidFill>
                <a:latin typeface="Times New Roman" pitchFamily="18" charset="0"/>
              </a:rPr>
              <a:t>huỷ </a:t>
            </a:r>
            <a:r>
              <a:rPr lang="en-US" sz="3200" b="1" dirty="0" err="1">
                <a:solidFill>
                  <a:srgbClr val="000099"/>
                </a:solidFill>
                <a:latin typeface="Times New Roman" pitchFamily="18" charset="0"/>
              </a:rPr>
              <a:t>điện</a:t>
            </a:r>
            <a:endParaRPr lang="en-US" sz="3200" b="1" dirty="0">
              <a:solidFill>
                <a:srgbClr val="000099"/>
              </a:solidFill>
              <a:latin typeface="Times New Roman" pitchFamily="18" charset="0"/>
            </a:endParaRPr>
          </a:p>
        </p:txBody>
      </p:sp>
    </p:spTree>
    <p:extLst>
      <p:ext uri="{BB962C8B-B14F-4D97-AF65-F5344CB8AC3E}">
        <p14:creationId xmlns:p14="http://schemas.microsoft.com/office/powerpoint/2010/main" val="123598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rPr>
              <a:t>THÍ NGHIỆM 3</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4884827" y="1352032"/>
            <a:ext cx="2200282"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Khoa</a:t>
            </a:r>
            <a:r>
              <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endPar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389363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749957" y="5159452"/>
            <a:ext cx="1260814" cy="1826894"/>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1057" y="5780317"/>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sp>
        <p:nvSpPr>
          <p:cNvPr id="15" name="TextBox 14"/>
          <p:cNvSpPr txBox="1"/>
          <p:nvPr/>
        </p:nvSpPr>
        <p:spPr>
          <a:xfrm>
            <a:off x="809703" y="2471432"/>
            <a:ext cx="11115597"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2 khăn mặt, 2 đĩa, 2 tờ giấy ăn khô, 1 thìa, nước</a:t>
            </a:r>
            <a:endParaRPr lang="en-US" sz="3600" dirty="0">
              <a:latin typeface="Times New Roman" panose="02020603050405020304" pitchFamily="18" charset="0"/>
              <a:cs typeface="Times New Roman" panose="02020603050405020304" pitchFamily="18" charset="0"/>
            </a:endParaRP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649401" y="525071"/>
            <a:ext cx="544251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TIẾN</a:t>
            </a:r>
            <a:r>
              <a:rPr kumimoji="0" lang="vi-VN" sz="7200" b="1" i="0" u="none" strike="noStrike" kern="1200" cap="none" spc="0" normalizeH="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 HÀNH</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sp>
        <p:nvSpPr>
          <p:cNvPr id="10" name="TextBox 9"/>
          <p:cNvSpPr txBox="1"/>
          <p:nvPr/>
        </p:nvSpPr>
        <p:spPr>
          <a:xfrm>
            <a:off x="4795881" y="2216718"/>
            <a:ext cx="7396383" cy="2862322"/>
          </a:xfrm>
          <a:prstGeom prst="rect">
            <a:avLst/>
          </a:prstGeom>
          <a:noFill/>
        </p:spPr>
        <p:txBody>
          <a:bodyPr wrap="square" rtlCol="0">
            <a:spAutoFit/>
          </a:bodyPr>
          <a:lstStyle/>
          <a:p>
            <a:pPr algn="just"/>
            <a:r>
              <a:rPr lang="vi-VN" sz="3600" dirty="0">
                <a:latin typeface="Times New Roman" panose="02020603050405020304" pitchFamily="18" charset="0"/>
                <a:cs typeface="Times New Roman" panose="02020603050405020304" pitchFamily="18" charset="0"/>
              </a:rPr>
              <a:t>Đặt khăn mặt, đĩa và giấy ăn chồng lên nhau như hình 3. Đổ một thìa nước lên mặt trên của mỗi chồng khăn mặt, đĩa và giấy ăn. Nhấc khăn mặt, đĩa và giấy ăn ở bên trên ra.</a:t>
            </a:r>
            <a:endParaRPr lang="en-US" sz="36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812" y="-563466"/>
            <a:ext cx="9097978" cy="7984929"/>
          </a:xfrm>
          <a:prstGeom prst="rect">
            <a:avLst/>
          </a:prstGeom>
        </p:spPr>
      </p:pic>
      <p:sp>
        <p:nvSpPr>
          <p:cNvPr id="12" name="Rectangle 11"/>
          <p:cNvSpPr/>
          <p:nvPr/>
        </p:nvSpPr>
        <p:spPr>
          <a:xfrm>
            <a:off x="4067987" y="506774"/>
            <a:ext cx="5298245"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err="1">
                <a:solidFill>
                  <a:srgbClr val="FF0000"/>
                </a:solidFill>
                <a:latin typeface="Times New Roman" panose="02020603050405020304" pitchFamily="18" charset="0"/>
                <a:cs typeface="Times New Roman" panose="02020603050405020304" pitchFamily="18" charset="0"/>
              </a:rPr>
              <a:t>Khởi</a:t>
            </a:r>
            <a:r>
              <a:rPr lang="en-US" altLang="zh-CN" sz="8800" b="1" dirty="0">
                <a:solidFill>
                  <a:srgbClr val="FF0000"/>
                </a:solidFill>
                <a:latin typeface="Times New Roman" panose="02020603050405020304" pitchFamily="18" charset="0"/>
                <a:cs typeface="Times New Roman" panose="02020603050405020304" pitchFamily="18" charset="0"/>
              </a:rPr>
              <a:t> </a:t>
            </a:r>
            <a:r>
              <a:rPr lang="en-US" altLang="zh-CN" sz="8800" b="1" dirty="0" err="1">
                <a:solidFill>
                  <a:srgbClr val="FF0000"/>
                </a:solidFill>
                <a:latin typeface="Times New Roman" panose="02020603050405020304" pitchFamily="18" charset="0"/>
                <a:cs typeface="Times New Roman" panose="02020603050405020304" pitchFamily="18" charset="0"/>
              </a:rPr>
              <a:t>động</a:t>
            </a:r>
            <a:endParaRPr kumimoji="0" lang="en-US" altLang="zh-CN" sz="8800" b="1" i="0" u="none" strike="noStrike" kern="1200" cap="none" spc="0" normalizeH="0" baseline="0" noProof="0" dirty="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10"/>
          <a:stretch>
            <a:fillRect/>
          </a:stretch>
        </p:blipFill>
        <p:spPr>
          <a:xfrm>
            <a:off x="266365" y="1061207"/>
            <a:ext cx="2458511" cy="2639783"/>
          </a:xfrm>
          <a:prstGeom prst="rect">
            <a:avLst/>
          </a:prstGeom>
        </p:spPr>
      </p:pic>
      <p:sp>
        <p:nvSpPr>
          <p:cNvPr id="3" name="Rectangle 2">
            <a:extLst>
              <a:ext uri="{FF2B5EF4-FFF2-40B4-BE49-F238E27FC236}">
                <a16:creationId xmlns:a16="http://schemas.microsoft.com/office/drawing/2014/main" id="{7DF6A1EC-4869-4573-B75F-6A7E767229D8}"/>
              </a:ext>
            </a:extLst>
          </p:cNvPr>
          <p:cNvSpPr/>
          <p:nvPr/>
        </p:nvSpPr>
        <p:spPr>
          <a:xfrm>
            <a:off x="2920507" y="3335288"/>
            <a:ext cx="6096000" cy="2308324"/>
          </a:xfrm>
          <a:prstGeom prst="rect">
            <a:avLst/>
          </a:prstGeom>
        </p:spPr>
        <p:txBody>
          <a:bodyPr>
            <a:spAutoFit/>
          </a:bodyPr>
          <a:lstStyle/>
          <a:p>
            <a:r>
              <a:rPr lang="vi-VN" sz="3600" dirty="0">
                <a:latin typeface="Times New Roman" panose="02020603050405020304" pitchFamily="18" charset="0"/>
                <a:cs typeface="Times New Roman" panose="02020603050405020304" pitchFamily="18" charset="0"/>
              </a:rPr>
              <a:t>+ Kể những 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của con người sử dụng đến nước. </a:t>
            </a:r>
          </a:p>
          <a:p>
            <a:r>
              <a:rPr lang="vi-VN" sz="3600" dirty="0">
                <a:latin typeface="Times New Roman" panose="02020603050405020304" pitchFamily="18" charset="0"/>
                <a:cs typeface="Times New Roman" panose="02020603050405020304" pitchFamily="18" charset="0"/>
              </a:rPr>
              <a:t>+  Con người đã vận dụng những tính chất nào của nước?</a:t>
            </a:r>
          </a:p>
        </p:txBody>
      </p:sp>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circle(in)">
                                      <p:cBhvr>
                                        <p:cTn id="45" dur="2000"/>
                                        <p:tgtEl>
                                          <p:spTgt spid="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 calcmode="lin" valueType="num">
                                      <p:cBhvr additive="base">
                                        <p:cTn id="5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146696" y="1166679"/>
            <a:ext cx="4368022"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Times New Roman" panose="02020603050405020304" pitchFamily="18" charset="0"/>
                <a:cs typeface="Times New Roman" panose="02020603050405020304" pitchFamily="18" charset="0"/>
              </a:rPr>
              <a:t>Nước</a:t>
            </a:r>
            <a:r>
              <a:rPr lang="en-US" sz="3600" b="1" cap="none" spc="0" dirty="0">
                <a:ln w="0"/>
                <a:solidFill>
                  <a:srgbClr val="C00000"/>
                </a:solidFill>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latin typeface="Times New Roman" panose="02020603050405020304" pitchFamily="18" charset="0"/>
                <a:cs typeface="Times New Roman" panose="02020603050405020304" pitchFamily="18" charset="0"/>
              </a:rPr>
              <a:t>thấm</a:t>
            </a:r>
            <a:r>
              <a:rPr lang="en-US" sz="3600" b="1" cap="none" spc="0" dirty="0">
                <a:ln w="0"/>
                <a:solidFill>
                  <a:srgbClr val="C00000"/>
                </a:solidFill>
                <a:effectLst/>
                <a:latin typeface="Times New Roman" panose="02020603050405020304" pitchFamily="18" charset="0"/>
                <a:cs typeface="Times New Roman" panose="02020603050405020304" pitchFamily="18" charset="0"/>
              </a:rPr>
              <a:t> qua</a:t>
            </a:r>
          </a:p>
        </p:txBody>
      </p:sp>
      <p:sp>
        <p:nvSpPr>
          <p:cNvPr id="20" name="Rectangle 19"/>
          <p:cNvSpPr/>
          <p:nvPr/>
        </p:nvSpPr>
        <p:spPr>
          <a:xfrm>
            <a:off x="6145538" y="2097528"/>
            <a:ext cx="6181183"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Times New Roman" panose="02020603050405020304" pitchFamily="18" charset="0"/>
                <a:cs typeface="Times New Roman" panose="02020603050405020304" pitchFamily="18" charset="0"/>
              </a:rPr>
              <a:t>Nước</a:t>
            </a:r>
            <a:r>
              <a:rPr lang="en-US" sz="3600" b="1" cap="none" spc="0" dirty="0">
                <a:ln w="0"/>
                <a:solidFill>
                  <a:srgbClr val="C00000"/>
                </a:solidFill>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latin typeface="Times New Roman" panose="02020603050405020304" pitchFamily="18" charset="0"/>
                <a:cs typeface="Times New Roman" panose="02020603050405020304" pitchFamily="18" charset="0"/>
              </a:rPr>
              <a:t>không</a:t>
            </a:r>
            <a:r>
              <a:rPr lang="en-US" sz="3600" b="1" cap="none" spc="0" dirty="0">
                <a:ln w="0"/>
                <a:solidFill>
                  <a:srgbClr val="C00000"/>
                </a:solidFill>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latin typeface="Times New Roman" panose="02020603050405020304" pitchFamily="18" charset="0"/>
                <a:cs typeface="Times New Roman" panose="02020603050405020304" pitchFamily="18" charset="0"/>
              </a:rPr>
              <a:t>thấm</a:t>
            </a:r>
            <a:r>
              <a:rPr lang="en-US" sz="3600" b="1" cap="none" spc="0" dirty="0">
                <a:ln w="0"/>
                <a:solidFill>
                  <a:srgbClr val="C00000"/>
                </a:solidFill>
                <a:effectLst/>
                <a:latin typeface="Times New Roman" panose="02020603050405020304" pitchFamily="18" charset="0"/>
                <a:cs typeface="Times New Roman" panose="02020603050405020304" pitchFamily="18"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6534" y="954344"/>
            <a:ext cx="5935585" cy="1818647"/>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8"/>
          <a:stretch>
            <a:fillRect/>
          </a:stretch>
        </p:blipFill>
        <p:spPr>
          <a:xfrm>
            <a:off x="2323730" y="-22502"/>
            <a:ext cx="2427723" cy="16197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sp>
        <p:nvSpPr>
          <p:cNvPr id="7" name="任意多边形 13"/>
          <p:cNvSpPr/>
          <p:nvPr/>
        </p:nvSpPr>
        <p:spPr>
          <a:xfrm>
            <a:off x="4664987" y="76215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0" name="任意多边形 5"/>
          <p:cNvSpPr/>
          <p:nvPr/>
        </p:nvSpPr>
        <p:spPr>
          <a:xfrm>
            <a:off x="5234552" y="0"/>
            <a:ext cx="4184155" cy="3306134"/>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 name="任意多边形 7"/>
          <p:cNvSpPr/>
          <p:nvPr/>
        </p:nvSpPr>
        <p:spPr>
          <a:xfrm>
            <a:off x="7655987" y="2527685"/>
            <a:ext cx="4491638" cy="346491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 name="TextBox 11"/>
          <p:cNvSpPr txBox="1"/>
          <p:nvPr/>
        </p:nvSpPr>
        <p:spPr>
          <a:xfrm>
            <a:off x="162578" y="1413632"/>
            <a:ext cx="4348758" cy="1015663"/>
          </a:xfrm>
          <a:prstGeom prst="rect">
            <a:avLst/>
          </a:prstGeom>
          <a:noFill/>
        </p:spPr>
        <p:txBody>
          <a:bodyPr wrap="square" rtlCol="0">
            <a:spAutoFit/>
          </a:bodyPr>
          <a:lstStyle/>
          <a:p>
            <a:pPr algn="ctr"/>
            <a:r>
              <a:rPr lang="en-US" sz="6000" b="1" dirty="0" err="1">
                <a:latin typeface="Times New Roman" panose="02020603050405020304" pitchFamily="18" charset="0"/>
                <a:cs typeface="Times New Roman" pitchFamily="18" charset="0"/>
              </a:rPr>
              <a:t>Vận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dụng</a:t>
            </a:r>
            <a:endParaRPr lang="en-US" sz="6000" b="1" dirty="0">
              <a:latin typeface="Times New Roman" pitchFamily="18" charset="0"/>
              <a:cs typeface="Times New Roman" pitchFamily="18" charset="0"/>
            </a:endParaRPr>
          </a:p>
        </p:txBody>
      </p:sp>
      <p:pic>
        <p:nvPicPr>
          <p:cNvPr id="14" name="Picture 13" descr="1.jpg"/>
          <p:cNvPicPr>
            <a:picLocks noChangeAspect="1"/>
          </p:cNvPicPr>
          <p:nvPr/>
        </p:nvPicPr>
        <p:blipFill>
          <a:blip r:embed="rId10">
            <a:extLst>
              <a:ext uri="{BEBA8EAE-BF5A-486C-A8C5-ECC9F3942E4B}">
                <a14:imgProps xmlns:a14="http://schemas.microsoft.com/office/drawing/2010/main">
                  <a14:imgLayer r:embed="rId11">
                    <a14:imgEffect>
                      <a14:backgroundRemoval t="612" b="98471" l="0" r="100000"/>
                    </a14:imgEffect>
                  </a14:imgLayer>
                </a14:imgProps>
              </a:ext>
            </a:extLst>
          </a:blip>
          <a:stretch>
            <a:fillRect/>
          </a:stretch>
        </p:blipFill>
        <p:spPr>
          <a:xfrm>
            <a:off x="5321018" y="548663"/>
            <a:ext cx="3259477" cy="2311954"/>
          </a:xfrm>
          <a:prstGeom prst="rect">
            <a:avLst/>
          </a:prstGeom>
        </p:spPr>
      </p:pic>
      <p:pic>
        <p:nvPicPr>
          <p:cNvPr id="15" name="Picture 14" descr="1368955321_20120820014225-ao--mua-tre-em3.jpg"/>
          <p:cNvPicPr>
            <a:picLocks noChangeAspect="1"/>
          </p:cNvPicPr>
          <p:nvPr/>
        </p:nvPicPr>
        <p:blipFill>
          <a:blip r:embed="rId12"/>
          <a:stretch>
            <a:fillRect/>
          </a:stretch>
        </p:blipFill>
        <p:spPr>
          <a:xfrm>
            <a:off x="8874204" y="3364565"/>
            <a:ext cx="2106010" cy="2204729"/>
          </a:xfrm>
          <a:prstGeom prst="ellipse">
            <a:avLst/>
          </a:prstGeom>
        </p:spPr>
      </p:pic>
      <p:pic>
        <p:nvPicPr>
          <p:cNvPr id="16" name="Picture 15" descr="Untitled.png"/>
          <p:cNvPicPr>
            <a:picLocks noChangeAspect="1"/>
          </p:cNvPicPr>
          <p:nvPr/>
        </p:nvPicPr>
        <p:blipFill>
          <a:blip r:embed="rId13">
            <a:extLst>
              <a:ext uri="{BEBA8EAE-BF5A-486C-A8C5-ECC9F3942E4B}">
                <a14:imgProps xmlns:a14="http://schemas.microsoft.com/office/drawing/2010/main">
                  <a14:imgLayer r:embed="rId14">
                    <a14:imgEffect>
                      <a14:backgroundRemoval t="0" b="89937" l="0" r="89942"/>
                    </a14:imgEffect>
                  </a14:imgLayer>
                </a14:imgProps>
              </a:ext>
            </a:extLst>
          </a:blip>
          <a:stretch>
            <a:fillRect/>
          </a:stretch>
        </p:blipFill>
        <p:spPr>
          <a:xfrm>
            <a:off x="6767451" y="1795507"/>
            <a:ext cx="7315200" cy="3886200"/>
          </a:xfrm>
          <a:prstGeom prst="rect">
            <a:avLst/>
          </a:prstGeom>
        </p:spPr>
      </p:pic>
    </p:spTree>
    <p:extLst>
      <p:ext uri="{BB962C8B-B14F-4D97-AF65-F5344CB8AC3E}">
        <p14:creationId xmlns:p14="http://schemas.microsoft.com/office/powerpoint/2010/main" val="13412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1"/>
                                        </p:tgtEl>
                                      </p:cBhvr>
                                    </p:animEffect>
                                    <p:set>
                                      <p:cBhvr>
                                        <p:cTn id="13" dur="1" fill="hold">
                                          <p:stCondLst>
                                            <p:cond delay="1999"/>
                                          </p:stCondLst>
                                        </p:cTn>
                                        <p:tgtEl>
                                          <p:spTgt spid="21"/>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rPr>
              <a:t>THÍ NGHIỆM 4</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4884827" y="1352032"/>
            <a:ext cx="2200282"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Khoa</a:t>
            </a:r>
            <a:r>
              <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endPar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7712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2" y="-268498"/>
            <a:ext cx="3485204" cy="2079175"/>
          </a:xfrm>
          <a:prstGeom prst="rect">
            <a:avLst/>
          </a:prstGeom>
        </p:spPr>
      </p:pic>
      <p:sp>
        <p:nvSpPr>
          <p:cNvPr id="44" name="Rectangle 43"/>
          <p:cNvSpPr/>
          <p:nvPr/>
        </p:nvSpPr>
        <p:spPr>
          <a:xfrm>
            <a:off x="259642" y="341208"/>
            <a:ext cx="222689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Times New Roman" panose="02020603050405020304" pitchFamily="18" charset="0"/>
                <a:cs typeface="Times New Roman" panose="02020603050405020304" pitchFamily="18" charset="0"/>
              </a:rPr>
              <a:t>CHUẨN BỊ</a:t>
            </a:r>
            <a:endParaRPr kumimoji="0" lang="en-US" sz="3200" b="1" i="0" u="none" strike="noStrike" kern="1200" cap="none" spc="0" normalizeH="0" baseline="0" noProof="0" dirty="0">
              <a:ln w="0"/>
              <a:solidFill>
                <a:srgbClr val="C00000"/>
              </a:solidFill>
              <a:effectLst/>
              <a:uLnTx/>
              <a:uFillTx/>
              <a:latin typeface="Times New Roman" panose="02020603050405020304" pitchFamily="18" charset="0"/>
              <a:cs typeface="Times New Roman" panose="02020603050405020304" pitchFamily="18" charset="0"/>
            </a:endParaRPr>
          </a:p>
        </p:txBody>
      </p:sp>
      <p:sp>
        <p:nvSpPr>
          <p:cNvPr id="45" name="TextBox 44"/>
          <p:cNvSpPr txBox="1"/>
          <p:nvPr/>
        </p:nvSpPr>
        <p:spPr>
          <a:xfrm>
            <a:off x="3044318" y="633595"/>
            <a:ext cx="10422979"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3 cốc thủy tinh, 3 thìa, muối ăn, cát, đường</a:t>
            </a:r>
            <a:endParaRPr lang="en-US" sz="3600" dirty="0">
              <a:latin typeface="Times New Roman" panose="02020603050405020304" pitchFamily="18" charset="0"/>
              <a:cs typeface="Times New Roman" panose="02020603050405020304" pitchFamily="18"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995285" y="1808658"/>
            <a:ext cx="252344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Times New Roman" panose="02020603050405020304" pitchFamily="18" charset="0"/>
                <a:cs typeface="Times New Roman" panose="02020603050405020304" pitchFamily="18" charset="0"/>
              </a:rPr>
              <a:t>TIẾN</a:t>
            </a:r>
            <a:r>
              <a:rPr kumimoji="0" lang="vi-VN" sz="3200" b="1" i="0" u="none" strike="noStrike" kern="1200" cap="none" spc="0" normalizeH="0" noProof="0" dirty="0">
                <a:ln w="0"/>
                <a:solidFill>
                  <a:srgbClr val="C00000"/>
                </a:solidFill>
                <a:effectLst/>
                <a:uLnTx/>
                <a:uFillTx/>
                <a:latin typeface="Times New Roman" panose="02020603050405020304" pitchFamily="18" charset="0"/>
                <a:cs typeface="Times New Roman" panose="02020603050405020304" pitchFamily="18" charset="0"/>
              </a:rPr>
              <a:t> HÀNH</a:t>
            </a:r>
            <a:endParaRPr kumimoji="0" lang="en-US" sz="3200" b="1" i="0" u="none" strike="noStrike" kern="1200" cap="none" spc="0" normalizeH="0" baseline="0" noProof="0" dirty="0">
              <a:ln w="0"/>
              <a:solidFill>
                <a:srgbClr val="C00000"/>
              </a:solidFill>
              <a:effectLst/>
              <a:uLnTx/>
              <a:uFillTx/>
              <a:latin typeface="Times New Roman" panose="02020603050405020304" pitchFamily="18" charset="0"/>
              <a:cs typeface="Times New Roman" panose="02020603050405020304" pitchFamily="18" charset="0"/>
            </a:endParaRPr>
          </a:p>
        </p:txBody>
      </p:sp>
      <p:sp>
        <p:nvSpPr>
          <p:cNvPr id="49" name="TextBox 48"/>
          <p:cNvSpPr txBox="1"/>
          <p:nvPr/>
        </p:nvSpPr>
        <p:spPr>
          <a:xfrm>
            <a:off x="106174" y="2843311"/>
            <a:ext cx="4538469" cy="2062103"/>
          </a:xfrm>
          <a:prstGeom prst="rect">
            <a:avLst/>
          </a:prstGeom>
          <a:no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Lấy 3 cốc nước như nhau, cho vào từng cốc các chất: muối ăn, cát, đường như hình 4, rồi khuấy đều</a:t>
            </a:r>
            <a:endParaRPr lang="en-US" sz="3200" dirty="0">
              <a:latin typeface="Times New Roman" panose="02020603050405020304" pitchFamily="18" charset="0"/>
              <a:cs typeface="Times New Roman" panose="02020603050405020304" pitchFamily="18"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375"/>
            <a:ext cx="5709219" cy="565825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6574" y="1291915"/>
            <a:ext cx="1498925" cy="163495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455757" y="2631378"/>
            <a:ext cx="4587281"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Times New Roman" panose="02020603050405020304" pitchFamily="18" charset="0"/>
                <a:cs typeface="Times New Roman" panose="02020603050405020304" pitchFamily="18" charset="0"/>
              </a:rPr>
              <a:t>Nước</a:t>
            </a:r>
            <a:r>
              <a:rPr lang="en-US" sz="4000" dirty="0">
                <a:ln w="0"/>
                <a:solidFill>
                  <a:srgbClr val="C00000"/>
                </a:solidFill>
                <a:effectLst/>
                <a:latin typeface="Times New Roman" panose="02020603050405020304" pitchFamily="18" charset="0"/>
                <a:cs typeface="Times New Roman" panose="02020603050405020304" pitchFamily="18" charset="0"/>
              </a:rPr>
              <a:t> </a:t>
            </a:r>
            <a:r>
              <a:rPr lang="en-US" sz="4000" dirty="0" err="1">
                <a:ln w="0"/>
                <a:solidFill>
                  <a:srgbClr val="C00000"/>
                </a:solidFill>
                <a:effectLst/>
                <a:latin typeface="Times New Roman" panose="02020603050405020304" pitchFamily="18" charset="0"/>
                <a:cs typeface="Times New Roman" panose="02020603050405020304" pitchFamily="18" charset="0"/>
              </a:rPr>
              <a:t>hoàn</a:t>
            </a:r>
            <a:r>
              <a:rPr lang="en-US" sz="4000" dirty="0">
                <a:ln w="0"/>
                <a:solidFill>
                  <a:srgbClr val="C00000"/>
                </a:solidFill>
                <a:effectLst/>
                <a:latin typeface="Times New Roman" panose="02020603050405020304" pitchFamily="18" charset="0"/>
                <a:cs typeface="Times New Roman" panose="02020603050405020304" pitchFamily="18" charset="0"/>
              </a:rPr>
              <a:t> tan </a:t>
            </a:r>
            <a:r>
              <a:rPr lang="en-US" sz="4000" dirty="0" err="1">
                <a:ln w="0"/>
                <a:solidFill>
                  <a:srgbClr val="C00000"/>
                </a:solidFill>
                <a:effectLst/>
                <a:latin typeface="Times New Roman" panose="02020603050405020304" pitchFamily="18" charset="0"/>
                <a:cs typeface="Times New Roman" panose="02020603050405020304" pitchFamily="18" charset="0"/>
              </a:rPr>
              <a:t>được</a:t>
            </a:r>
            <a:endParaRPr lang="en-US" sz="4000" dirty="0">
              <a:ln w="0"/>
              <a:solidFill>
                <a:srgbClr val="C00000"/>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5940177" y="2740317"/>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Times New Roman" panose="02020603050405020304" pitchFamily="18" charset="0"/>
                <a:cs typeface="Times New Roman" panose="02020603050405020304" pitchFamily="18" charset="0"/>
              </a:rPr>
              <a:t>Nước</a:t>
            </a:r>
            <a:r>
              <a:rPr lang="en-US" sz="4000" dirty="0">
                <a:ln w="0"/>
                <a:solidFill>
                  <a:srgbClr val="C00000"/>
                </a:solidFill>
                <a:effectLst/>
                <a:latin typeface="Times New Roman" panose="02020603050405020304" pitchFamily="18" charset="0"/>
                <a:cs typeface="Times New Roman" panose="02020603050405020304" pitchFamily="18" charset="0"/>
              </a:rPr>
              <a:t> </a:t>
            </a:r>
            <a:r>
              <a:rPr lang="en-US" sz="4000" dirty="0" err="1">
                <a:ln w="0"/>
                <a:solidFill>
                  <a:srgbClr val="C00000"/>
                </a:solidFill>
                <a:effectLst/>
                <a:latin typeface="Times New Roman" panose="02020603050405020304" pitchFamily="18" charset="0"/>
                <a:cs typeface="Times New Roman" panose="02020603050405020304" pitchFamily="18" charset="0"/>
              </a:rPr>
              <a:t>không</a:t>
            </a:r>
            <a:r>
              <a:rPr lang="en-US" sz="4000" dirty="0">
                <a:ln w="0"/>
                <a:solidFill>
                  <a:srgbClr val="C00000"/>
                </a:solidFill>
                <a:effectLst/>
                <a:latin typeface="Times New Roman" panose="02020603050405020304" pitchFamily="18" charset="0"/>
                <a:cs typeface="Times New Roman" panose="02020603050405020304" pitchFamily="18" charset="0"/>
              </a:rPr>
              <a:t> </a:t>
            </a:r>
            <a:r>
              <a:rPr lang="en-US" sz="4000" dirty="0" err="1">
                <a:ln w="0"/>
                <a:solidFill>
                  <a:srgbClr val="C00000"/>
                </a:solidFill>
                <a:effectLst/>
                <a:latin typeface="Times New Roman" panose="02020603050405020304" pitchFamily="18" charset="0"/>
                <a:cs typeface="Times New Roman" panose="02020603050405020304" pitchFamily="18" charset="0"/>
              </a:rPr>
              <a:t>hoà</a:t>
            </a:r>
            <a:r>
              <a:rPr lang="en-US" sz="4000" dirty="0">
                <a:ln w="0"/>
                <a:solidFill>
                  <a:srgbClr val="C00000"/>
                </a:solidFill>
                <a:effectLst/>
                <a:latin typeface="Times New Roman" panose="02020603050405020304" pitchFamily="18" charset="0"/>
                <a:cs typeface="Times New Roman" panose="02020603050405020304" pitchFamily="18" charset="0"/>
              </a:rPr>
              <a:t> tan </a:t>
            </a:r>
            <a:r>
              <a:rPr lang="en-US" sz="4000" dirty="0" err="1">
                <a:ln w="0"/>
                <a:solidFill>
                  <a:srgbClr val="C00000"/>
                </a:solidFill>
                <a:effectLst/>
                <a:latin typeface="Times New Roman" panose="02020603050405020304" pitchFamily="18" charset="0"/>
                <a:cs typeface="Times New Roman" panose="02020603050405020304" pitchFamily="18" charset="0"/>
              </a:rPr>
              <a:t>được</a:t>
            </a:r>
            <a:endParaRPr lang="en-US" sz="4000" dirty="0">
              <a:ln w="0"/>
              <a:solidFill>
                <a:srgbClr val="C00000"/>
              </a:solidFill>
              <a:effectLst/>
              <a:latin typeface="Times New Roman" panose="02020603050405020304" pitchFamily="18" charset="0"/>
              <a:cs typeface="Times New Roman" panose="02020603050405020304" pitchFamily="18" charset="0"/>
            </a:endParaRPr>
          </a:p>
        </p:txBody>
      </p:sp>
      <p:pic>
        <p:nvPicPr>
          <p:cNvPr id="102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ỏi Đá, Hòn Đá, Viên Đá, Cục Đá, Tảng Đá PNG 35 - Free.Vector6.com"/>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 t="24608" r="9283" b="27265"/>
          <a:stretch/>
        </p:blipFill>
        <p:spPr bwMode="auto">
          <a:xfrm>
            <a:off x="7778275" y="4360739"/>
            <a:ext cx="1740960" cy="714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ttle of oil Royalty Free Vector Image - VectorStock"/>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2778" l="10000" r="92429"/>
                    </a14:imgEffect>
                  </a14:imgLayer>
                </a14:imgProps>
              </a:ext>
              <a:ext uri="{28A0092B-C50C-407E-A947-70E740481C1C}">
                <a14:useLocalDpi xmlns:a14="http://schemas.microsoft.com/office/drawing/2010/main" val="0"/>
              </a:ext>
            </a:extLst>
          </a:blip>
          <a:srcRect/>
          <a:stretch>
            <a:fillRect/>
          </a:stretch>
        </p:blipFill>
        <p:spPr bwMode="auto">
          <a:xfrm>
            <a:off x="5659929" y="3602091"/>
            <a:ext cx="2304880" cy="2231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ối phó với dị ứng quả chanh | Vinmec"/>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784976" y="4739795"/>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ắm an toàn cho sức khỏe và cách lựa chọn sao cho đú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70699" y="371150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Times New Roman" panose="02020603050405020304" pitchFamily="18" charset="0"/>
              <a:cs typeface="Times New Roman" panose="02020603050405020304" pitchFamily="18" charset="0"/>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5499" y="3925006"/>
            <a:ext cx="2074357" cy="20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randombar(horizontal)">
                                      <p:cBhvr>
                                        <p:cTn id="44" dur="500"/>
                                        <p:tgtEl>
                                          <p:spTgt spid="1038"/>
                                        </p:tgtEl>
                                      </p:cBhvr>
                                    </p:animEffect>
                                  </p:childTnLst>
                                </p:cTn>
                              </p:par>
                              <p:par>
                                <p:cTn id="45" presetID="14" presetClass="entr" presetSubtype="1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err="1">
                <a:solidFill>
                  <a:srgbClr val="00B050"/>
                </a:solidFill>
                <a:latin typeface="Times New Roman" panose="02020603050405020304" pitchFamily="18" charset="0"/>
                <a:cs typeface="Times New Roman" pitchFamily="18" charset="0"/>
              </a:rPr>
              <a:t>Nước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hoà</a:t>
            </a:r>
            <a:r>
              <a:rPr lang="en-US" sz="4800" b="1" dirty="0">
                <a:solidFill>
                  <a:srgbClr val="00B050"/>
                </a:solidFill>
                <a:latin typeface="Times New Roman" pitchFamily="18" charset="0"/>
                <a:cs typeface="Times New Roman" pitchFamily="18" charset="0"/>
              </a:rPr>
              <a:t> tan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một</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số</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chất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35693" y="36098"/>
            <a:ext cx="4037324"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defTabSz="914377"/>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lỏng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khắp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phía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thấm</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hòa</a:t>
            </a:r>
            <a:r>
              <a:rPr lang="en-US" sz="4000" dirty="0">
                <a:latin typeface="Times New Roman" panose="02020603050405020304" pitchFamily="18" charset="0"/>
                <a:cs typeface="Times New Roman" panose="02020603050405020304" pitchFamily="18" charset="0"/>
              </a:rPr>
              <a:t> tan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Times New Roman" panose="02020603050405020304" pitchFamily="18" charset="0"/>
                <a:cs typeface="Times New Roman" panose="02020603050405020304" pitchFamily="18" charset="0"/>
              </a:rPr>
              <a:t>Ghi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nhớ</a:t>
            </a:r>
            <a:endParaRPr lang="en-US" sz="60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áy Xay Sinh Tố Daiichi: Học cách chế biến sinh tố hoa quả thơm ngon, bổ  dưỡng với máy xay sinh tố Daii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752" y="259939"/>
            <a:ext cx="4364224" cy="3865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65" y="-305990"/>
            <a:ext cx="4599175" cy="3149107"/>
          </a:xfrm>
          <a:prstGeom prst="rect">
            <a:avLst/>
          </a:prstGeom>
        </p:spPr>
      </p:pic>
      <p:pic>
        <p:nvPicPr>
          <p:cNvPr id="69637" name="Picture 5" descr="He_thong_sieu_loc_3-cong-suat"/>
          <p:cNvPicPr>
            <a:picLocks noChangeAspect="1" noChangeArrowheads="1"/>
          </p:cNvPicPr>
          <p:nvPr/>
        </p:nvPicPr>
        <p:blipFill>
          <a:blip r:embed="rId4"/>
          <a:srcRect/>
          <a:stretch>
            <a:fillRect/>
          </a:stretch>
        </p:blipFill>
        <p:spPr bwMode="auto">
          <a:xfrm>
            <a:off x="1689951" y="1718872"/>
            <a:ext cx="3776271" cy="42197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so-do-be-loc.jpg"/>
          <p:cNvPicPr>
            <a:picLocks noChangeAspect="1"/>
          </p:cNvPicPr>
          <p:nvPr/>
        </p:nvPicPr>
        <p:blipFill>
          <a:blip r:embed="rId5"/>
          <a:stretch>
            <a:fillRect/>
          </a:stretch>
        </p:blipFill>
        <p:spPr>
          <a:xfrm>
            <a:off x="466843" y="3409046"/>
            <a:ext cx="2164900" cy="2620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64980" y="321946"/>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1" name="Picture 10" descr="40734555.jpg"/>
          <p:cNvPicPr>
            <a:picLocks noChangeAspect="1"/>
          </p:cNvPicPr>
          <p:nvPr/>
        </p:nvPicPr>
        <p:blipFill>
          <a:blip r:embed="rId6">
            <a:extLst>
              <a:ext uri="{BEBA8EAE-BF5A-486C-A8C5-ECC9F3942E4B}">
                <a14:imgProps xmlns:a14="http://schemas.microsoft.com/office/drawing/2010/main">
                  <a14:imgLayer r:embed="rId7">
                    <a14:imgEffect>
                      <a14:backgroundRemoval t="0" b="100000" l="0" r="90000"/>
                    </a14:imgEffect>
                  </a14:imgLayer>
                </a14:imgProps>
              </a:ext>
            </a:extLst>
          </a:blip>
          <a:stretch>
            <a:fillRect/>
          </a:stretch>
        </p:blipFill>
        <p:spPr>
          <a:xfrm>
            <a:off x="8107750" y="3366741"/>
            <a:ext cx="5305865" cy="3491260"/>
          </a:xfrm>
          <a:prstGeom prst="rect">
            <a:avLst/>
          </a:prstGeom>
          <a:effectLst>
            <a:outerShdw blurRad="76200" dir="13500000" sy="23000" kx="1200000" algn="br" rotWithShape="0">
              <a:prstClr val="black">
                <a:alpha val="20000"/>
              </a:prstClr>
            </a:outerShdw>
          </a:effectLst>
        </p:spPr>
      </p:pic>
      <p:sp>
        <p:nvSpPr>
          <p:cNvPr id="3" name="AutoShape 2" descr="Hình ảnh ly nước cam chanh tươi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spTree>
    <p:extLst>
      <p:ext uri="{BB962C8B-B14F-4D97-AF65-F5344CB8AC3E}">
        <p14:creationId xmlns:p14="http://schemas.microsoft.com/office/powerpoint/2010/main" val="134264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9637"/>
                                        </p:tgtEl>
                                        <p:attrNameLst>
                                          <p:attrName>style.visibility</p:attrName>
                                        </p:attrNameLst>
                                      </p:cBhvr>
                                      <p:to>
                                        <p:strVal val="visible"/>
                                      </p:to>
                                    </p:set>
                                    <p:anim calcmode="lin" valueType="num">
                                      <p:cBhvr>
                                        <p:cTn id="19" dur="500" fill="hold"/>
                                        <p:tgtEl>
                                          <p:spTgt spid="69637"/>
                                        </p:tgtEl>
                                        <p:attrNameLst>
                                          <p:attrName>ppt_w</p:attrName>
                                        </p:attrNameLst>
                                      </p:cBhvr>
                                      <p:tavLst>
                                        <p:tav tm="0">
                                          <p:val>
                                            <p:fltVal val="0"/>
                                          </p:val>
                                        </p:tav>
                                        <p:tav tm="100000">
                                          <p:val>
                                            <p:strVal val="#ppt_w"/>
                                          </p:val>
                                        </p:tav>
                                      </p:tavLst>
                                    </p:anim>
                                    <p:anim calcmode="lin" valueType="num">
                                      <p:cBhvr>
                                        <p:cTn id="20" dur="500" fill="hold"/>
                                        <p:tgtEl>
                                          <p:spTgt spid="69637"/>
                                        </p:tgtEl>
                                        <p:attrNameLst>
                                          <p:attrName>ppt_h</p:attrName>
                                        </p:attrNameLst>
                                      </p:cBhvr>
                                      <p:tavLst>
                                        <p:tav tm="0">
                                          <p:val>
                                            <p:fltVal val="0"/>
                                          </p:val>
                                        </p:tav>
                                        <p:tav tm="100000">
                                          <p:val>
                                            <p:strVal val="#ppt_h"/>
                                          </p:val>
                                        </p:tav>
                                      </p:tavLst>
                                    </p:anim>
                                    <p:animEffect transition="in" filter="fade">
                                      <p:cBhvr>
                                        <p:cTn id="21" dur="500"/>
                                        <p:tgtEl>
                                          <p:spTgt spid="69637"/>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nodePh="1">
                                  <p:stCondLst>
                                    <p:cond delay="0"/>
                                  </p:stCondLst>
                                  <p:endCondLst>
                                    <p:cond evt="begin" delay="0">
                                      <p:tn val="37"/>
                                    </p:cond>
                                  </p:end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a16="http://schemas.microsoft.com/office/drawing/2014/main" id="{F42B74B9-CC43-4CA2-AEAC-8F0DA46857FD}"/>
              </a:ext>
            </a:extLst>
          </p:cNvPr>
          <p:cNvSpPr txBox="1"/>
          <p:nvPr/>
        </p:nvSpPr>
        <p:spPr>
          <a:xfrm>
            <a:off x="1024941" y="1487374"/>
            <a:ext cx="1039605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方正卡通简体" panose="03000509000000000000" pitchFamily="65" charset="-122"/>
                <a:cs typeface="Times New Roman" panose="02020603050405020304" pitchFamily="18" charset="0"/>
              </a:rPr>
              <a:t>CHÚC CÁC EM HỌC TỐT</a:t>
            </a:r>
            <a:endParaRPr kumimoji="0" lang="zh-CN" altLang="en-US"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Tree>
    <p:extLst>
      <p:ext uri="{BB962C8B-B14F-4D97-AF65-F5344CB8AC3E}">
        <p14:creationId xmlns:p14="http://schemas.microsoft.com/office/powerpoint/2010/main" val="389182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38" presetClass="entr" presetSubtype="0" accel="50000" fill="hold" grpId="0" nodeType="withEffect">
                                  <p:stCondLst>
                                    <p:cond delay="0"/>
                                  </p:stCondLst>
                                  <p:iterate type="lt">
                                    <p:tmPct val="14286"/>
                                  </p:iterate>
                                  <p:childTnLst>
                                    <p:set>
                                      <p:cBhvr>
                                        <p:cTn id="64" dur="1" fill="hold">
                                          <p:stCondLst>
                                            <p:cond delay="0"/>
                                          </p:stCondLst>
                                        </p:cTn>
                                        <p:tgtEl>
                                          <p:spTgt spid="23"/>
                                        </p:tgtEl>
                                        <p:attrNameLst>
                                          <p:attrName>style.visibility</p:attrName>
                                        </p:attrNameLst>
                                      </p:cBhvr>
                                      <p:to>
                                        <p:strVal val="visible"/>
                                      </p:to>
                                    </p:set>
                                    <p:set>
                                      <p:cBhvr>
                                        <p:cTn id="65" dur="341" fill="hold">
                                          <p:stCondLst>
                                            <p:cond delay="0"/>
                                          </p:stCondLst>
                                        </p:cTn>
                                        <p:tgtEl>
                                          <p:spTgt spid="23"/>
                                        </p:tgtEl>
                                        <p:attrNameLst>
                                          <p:attrName>style.rotation</p:attrName>
                                        </p:attrNameLst>
                                      </p:cBhvr>
                                      <p:to>
                                        <p:strVal val="-45.0"/>
                                      </p:to>
                                    </p:set>
                                    <p:anim calcmode="lin" valueType="num">
                                      <p:cBhvr>
                                        <p:cTn id="66"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67"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68"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69"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3"/>
          <a:srcRect r="28894"/>
          <a:stretch/>
        </p:blipFill>
        <p:spPr>
          <a:xfrm>
            <a:off x="-2267" y="141028"/>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4"/>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5"/>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6"/>
          <a:stretch>
            <a:fillRect/>
          </a:stretch>
        </p:blipFill>
        <p:spPr>
          <a:xfrm>
            <a:off x="8637922" y="886473"/>
            <a:ext cx="2539064"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7"/>
          <a:stretch>
            <a:fillRect/>
          </a:stretch>
        </p:blipFill>
        <p:spPr>
          <a:xfrm>
            <a:off x="8602243" y="-361953"/>
            <a:ext cx="4063972" cy="2717366"/>
          </a:xfrm>
          <a:prstGeom prst="rect">
            <a:avLst/>
          </a:prstGeom>
        </p:spPr>
      </p:pic>
      <p:sp>
        <p:nvSpPr>
          <p:cNvPr id="12" name="Rectangle 11"/>
          <p:cNvSpPr/>
          <p:nvPr/>
        </p:nvSpPr>
        <p:spPr>
          <a:xfrm>
            <a:off x="3061824" y="1607129"/>
            <a:ext cx="735008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b="1" dirty="0">
                <a:solidFill>
                  <a:srgbClr val="FF0000"/>
                </a:solidFill>
                <a:latin typeface="Times New Roman" panose="02020603050405020304" pitchFamily="18" charset="0"/>
                <a:cs typeface="Times New Roman" panose="02020603050405020304" pitchFamily="18" charset="0"/>
              </a:rPr>
              <a:t>YÊU CẦU CẦN ĐẠT</a:t>
            </a:r>
            <a:endPar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方正字迹-邢体草书繁体" panose="03000502000000000000" charset="-122"/>
              <a:cs typeface="Times New Roman" panose="02020603050405020304" pitchFamily="18" charset="0"/>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8"/>
          <a:stretch>
            <a:fillRect/>
          </a:stretch>
        </p:blipFill>
        <p:spPr>
          <a:xfrm>
            <a:off x="-119303" y="-124357"/>
            <a:ext cx="3497947" cy="3755859"/>
          </a:xfrm>
          <a:prstGeom prst="rect">
            <a:avLst/>
          </a:prstGeom>
        </p:spPr>
      </p:pic>
      <p:sp>
        <p:nvSpPr>
          <p:cNvPr id="3" name="TextBox 2">
            <a:extLst>
              <a:ext uri="{FF2B5EF4-FFF2-40B4-BE49-F238E27FC236}">
                <a16:creationId xmlns:a16="http://schemas.microsoft.com/office/drawing/2014/main" id="{22918B05-6AB9-4AD4-A7C7-B436957F42DC}"/>
              </a:ext>
            </a:extLst>
          </p:cNvPr>
          <p:cNvSpPr txBox="1"/>
          <p:nvPr/>
        </p:nvSpPr>
        <p:spPr>
          <a:xfrm>
            <a:off x="1755073" y="3200697"/>
            <a:ext cx="184731" cy="369332"/>
          </a:xfrm>
          <a:prstGeom prst="rect">
            <a:avLst/>
          </a:prstGeom>
          <a:noFill/>
        </p:spPr>
        <p:txBody>
          <a:bodyPr wrap="none" rtlCol="0">
            <a:spAutoFit/>
          </a:bodyPr>
          <a:lstStyle/>
          <a:p>
            <a:endParaRPr lang="en-US" dirty="0"/>
          </a:p>
        </p:txBody>
      </p:sp>
      <p:sp>
        <p:nvSpPr>
          <p:cNvPr id="17" name="TextBox 16">
            <a:extLst>
              <a:ext uri="{FF2B5EF4-FFF2-40B4-BE49-F238E27FC236}">
                <a16:creationId xmlns:a16="http://schemas.microsoft.com/office/drawing/2014/main" id="{6B3D9508-77C0-437C-9BA7-C026390AAE7D}"/>
              </a:ext>
            </a:extLst>
          </p:cNvPr>
          <p:cNvSpPr txBox="1"/>
          <p:nvPr/>
        </p:nvSpPr>
        <p:spPr>
          <a:xfrm>
            <a:off x="1219019" y="3401433"/>
            <a:ext cx="10174095" cy="1754326"/>
          </a:xfrm>
          <a:prstGeom prst="rect">
            <a:avLst/>
          </a:prstGeom>
          <a:noFill/>
        </p:spPr>
        <p:txBody>
          <a:bodyPr wrap="square" rtlCol="0">
            <a:spAutoFit/>
          </a:bodyPr>
          <a:lstStyle/>
          <a:p>
            <a:pPr marL="514350" indent="-514350" algn="just">
              <a:buFont typeface="+mj-lt"/>
              <a:buAutoNum type="arabicPeriod"/>
            </a:pPr>
            <a:r>
              <a:rPr lang="en-US" sz="3600" dirty="0">
                <a:latin typeface="Times New Roman" panose="02020603050405020304" pitchFamily="18" charset="0"/>
                <a:cs typeface="Times New Roman" panose="02020603050405020304" pitchFamily="18" charset="0"/>
              </a:rPr>
              <a:t>Quan </a:t>
            </a:r>
            <a:r>
              <a:rPr lang="en-US" sz="3600" dirty="0" err="1">
                <a:latin typeface="Times New Roman" panose="02020603050405020304" pitchFamily="18" charset="0"/>
                <a:cs typeface="Times New Roman" panose="02020603050405020304" pitchFamily="18" charset="0"/>
              </a:rPr>
              <a:t>sát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ra 1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a:t>
            </a:r>
          </a:p>
          <a:p>
            <a:pPr marL="514350" indent="-514350" algn="just">
              <a:buFont typeface="+mj-lt"/>
              <a:buAutoNum type="arabicPeriod"/>
            </a:pP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71107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2000" fill="hold"/>
                                        <p:tgtEl>
                                          <p:spTgt spid="12"/>
                                        </p:tgtEl>
                                        <p:attrNameLst>
                                          <p:attrName>ppt_x</p:attrName>
                                        </p:attrNameLst>
                                      </p:cBhvr>
                                      <p:tavLst>
                                        <p:tav tm="0">
                                          <p:val>
                                            <p:strVal val="#ppt_x"/>
                                          </p:val>
                                        </p:tav>
                                        <p:tav tm="100000">
                                          <p:val>
                                            <p:strVal val="#ppt_x"/>
                                          </p:val>
                                        </p:tav>
                                      </p:tavLst>
                                    </p:anim>
                                    <p:anim calcmode="lin" valueType="num">
                                      <p:cBhvr additive="base">
                                        <p:cTn id="34"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5507068" y="5281321"/>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grpSp>
        <p:nvGrpSpPr>
          <p:cNvPr id="48" name="组合 47"/>
          <p:cNvGrpSpPr/>
          <p:nvPr/>
        </p:nvGrpSpPr>
        <p:grpSpPr>
          <a:xfrm>
            <a:off x="3957799" y="1237329"/>
            <a:ext cx="1258157" cy="1493099"/>
            <a:chOff x="2968349" y="927997"/>
            <a:chExt cx="943618" cy="1119824"/>
          </a:xfrm>
        </p:grpSpPr>
        <p:sp>
          <p:nvSpPr>
            <p:cNvPr id="2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0" name="文本框 29"/>
            <p:cNvSpPr txBox="1"/>
            <p:nvPr/>
          </p:nvSpPr>
          <p:spPr>
            <a:xfrm>
              <a:off x="3168564" y="1033431"/>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49" name="组合 48"/>
          <p:cNvGrpSpPr/>
          <p:nvPr/>
        </p:nvGrpSpPr>
        <p:grpSpPr>
          <a:xfrm>
            <a:off x="4553543" y="653577"/>
            <a:ext cx="2291255" cy="842212"/>
            <a:chOff x="3415157" y="490182"/>
            <a:chExt cx="1718441" cy="631659"/>
          </a:xfrm>
        </p:grpSpPr>
        <p:sp>
          <p:nvSpPr>
            <p:cNvPr id="17"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1" name="文本框 30"/>
            <p:cNvSpPr txBox="1"/>
            <p:nvPr/>
          </p:nvSpPr>
          <p:spPr>
            <a:xfrm>
              <a:off x="3813193" y="541348"/>
              <a:ext cx="1119154"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0" name="组合 49"/>
          <p:cNvGrpSpPr/>
          <p:nvPr/>
        </p:nvGrpSpPr>
        <p:grpSpPr>
          <a:xfrm>
            <a:off x="5852223" y="1462427"/>
            <a:ext cx="1321365" cy="1324221"/>
            <a:chOff x="4389167" y="1096820"/>
            <a:chExt cx="991024" cy="993166"/>
          </a:xfrm>
        </p:grpSpPr>
        <p:sp>
          <p:nvSpPr>
            <p:cNvPr id="27"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2" name="文本框 31"/>
            <p:cNvSpPr txBox="1"/>
            <p:nvPr/>
          </p:nvSpPr>
          <p:spPr>
            <a:xfrm>
              <a:off x="4895884" y="1127122"/>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1" name="组合 50"/>
          <p:cNvGrpSpPr/>
          <p:nvPr/>
        </p:nvGrpSpPr>
        <p:grpSpPr>
          <a:xfrm>
            <a:off x="5221177" y="2973954"/>
            <a:ext cx="1780464" cy="2102873"/>
            <a:chOff x="3915883" y="2230465"/>
            <a:chExt cx="1335348" cy="1577155"/>
          </a:xfrm>
        </p:grpSpPr>
        <p:sp>
          <p:nvSpPr>
            <p:cNvPr id="23"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3" name="文本框 32"/>
            <p:cNvSpPr txBox="1"/>
            <p:nvPr/>
          </p:nvSpPr>
          <p:spPr>
            <a:xfrm rot="1036882">
              <a:off x="3984902" y="2683195"/>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cxnSp>
        <p:nvCxnSpPr>
          <p:cNvPr id="35" name="直接连接符 34"/>
          <p:cNvCxnSpPr>
            <a:endCxn id="4" idx="3"/>
          </p:cNvCxnSpPr>
          <p:nvPr/>
        </p:nvCxnSpPr>
        <p:spPr>
          <a:xfrm flipH="1">
            <a:off x="3732284" y="1856753"/>
            <a:ext cx="283648" cy="715409"/>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3223" y="1705655"/>
            <a:ext cx="3585320" cy="1910155"/>
            <a:chOff x="194048" y="1262252"/>
            <a:chExt cx="2393541" cy="143261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37" name="文本框 36"/>
            <p:cNvSpPr txBox="1"/>
            <p:nvPr/>
          </p:nvSpPr>
          <p:spPr>
            <a:xfrm>
              <a:off x="194048" y="1517623"/>
              <a:ext cx="2393541" cy="1177245"/>
            </a:xfrm>
            <a:prstGeom prst="rect">
              <a:avLst/>
            </a:prstGeom>
            <a:noFill/>
          </p:spPr>
          <p:txBody>
            <a:bodyPr wrap="square" rtlCol="0">
              <a:spAutoFit/>
            </a:bodyPr>
            <a:lstStyle/>
            <a:p>
              <a:pPr algn="ctr" defTabSz="914377"/>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màu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mùi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vị</a:t>
              </a:r>
              <a:r>
                <a:rPr lang="en-US" sz="2400" b="1" dirty="0">
                  <a:solidFill>
                    <a:prstClr val="black"/>
                  </a:solidFill>
                  <a:latin typeface="Times New Roman" pitchFamily="18" charset="0"/>
                  <a:cs typeface="Times New Roman" pitchFamily="18" charset="0"/>
                </a:rPr>
                <a:t> hay </a:t>
              </a:r>
              <a:r>
                <a:rPr lang="en-US" sz="2400" b="1" dirty="0" err="1">
                  <a:solidFill>
                    <a:prstClr val="black"/>
                  </a:solidFill>
                  <a:latin typeface="Times New Roman" pitchFamily="18" charset="0"/>
                  <a:cs typeface="Times New Roman" pitchFamily="18" charset="0"/>
                </a:rPr>
                <a:t>không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điều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đó</a:t>
              </a:r>
              <a:r>
                <a:rPr lang="en-US" sz="2400" b="1" dirty="0">
                  <a:solidFill>
                    <a:prstClr val="black"/>
                  </a:solidFill>
                  <a:latin typeface="Times New Roman" pitchFamily="18" charset="0"/>
                  <a:cs typeface="Times New Roman" pitchFamily="18" charset="0"/>
                </a:rPr>
                <a:t>? </a:t>
              </a:r>
            </a:p>
            <a:p>
              <a:pPr defTabSz="914377"/>
              <a:endParaRPr lang="zh-CN" altLang="en-US" sz="2400" dirty="0">
                <a:solidFill>
                  <a:srgbClr val="FF6600"/>
                </a:solidFill>
                <a:latin typeface="DFGothic-EB"/>
              </a:endParaRPr>
            </a:p>
          </p:txBody>
        </p:sp>
      </p:grpSp>
      <p:cxnSp>
        <p:nvCxnSpPr>
          <p:cNvPr id="38" name="直接连接符 37"/>
          <p:cNvCxnSpPr/>
          <p:nvPr/>
        </p:nvCxnSpPr>
        <p:spPr>
          <a:xfrm flipH="1">
            <a:off x="6590001" y="950460"/>
            <a:ext cx="890299" cy="0"/>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3839" y="1"/>
            <a:ext cx="4497376" cy="1902859"/>
            <a:chOff x="5626810" y="289402"/>
            <a:chExt cx="2947604" cy="1145847"/>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39" name="文本框 38"/>
            <p:cNvSpPr txBox="1"/>
            <p:nvPr/>
          </p:nvSpPr>
          <p:spPr>
            <a:xfrm>
              <a:off x="5714341" y="391046"/>
              <a:ext cx="2717057" cy="1044203"/>
            </a:xfrm>
            <a:prstGeom prst="rect">
              <a:avLst/>
            </a:prstGeom>
            <a:noFill/>
          </p:spPr>
          <p:txBody>
            <a:bodyPr wrap="square" rtlCol="0">
              <a:spAutoFit/>
            </a:bodyPr>
            <a:lstStyle/>
            <a:p>
              <a:pPr algn="ctr" defTabSz="914377"/>
              <a:r>
                <a:rPr lang="en-US" sz="2667" b="1" dirty="0">
                  <a:solidFill>
                    <a:prstClr val="black"/>
                  </a:solidFill>
                  <a:latin typeface="Times New Roman" pitchFamily="18" charset="0"/>
                  <a:cs typeface="Times New Roman" pitchFamily="18" charset="0"/>
                </a:rPr>
                <a:t>2.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có</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hình</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dạng</a:t>
              </a:r>
              <a:r>
                <a:rPr lang="en-US" sz="2667" b="1" dirty="0">
                  <a:solidFill>
                    <a:srgbClr val="FF0000"/>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định</a:t>
              </a:r>
              <a:r>
                <a:rPr lang="en-US" sz="2667" b="1" dirty="0">
                  <a:solidFill>
                    <a:prstClr val="black"/>
                  </a:solidFill>
                  <a:latin typeface="Times New Roman" pitchFamily="18" charset="0"/>
                  <a:cs typeface="Times New Roman" pitchFamily="18" charset="0"/>
                </a:rPr>
                <a:t> hay </a:t>
              </a:r>
              <a:r>
                <a:rPr lang="en-US" sz="2667" b="1" dirty="0" err="1">
                  <a:solidFill>
                    <a:prstClr val="black"/>
                  </a:solidFill>
                  <a:latin typeface="Times New Roman" pitchFamily="18" charset="0"/>
                  <a:cs typeface="Times New Roman" pitchFamily="18" charset="0"/>
                </a:rPr>
                <a:t>không</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zh-CN" altLang="en-US" sz="2667" dirty="0">
                <a:solidFill>
                  <a:srgbClr val="FF6600"/>
                </a:solidFill>
                <a:latin typeface="DFGothic-EB"/>
              </a:endParaRPr>
            </a:p>
          </p:txBody>
        </p:sp>
      </p:grpSp>
      <p:cxnSp>
        <p:nvCxnSpPr>
          <p:cNvPr id="40" name="直接连接符 39"/>
          <p:cNvCxnSpPr/>
          <p:nvPr/>
        </p:nvCxnSpPr>
        <p:spPr>
          <a:xfrm flipH="1" flipV="1">
            <a:off x="7135567" y="2549510"/>
            <a:ext cx="1063053" cy="12661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99691" y="1834101"/>
            <a:ext cx="4092311" cy="2335614"/>
            <a:chOff x="6082511" y="1375575"/>
            <a:chExt cx="2413311" cy="1751711"/>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41" name="文本框 40"/>
            <p:cNvSpPr txBox="1"/>
            <p:nvPr/>
          </p:nvSpPr>
          <p:spPr>
            <a:xfrm>
              <a:off x="6082511" y="1518912"/>
              <a:ext cx="2364886" cy="160837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3.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chảy</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như</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thế</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nào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en-US" sz="2667" b="1" dirty="0">
                <a:solidFill>
                  <a:prstClr val="black"/>
                </a:solidFill>
                <a:latin typeface="Times New Roman" pitchFamily="18" charset="0"/>
                <a:cs typeface="Times New Roman" pitchFamily="18" charset="0"/>
              </a:endParaRPr>
            </a:p>
            <a:p>
              <a:pPr defTabSz="914377"/>
              <a:endParaRPr lang="zh-CN" altLang="en-US" sz="2667" dirty="0">
                <a:solidFill>
                  <a:srgbClr val="FF6600"/>
                </a:solidFill>
                <a:latin typeface="DFGothic-EB"/>
              </a:endParaRPr>
            </a:p>
          </p:txBody>
        </p:sp>
      </p:grpSp>
      <p:cxnSp>
        <p:nvCxnSpPr>
          <p:cNvPr id="42" name="直接连接符 41"/>
          <p:cNvCxnSpPr/>
          <p:nvPr/>
        </p:nvCxnSpPr>
        <p:spPr>
          <a:xfrm flipH="1">
            <a:off x="5686674" y="4448635"/>
            <a:ext cx="929237" cy="0"/>
          </a:xfrm>
          <a:prstGeom prst="line">
            <a:avLst/>
          </a:prstGeom>
          <a:ln w="15875">
            <a:solidFill>
              <a:srgbClr val="D4251F"/>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87435" y="3868209"/>
            <a:ext cx="5371768" cy="1733013"/>
            <a:chOff x="5015576" y="2901156"/>
            <a:chExt cx="2346857" cy="12997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76" y="2901156"/>
              <a:ext cx="2346857" cy="1299760"/>
            </a:xfrm>
            <a:prstGeom prst="rect">
              <a:avLst/>
            </a:prstGeom>
          </p:spPr>
        </p:pic>
        <p:sp>
          <p:nvSpPr>
            <p:cNvPr id="43" name="文本框 42"/>
            <p:cNvSpPr txBox="1"/>
            <p:nvPr/>
          </p:nvSpPr>
          <p:spPr>
            <a:xfrm>
              <a:off x="5025070" y="3104427"/>
              <a:ext cx="2211850" cy="99272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4.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vật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grpSp>
        <p:nvGrpSpPr>
          <p:cNvPr id="10" name="Group 9"/>
          <p:cNvGrpSpPr/>
          <p:nvPr/>
        </p:nvGrpSpPr>
        <p:grpSpPr>
          <a:xfrm>
            <a:off x="200200" y="4230894"/>
            <a:ext cx="4665957" cy="1733014"/>
            <a:chOff x="767769" y="3173170"/>
            <a:chExt cx="2878708" cy="12997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2" y="3173170"/>
              <a:ext cx="2841351" cy="1299760"/>
            </a:xfrm>
            <a:prstGeom prst="rect">
              <a:avLst/>
            </a:prstGeom>
          </p:spPr>
        </p:pic>
        <p:sp>
          <p:nvSpPr>
            <p:cNvPr id="3" name="Rectangle 2"/>
            <p:cNvSpPr/>
            <p:nvPr/>
          </p:nvSpPr>
          <p:spPr>
            <a:xfrm>
              <a:off x="767769" y="3315218"/>
              <a:ext cx="2878708" cy="992724"/>
            </a:xfrm>
            <a:prstGeom prst="rect">
              <a:avLst/>
            </a:prstGeom>
          </p:spPr>
          <p:txBody>
            <a:bodyPr wrap="square">
              <a:spAutoFit/>
            </a:bodyPr>
            <a:lstStyle/>
            <a:p>
              <a:pPr algn="ctr" defTabSz="1219170">
                <a:defRPr/>
              </a:pPr>
              <a:r>
                <a:rPr lang="en-US" sz="2667" b="1" dirty="0">
                  <a:solidFill>
                    <a:prstClr val="black"/>
                  </a:solidFill>
                  <a:latin typeface="Times New Roman" pitchFamily="18" charset="0"/>
                  <a:cs typeface="Times New Roman" pitchFamily="18" charset="0"/>
                </a:rPr>
                <a:t>5.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a:solidFill>
                    <a:prstClr val="black"/>
                  </a:solidFill>
                  <a:latin typeface="Times New Roman" pitchFamily="18" charset="0"/>
                  <a:cs typeface="Times New Roman" pitchFamily="18" charset="0"/>
                </a:rPr>
                <a:t>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cxnSp>
        <p:nvCxnSpPr>
          <p:cNvPr id="26" name="直接连接符 39"/>
          <p:cNvCxnSpPr/>
          <p:nvPr/>
        </p:nvCxnSpPr>
        <p:spPr>
          <a:xfrm flipH="1" flipV="1">
            <a:off x="4870495" y="5413917"/>
            <a:ext cx="483556" cy="130220"/>
          </a:xfrm>
          <a:prstGeom prst="line">
            <a:avLst/>
          </a:prstGeom>
          <a:ln w="15875">
            <a:solidFill>
              <a:schemeClr val="accent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66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943656" y="3126770"/>
            <a:ext cx="6193875"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rPr>
              <a:t>THÍ NGHIỆM 1</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4884827" y="1352032"/>
            <a:ext cx="2200282"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Khoa</a:t>
            </a:r>
            <a:r>
              <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733"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endParaRPr lang="en-US" sz="3733"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321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1096647" y="5407297"/>
            <a:ext cx="931092" cy="1349133"/>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795724"/>
            <a:ext cx="1228188" cy="722209"/>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614058" y="-292052"/>
            <a:ext cx="2903972" cy="1941735"/>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2" y="122507"/>
            <a:ext cx="1569338" cy="1047028"/>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algn="ctr"/>
            <a:r>
              <a:rPr lang="vi-VN"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809703" y="2471432"/>
            <a:ext cx="10534285"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Đồ dùng thủy tinh không màu; nước sạch</a:t>
            </a:r>
            <a:endParaRPr lang="en-US" sz="3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1152742" y="5411798"/>
            <a:ext cx="1039258" cy="1505864"/>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0" y="5734030"/>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492187" y="1456995"/>
            <a:ext cx="11500121" cy="1938992"/>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Rót </a:t>
            </a:r>
            <a:r>
              <a:rPr lang="vi-VN" sz="4000" dirty="0">
                <a:latin typeface="Times New Roman" panose="02020603050405020304" pitchFamily="18" charset="0"/>
                <a:cs typeface="Times New Roman" panose="02020603050405020304" pitchFamily="18" charset="0"/>
              </a:rPr>
              <a:t>nước vào cốc, bát và chai như hình 1</a:t>
            </a:r>
            <a:r>
              <a:rPr lang="vi-VN" sz="4000" dirty="0" smtClean="0">
                <a:latin typeface="Times New Roman" panose="02020603050405020304" pitchFamily="18" charset="0"/>
                <a:cs typeface="Times New Roman" panose="02020603050405020304" pitchFamily="18" charset="0"/>
              </a:rPr>
              <a:t>.</a:t>
            </a:r>
            <a:endParaRPr lang="en-US" sz="4000" dirty="0" smtClean="0">
              <a:latin typeface="Times New Roman" panose="02020603050405020304" pitchFamily="18" charset="0"/>
              <a:cs typeface="Times New Roman" panose="02020603050405020304" pitchFamily="18" charset="0"/>
            </a:endParaRPr>
          </a:p>
          <a:p>
            <a:r>
              <a:rPr lang="vi-VN" sz="4000" dirty="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Hãy quan sát, ngửi, nếm; cho biết màu sắc, mùi, vị và hình dạng của nước.</a:t>
            </a:r>
            <a:endParaRPr lang="en-US" sz="40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4" y="19710"/>
            <a:ext cx="8536265" cy="1891441"/>
          </a:xfrm>
          <a:prstGeom prst="rect">
            <a:avLst/>
          </a:prstGeom>
        </p:spPr>
      </p:pic>
      <p:sp>
        <p:nvSpPr>
          <p:cNvPr id="2" name="TextBox 1"/>
          <p:cNvSpPr txBox="1"/>
          <p:nvPr/>
        </p:nvSpPr>
        <p:spPr>
          <a:xfrm>
            <a:off x="573860" y="644294"/>
            <a:ext cx="9220200" cy="502766"/>
          </a:xfrm>
          <a:prstGeom prst="rect">
            <a:avLst/>
          </a:prstGeom>
          <a:noFill/>
        </p:spPr>
        <p:txBody>
          <a:bodyPr wrap="square" rtlCol="0">
            <a:spAutoFit/>
          </a:bodyPr>
          <a:lstStyle/>
          <a:p>
            <a:pPr defTabSz="914377"/>
            <a:r>
              <a:rPr lang="en-US" sz="2667" b="1" dirty="0">
                <a:solidFill>
                  <a:srgbClr val="FF0000"/>
                </a:solidFill>
                <a:latin typeface="Times New Roman" pitchFamily="18" charset="0"/>
                <a:cs typeface="Times New Roman" pitchFamily="18" charset="0"/>
              </a:rPr>
              <a:t>TÌM HIỂU VỀ MÀU SẮC, MÙI VỊ 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236363248"/>
              </p:ext>
            </p:extLst>
          </p:nvPr>
        </p:nvGraphicFramePr>
        <p:xfrm>
          <a:off x="1374227" y="1815643"/>
          <a:ext cx="8836574" cy="4533904"/>
        </p:xfrm>
        <a:graphic>
          <a:graphicData uri="http://schemas.openxmlformats.org/drawingml/2006/table">
            <a:tbl>
              <a:tblPr/>
              <a:tblGrid>
                <a:gridCol w="2892973">
                  <a:extLst>
                    <a:ext uri="{9D8B030D-6E8A-4147-A177-3AD203B41FA5}">
                      <a16:colId xmlns:a16="http://schemas.microsoft.com/office/drawing/2014/main" val="20000"/>
                    </a:ext>
                  </a:extLst>
                </a:gridCol>
                <a:gridCol w="5943601">
                  <a:extLst>
                    <a:ext uri="{9D8B030D-6E8A-4147-A177-3AD203B41FA5}">
                      <a16:colId xmlns:a16="http://schemas.microsoft.com/office/drawing/2014/main" val="20002"/>
                    </a:ext>
                  </a:extLst>
                </a:gridCol>
              </a:tblGrid>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509982" y="1916681"/>
            <a:ext cx="2513695" cy="861774"/>
          </a:xfrm>
          <a:prstGeom prst="rect">
            <a:avLst/>
          </a:prstGeom>
          <a:noFill/>
          <a:ln w="9525">
            <a:noFill/>
            <a:miter lim="800000"/>
            <a:headEnd/>
            <a:tailEnd/>
          </a:ln>
        </p:spPr>
        <p:txBody>
          <a:bodyPr wrap="square">
            <a:spAutoFit/>
          </a:bodyPr>
          <a:lstStyle/>
          <a:p>
            <a:pPr algn="ctr" defTabSz="914377">
              <a:spcBef>
                <a:spcPct val="50000"/>
              </a:spcBef>
            </a:pPr>
            <a:r>
              <a:rPr lang="en-US" sz="2000" b="1" dirty="0" err="1">
                <a:solidFill>
                  <a:srgbClr val="000099"/>
                </a:solidFill>
                <a:latin typeface="Times New Roman" pitchFamily="18" charset="0"/>
              </a:rPr>
              <a:t>Các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giác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cần</a:t>
            </a:r>
            <a:r>
              <a:rPr lang="en-US" sz="2000" b="1" dirty="0">
                <a:solidFill>
                  <a:srgbClr val="000099"/>
                </a:solidFill>
                <a:latin typeface="Times New Roman" pitchFamily="18" charset="0"/>
              </a:rPr>
              <a:t> </a:t>
            </a:r>
          </a:p>
          <a:p>
            <a:pPr algn="ctr" defTabSz="914377">
              <a:spcBef>
                <a:spcPct val="50000"/>
              </a:spcBef>
            </a:pPr>
            <a:r>
              <a:rPr lang="en-US" sz="2000" b="1" dirty="0" err="1">
                <a:solidFill>
                  <a:srgbClr val="000099"/>
                </a:solidFill>
                <a:latin typeface="Times New Roman" pitchFamily="18" charset="0"/>
              </a:rPr>
              <a:t>sử</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dụng</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để</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sát</a:t>
            </a:r>
            <a:r>
              <a:rPr lang="en-US" sz="1351" b="1" dirty="0">
                <a:solidFill>
                  <a:srgbClr val="000099"/>
                </a:solidFill>
                <a:latin typeface="Times New Roman" pitchFamily="18" charset="0"/>
              </a:rPr>
              <a:t> </a:t>
            </a:r>
          </a:p>
        </p:txBody>
      </p:sp>
      <p:sp>
        <p:nvSpPr>
          <p:cNvPr id="8" name="Text Box 66"/>
          <p:cNvSpPr txBox="1">
            <a:spLocks noChangeArrowheads="1"/>
          </p:cNvSpPr>
          <p:nvPr/>
        </p:nvSpPr>
        <p:spPr bwMode="auto">
          <a:xfrm>
            <a:off x="1580693" y="3221939"/>
            <a:ext cx="3143707"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1</a:t>
            </a:r>
            <a:r>
              <a:rPr lang="en-US" sz="2667" b="1" dirty="0">
                <a:solidFill>
                  <a:srgbClr val="000099"/>
                </a:solidFill>
                <a:latin typeface="Times New Roman" pitchFamily="18" charset="0"/>
              </a:rPr>
              <a:t>. </a:t>
            </a:r>
            <a:r>
              <a:rPr lang="en-US" sz="2667" b="1" dirty="0" err="1">
                <a:solidFill>
                  <a:srgbClr val="000099"/>
                </a:solidFill>
                <a:latin typeface="Times New Roman" pitchFamily="18" charset="0"/>
              </a:rPr>
              <a:t>Mắt</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nhìn</a:t>
            </a:r>
            <a:r>
              <a:rPr lang="en-US" sz="2667" b="1" dirty="0">
                <a:solidFill>
                  <a:srgbClr val="000099"/>
                </a:solidFill>
                <a:latin typeface="Times New Roman" pitchFamily="18" charset="0"/>
              </a:rPr>
              <a:t> </a:t>
            </a:r>
          </a:p>
        </p:txBody>
      </p:sp>
      <p:sp>
        <p:nvSpPr>
          <p:cNvPr id="9" name="Text Box 67"/>
          <p:cNvSpPr txBox="1">
            <a:spLocks noChangeArrowheads="1"/>
          </p:cNvSpPr>
          <p:nvPr/>
        </p:nvSpPr>
        <p:spPr bwMode="auto">
          <a:xfrm>
            <a:off x="1602561" y="546285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3</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Lưỡi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nếm</a:t>
            </a:r>
            <a:r>
              <a:rPr lang="en-US" sz="2667" b="1" dirty="0">
                <a:solidFill>
                  <a:srgbClr val="000099"/>
                </a:solidFill>
                <a:latin typeface="Times New Roman" pitchFamily="18" charset="0"/>
              </a:rPr>
              <a:t> </a:t>
            </a:r>
          </a:p>
        </p:txBody>
      </p:sp>
      <p:sp>
        <p:nvSpPr>
          <p:cNvPr id="10" name="Text Box 68"/>
          <p:cNvSpPr txBox="1">
            <a:spLocks noChangeArrowheads="1"/>
          </p:cNvSpPr>
          <p:nvPr/>
        </p:nvSpPr>
        <p:spPr bwMode="auto">
          <a:xfrm>
            <a:off x="1602561" y="435343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2. </a:t>
            </a:r>
            <a:r>
              <a:rPr lang="en-US" sz="2667" b="1" dirty="0" err="1">
                <a:solidFill>
                  <a:srgbClr val="000099"/>
                </a:solidFill>
                <a:latin typeface="Times New Roman" pitchFamily="18" charset="0"/>
              </a:rPr>
              <a:t>Mũi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ngửi</a:t>
            </a:r>
            <a:r>
              <a:rPr lang="en-US" sz="2667" b="1" dirty="0">
                <a:solidFill>
                  <a:srgbClr val="000099"/>
                </a:solidFill>
                <a:latin typeface="Times New Roman" pitchFamily="18" charset="0"/>
              </a:rPr>
              <a:t> </a:t>
            </a:r>
          </a:p>
        </p:txBody>
      </p:sp>
      <p:sp>
        <p:nvSpPr>
          <p:cNvPr id="26" name="Text Box 69"/>
          <p:cNvSpPr txBox="1">
            <a:spLocks noChangeArrowheads="1"/>
          </p:cNvSpPr>
          <p:nvPr/>
        </p:nvSpPr>
        <p:spPr bwMode="auto">
          <a:xfrm>
            <a:off x="6400800" y="2024578"/>
            <a:ext cx="2362200" cy="707886"/>
          </a:xfrm>
          <a:prstGeom prst="rect">
            <a:avLst/>
          </a:prstGeom>
          <a:noFill/>
          <a:ln w="9525">
            <a:noFill/>
            <a:miter lim="800000"/>
            <a:headEnd/>
            <a:tailEnd/>
          </a:ln>
        </p:spPr>
        <p:txBody>
          <a:bodyPr>
            <a:spAutoFit/>
          </a:bodyPr>
          <a:lstStyle/>
          <a:p>
            <a:pPr algn="ctr" defTabSz="914377">
              <a:spcBef>
                <a:spcPct val="50000"/>
              </a:spcBef>
            </a:pPr>
            <a:r>
              <a:rPr lang="vi-VN" sz="4000" b="1" dirty="0">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4298386" y="3157966"/>
            <a:ext cx="5989783"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Trong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suốt</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màu</a:t>
            </a:r>
            <a:endParaRPr lang="en-US" sz="4400" b="1" dirty="0">
              <a:solidFill>
                <a:srgbClr val="000099"/>
              </a:solidFill>
              <a:latin typeface="Times New Roman" pitchFamily="18" charset="0"/>
            </a:endParaRPr>
          </a:p>
        </p:txBody>
      </p:sp>
      <p:sp>
        <p:nvSpPr>
          <p:cNvPr id="29" name="Text Box 66"/>
          <p:cNvSpPr txBox="1">
            <a:spLocks noChangeArrowheads="1"/>
          </p:cNvSpPr>
          <p:nvPr/>
        </p:nvSpPr>
        <p:spPr bwMode="auto">
          <a:xfrm>
            <a:off x="5944781" y="5336460"/>
            <a:ext cx="2628900"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vị</a:t>
            </a:r>
            <a:endParaRPr lang="en-US" sz="4400" b="1" dirty="0">
              <a:solidFill>
                <a:srgbClr val="000099"/>
              </a:solidFill>
              <a:latin typeface="Times New Roman" pitchFamily="18" charset="0"/>
            </a:endParaRPr>
          </a:p>
        </p:txBody>
      </p:sp>
      <p:sp>
        <p:nvSpPr>
          <p:cNvPr id="31" name="Text Box 66"/>
          <p:cNvSpPr txBox="1">
            <a:spLocks noChangeArrowheads="1"/>
          </p:cNvSpPr>
          <p:nvPr/>
        </p:nvSpPr>
        <p:spPr bwMode="auto">
          <a:xfrm>
            <a:off x="5682645" y="4302387"/>
            <a:ext cx="4528156"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mùi</a:t>
            </a:r>
            <a:endParaRPr lang="en-US" sz="44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9723" y="222047"/>
            <a:ext cx="1416592" cy="1211132"/>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6" y="1294075"/>
            <a:ext cx="9315013" cy="5226919"/>
          </a:xfrm>
          <a:prstGeom prst="rect">
            <a:avLst/>
          </a:prstGeom>
        </p:spPr>
      </p:pic>
      <p:pic>
        <p:nvPicPr>
          <p:cNvPr id="32" name="Picture 6" descr="Bong bóng sinh nhật Clip nghệ thuật Đồ họa vector Ellie The Elephant 39  Inch Qualatex Lá bóng - ngân hàng kỳ nghỉ png tháng tám ngân hàng png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0" r="94444"/>
                    </a14:imgEffect>
                  </a14:imgLayer>
                </a14:imgProps>
              </a:ext>
              <a:ext uri="{28A0092B-C50C-407E-A947-70E740481C1C}">
                <a14:useLocalDpi xmlns:a14="http://schemas.microsoft.com/office/drawing/2010/main" val="0"/>
              </a:ext>
            </a:extLst>
          </a:blip>
          <a:srcRect/>
          <a:stretch>
            <a:fillRect/>
          </a:stretch>
        </p:blipFill>
        <p:spPr bwMode="auto">
          <a:xfrm>
            <a:off x="5399774" y="2223519"/>
            <a:ext cx="3239329" cy="230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8059" y="-39561"/>
            <a:ext cx="5044904" cy="2765920"/>
          </a:xfrm>
          <a:prstGeom prst="rect">
            <a:avLst/>
          </a:prstGeom>
        </p:spPr>
      </p:pic>
      <p:pic>
        <p:nvPicPr>
          <p:cNvPr id="2050" name="Picture 2" descr="Hình ảnh Cốc Thủy Tinh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0173" y="4237309"/>
            <a:ext cx="1407820" cy="168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6843" y="1324768"/>
            <a:ext cx="1924719" cy="432910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10787"/>
            <a:ext cx="6071173" cy="35689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91" y="-640821"/>
            <a:ext cx="6826803" cy="2864340"/>
          </a:xfrm>
          <a:prstGeom prst="rect">
            <a:avLst/>
          </a:prstGeom>
        </p:spPr>
      </p:pic>
      <p:sp>
        <p:nvSpPr>
          <p:cNvPr id="20" name="TextBox 19"/>
          <p:cNvSpPr txBox="1"/>
          <p:nvPr/>
        </p:nvSpPr>
        <p:spPr>
          <a:xfrm>
            <a:off x="839953" y="910245"/>
            <a:ext cx="9220200" cy="461665"/>
          </a:xfrm>
          <a:prstGeom prst="rect">
            <a:avLst/>
          </a:prstGeom>
          <a:noFill/>
        </p:spPr>
        <p:txBody>
          <a:bodyPr wrap="square" rtlCol="0">
            <a:spAutoFit/>
          </a:bodyPr>
          <a:lstStyle/>
          <a:p>
            <a:pPr defTabSz="914377"/>
            <a:r>
              <a:rPr lang="en-US" sz="2400" b="1" dirty="0">
                <a:solidFill>
                  <a:srgbClr val="FF0000"/>
                </a:solidFill>
                <a:latin typeface="Times New Roman" panose="02020603050405020304" pitchFamily="18" charset="0"/>
                <a:cs typeface="Times New Roman" pitchFamily="18" charset="0"/>
              </a:rPr>
              <a:t>TÌM HIỂU VỀ HÌNH DẠNG CỦA NƯỚC</a:t>
            </a:r>
          </a:p>
        </p:txBody>
      </p:sp>
      <p:sp>
        <p:nvSpPr>
          <p:cNvPr id="21" name="TextBox 20"/>
          <p:cNvSpPr txBox="1"/>
          <p:nvPr/>
        </p:nvSpPr>
        <p:spPr>
          <a:xfrm rot="21242593">
            <a:off x="7362810" y="357023"/>
            <a:ext cx="4896073" cy="1241237"/>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p>
          <a:p>
            <a:pPr algn="ctr" defTabSz="914377"/>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r>
              <a:rPr lang="en-US" sz="3733" b="1" dirty="0">
                <a:solidFill>
                  <a:srgbClr val="FF0000"/>
                </a:solidFill>
                <a:latin typeface="Times New Roman" pitchFamily="18" charset="0"/>
                <a:cs typeface="Times New Roman" pitchFamily="18" charset="0"/>
              </a:rPr>
              <a:t> hay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a:t>
            </a:r>
          </a:p>
        </p:txBody>
      </p:sp>
      <p:grpSp>
        <p:nvGrpSpPr>
          <p:cNvPr id="25" name="Group 24"/>
          <p:cNvGrpSpPr/>
          <p:nvPr/>
        </p:nvGrpSpPr>
        <p:grpSpPr>
          <a:xfrm>
            <a:off x="5617265" y="-660940"/>
            <a:ext cx="7611148" cy="4299007"/>
            <a:chOff x="416794" y="-582275"/>
            <a:chExt cx="5708361" cy="3224255"/>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794" y="-582275"/>
              <a:ext cx="5708361" cy="3224255"/>
            </a:xfrm>
            <a:prstGeom prst="rect">
              <a:avLst/>
            </a:prstGeom>
          </p:spPr>
        </p:pic>
        <p:sp>
          <p:nvSpPr>
            <p:cNvPr id="28" name="TextBox 27"/>
            <p:cNvSpPr txBox="1"/>
            <p:nvPr/>
          </p:nvSpPr>
          <p:spPr>
            <a:xfrm>
              <a:off x="1551908" y="600832"/>
              <a:ext cx="3672055" cy="930928"/>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endParaRPr lang="en-US" sz="3733" b="1" dirty="0">
                <a:solidFill>
                  <a:srgbClr val="FF0000"/>
                </a:solidFill>
                <a:latin typeface="Times New Roman" pitchFamily="18" charset="0"/>
                <a:cs typeface="Times New Roman" pitchFamily="18" charset="0"/>
              </a:endParaRPr>
            </a:p>
          </p:txBody>
        </p:sp>
      </p:gr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6947" y="1895076"/>
            <a:ext cx="4260125" cy="4260125"/>
          </a:xfrm>
          <a:prstGeom prst="rect">
            <a:avLst/>
          </a:prstGeom>
        </p:spPr>
      </p:pic>
      <p:pic>
        <p:nvPicPr>
          <p:cNvPr id="33" name="Picture 32"/>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5044" y="2988210"/>
            <a:ext cx="2428481" cy="3164759"/>
          </a:xfrm>
          <a:prstGeom prst="rect">
            <a:avLst/>
          </a:prstGeom>
        </p:spPr>
      </p:pic>
    </p:spTree>
    <p:extLst>
      <p:ext uri="{BB962C8B-B14F-4D97-AF65-F5344CB8AC3E}">
        <p14:creationId xmlns:p14="http://schemas.microsoft.com/office/powerpoint/2010/main" val="426057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192</TotalTime>
  <Words>633</Words>
  <Application>Microsoft Office PowerPoint</Application>
  <PresentationFormat>Widescreen</PresentationFormat>
  <Paragraphs>93</Paragraphs>
  <Slides>28</Slides>
  <Notes>17</Notes>
  <HiddenSlides>0</HiddenSlides>
  <MMClips>0</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28</vt:i4>
      </vt:variant>
    </vt:vector>
  </HeadingPairs>
  <TitlesOfParts>
    <vt:vector size="53" baseType="lpstr">
      <vt:lpstr>黑体</vt:lpstr>
      <vt:lpstr>#9Slide07 HoneyCream</vt:lpstr>
      <vt:lpstr>方正字迹-邢体草书繁体</vt:lpstr>
      <vt:lpstr>华康少女文字W5</vt:lpstr>
      <vt:lpstr>Times New Roman</vt:lpstr>
      <vt:lpstr>UTM Times</vt:lpstr>
      <vt:lpstr>Calibri</vt:lpstr>
      <vt:lpstr>等线</vt:lpstr>
      <vt:lpstr>Arial</vt:lpstr>
      <vt:lpstr>方正卡通简体</vt:lpstr>
      <vt:lpstr>SVN-Newton</vt:lpstr>
      <vt:lpstr>宋体</vt:lpstr>
      <vt:lpstr>DFGothic-EB</vt:lpstr>
      <vt:lpstr>Office 主题​​</vt:lpstr>
      <vt:lpstr>1_Office 主题​​</vt:lpstr>
      <vt:lpstr>Office 主题</vt:lpstr>
      <vt:lpstr>2_Office 主题​​</vt:lpstr>
      <vt:lpstr>1_Office 主题</vt:lpstr>
      <vt:lpstr>2_Office 主题</vt:lpstr>
      <vt:lpstr>3_Office 主题</vt:lpstr>
      <vt:lpstr>4_Office 主题</vt:lpstr>
      <vt:lpstr>5_Office 主题</vt:lpstr>
      <vt:lpstr>3_Office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MT50</dc:subject>
  <dc:creator>MANG NON</dc:creator>
  <cp:keywords>MangnonTeam</cp:keywords>
  <dc:description>MT50</dc:description>
  <cp:lastModifiedBy>LaptopDT</cp:lastModifiedBy>
  <cp:revision>14</cp:revision>
  <dcterms:created xsi:type="dcterms:W3CDTF">2023-06-19T08:32:55Z</dcterms:created>
  <dcterms:modified xsi:type="dcterms:W3CDTF">2023-08-31T15:32:53Z</dcterms:modified>
  <cp:category>MT50</cp:category>
  <cp:version>MT50</cp:version>
</cp:coreProperties>
</file>