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72" r:id="rId2"/>
    <p:sldId id="265" r:id="rId3"/>
    <p:sldId id="267" r:id="rId4"/>
    <p:sldId id="268" r:id="rId5"/>
    <p:sldId id="257" r:id="rId6"/>
    <p:sldId id="258" r:id="rId7"/>
    <p:sldId id="259" r:id="rId8"/>
    <p:sldId id="269" r:id="rId9"/>
    <p:sldId id="262" r:id="rId10"/>
    <p:sldId id="270" r:id="rId11"/>
    <p:sldId id="261" r:id="rId12"/>
    <p:sldId id="271" r:id="rId13"/>
    <p:sldId id="273"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39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BE7D9F-30AA-440E-8781-A956F8BD5A98}"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3049065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E7D9F-30AA-440E-8781-A956F8BD5A98}"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3822945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E7D9F-30AA-440E-8781-A956F8BD5A98}"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363052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E7D9F-30AA-440E-8781-A956F8BD5A98}"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202464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BE7D9F-30AA-440E-8781-A956F8BD5A98}"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3331526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E7D9F-30AA-440E-8781-A956F8BD5A98}"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49679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BE7D9F-30AA-440E-8781-A956F8BD5A98}" type="datetimeFigureOut">
              <a:rPr lang="en-US" smtClean="0"/>
              <a:t>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421217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BE7D9F-30AA-440E-8781-A956F8BD5A98}" type="datetimeFigureOut">
              <a:rPr lang="en-US" smtClean="0"/>
              <a:t>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2664502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E7D9F-30AA-440E-8781-A956F8BD5A98}" type="datetimeFigureOut">
              <a:rPr lang="en-US" smtClean="0"/>
              <a:t>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110315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BE7D9F-30AA-440E-8781-A956F8BD5A98}"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219887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BE7D9F-30AA-440E-8781-A956F8BD5A98}"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240206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E7D9F-30AA-440E-8781-A956F8BD5A98}" type="datetimeFigureOut">
              <a:rPr lang="en-US" smtClean="0"/>
              <a:t>9/1/2023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1D61B-F167-4E84-95EC-4D5923685E58}" type="slidenum">
              <a:rPr lang="en-US" smtClean="0"/>
              <a:t>‹#›</a:t>
            </a:fld>
            <a:endParaRPr lang="en-US"/>
          </a:p>
        </p:txBody>
      </p:sp>
    </p:spTree>
    <p:extLst>
      <p:ext uri="{BB962C8B-B14F-4D97-AF65-F5344CB8AC3E}">
        <p14:creationId xmlns:p14="http://schemas.microsoft.com/office/powerpoint/2010/main" val="115977278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1437342" y="584201"/>
            <a:ext cx="9317317" cy="321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2133" b="1">
                <a:cs typeface="Times New Roman" panose="02020603050405020304" pitchFamily="18" charset="0"/>
              </a:rPr>
              <a:t>ỦY BAN NHÂN DÂN QUẬN LONG BIÊN</a:t>
            </a:r>
          </a:p>
          <a:p>
            <a:pPr algn="ctr"/>
            <a:r>
              <a:rPr lang="en-US" altLang="en-US" sz="2133" b="1">
                <a:cs typeface="Times New Roman" panose="02020603050405020304" pitchFamily="18" charset="0"/>
              </a:rPr>
              <a:t>TRƯỜNG TIỂU HỌC ÁI MỘ B</a:t>
            </a:r>
          </a:p>
          <a:p>
            <a:pPr algn="ctr"/>
            <a:endParaRPr lang="en-US" altLang="en-US" sz="3200" b="1">
              <a:cs typeface="Times New Roman" panose="02020603050405020304" pitchFamily="18" charset="0"/>
            </a:endParaRPr>
          </a:p>
          <a:p>
            <a:pPr algn="ctr"/>
            <a:endParaRPr lang="en-US" altLang="en-US" sz="3200" b="1">
              <a:cs typeface="Times New Roman" panose="02020603050405020304" pitchFamily="18" charset="0"/>
            </a:endParaRPr>
          </a:p>
          <a:p>
            <a:pPr algn="ctr"/>
            <a:r>
              <a:rPr lang="en-US" altLang="en-US" sz="3200" b="1">
                <a:solidFill>
                  <a:srgbClr val="FF0000"/>
                </a:solidFill>
                <a:cs typeface="Times New Roman" panose="02020603050405020304" pitchFamily="18" charset="0"/>
              </a:rPr>
              <a:t>MÔN: </a:t>
            </a:r>
            <a:r>
              <a:rPr lang="en-US" altLang="en-US" sz="3200" b="1" smtClean="0">
                <a:solidFill>
                  <a:srgbClr val="FF0000"/>
                </a:solidFill>
                <a:cs typeface="Times New Roman" panose="02020603050405020304" pitchFamily="18" charset="0"/>
              </a:rPr>
              <a:t>GIÁO DỤC ĐỊA PHƯƠNG </a:t>
            </a:r>
            <a:endParaRPr lang="en-US" altLang="en-US" sz="3200" b="1">
              <a:solidFill>
                <a:srgbClr val="FF0000"/>
              </a:solidFill>
              <a:cs typeface="Times New Roman" panose="02020603050405020304" pitchFamily="18" charset="0"/>
            </a:endParaRPr>
          </a:p>
          <a:p>
            <a:pPr algn="ctr"/>
            <a:r>
              <a:rPr lang="en-US" altLang="en-US" sz="3200" b="1" smtClean="0">
                <a:solidFill>
                  <a:srgbClr val="FF0000"/>
                </a:solidFill>
                <a:cs typeface="Times New Roman" panose="02020603050405020304" pitchFamily="18" charset="0"/>
              </a:rPr>
              <a:t>AN TOÀN GIAO THÔNG – BÀI 1: </a:t>
            </a:r>
            <a:r>
              <a:rPr lang="en-US" altLang="en-US" sz="3200" b="1" smtClean="0">
                <a:solidFill>
                  <a:srgbClr val="FF0000"/>
                </a:solidFill>
                <a:cs typeface="Times New Roman" panose="02020603050405020304" pitchFamily="18" charset="0"/>
              </a:rPr>
              <a:t>ĐIỀU KHIỂN XE </a:t>
            </a:r>
            <a:r>
              <a:rPr lang="en-US" altLang="en-US" sz="3200" b="1">
                <a:solidFill>
                  <a:srgbClr val="FF0000"/>
                </a:solidFill>
                <a:cs typeface="Times New Roman" panose="02020603050405020304" pitchFamily="18" charset="0"/>
              </a:rPr>
              <a:t>ĐẠP AN TOÀN</a:t>
            </a:r>
          </a:p>
        </p:txBody>
      </p:sp>
      <p:pic>
        <p:nvPicPr>
          <p:cNvPr id="15363" name="Picture 8" descr="http://previews.123rf.com/images/yuyuyi/yuyuyi1209/yuyuyi120900222/15452353-Multicultural-children-and-banner--Stock-Vector-children-school-holding.jpg"/>
          <p:cNvPicPr>
            <a:picLocks noChangeAspect="1" noChangeArrowheads="1"/>
          </p:cNvPicPr>
          <p:nvPr/>
        </p:nvPicPr>
        <p:blipFill>
          <a:blip r:embed="rId2">
            <a:extLst>
              <a:ext uri="{28A0092B-C50C-407E-A947-70E740481C1C}">
                <a14:useLocalDpi xmlns:a14="http://schemas.microsoft.com/office/drawing/2010/main" val="0"/>
              </a:ext>
            </a:extLst>
          </a:blip>
          <a:srcRect t="49277"/>
          <a:stretch>
            <a:fillRect/>
          </a:stretch>
        </p:blipFill>
        <p:spPr bwMode="auto">
          <a:xfrm>
            <a:off x="1524000" y="47625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44489"/>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4217" y="1858274"/>
            <a:ext cx="9784080" cy="3579849"/>
          </a:xfrm>
        </p:spPr>
        <p:txBody>
          <a:bodyPr>
            <a:normAutofit/>
          </a:bodyPr>
          <a:lstStyle/>
          <a:p>
            <a:pPr marL="0" indent="0" algn="just">
              <a:buNone/>
            </a:pPr>
            <a:r>
              <a:rPr lang="en-US" sz="3600">
                <a:solidFill>
                  <a:srgbClr val="FF0000"/>
                </a:solidFill>
                <a:latin typeface="Times New Roman" pitchFamily="18" charset="0"/>
                <a:cs typeface="Times New Roman" pitchFamily="18" charset="0"/>
              </a:rPr>
              <a:t> </a:t>
            </a:r>
            <a:r>
              <a:rPr lang="en-US" sz="3600" smtClean="0">
                <a:solidFill>
                  <a:srgbClr val="FF0000"/>
                </a:solidFill>
                <a:latin typeface="Times New Roman" pitchFamily="18" charset="0"/>
                <a:cs typeface="Times New Roman" pitchFamily="18" charset="0"/>
              </a:rPr>
              <a:t>     </a:t>
            </a:r>
            <a:r>
              <a:rPr lang="en-US" sz="3600" b="0" smtClean="0">
                <a:solidFill>
                  <a:srgbClr val="FF0000"/>
                </a:solidFill>
                <a:latin typeface="Times New Roman" pitchFamily="18" charset="0"/>
                <a:cs typeface="Times New Roman" pitchFamily="18" charset="0"/>
              </a:rPr>
              <a:t>Khi tham gia giao thông chúng ta không nên chạy xe lạng lách, đánh võng, phánh nhanh vượt ẩu, đi dàn hàng 2, hàng 3, không nên chạy xe bằng 1 bánh hoặc buông hai tay…</a:t>
            </a:r>
            <a:endParaRPr lang="en-US" sz="3600" b="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57167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131"/>
            <a:ext cx="11861074" cy="3241964"/>
          </a:xfrm>
        </p:spPr>
        <p:txBody>
          <a:bodyPr>
            <a:normAutofit fontScale="90000"/>
          </a:bodyPr>
          <a:lstStyle/>
          <a:p>
            <a:r>
              <a:rPr lang="en-US" sz="3600" cap="none" smtClean="0">
                <a:solidFill>
                  <a:srgbClr val="000000"/>
                </a:solidFill>
                <a:latin typeface="Times New Roman" panose="02020603050405020304" pitchFamily="18" charset="0"/>
                <a:cs typeface="Times New Roman" panose="02020603050405020304" pitchFamily="18" charset="0"/>
              </a:rPr>
              <a:t>	</a:t>
            </a:r>
            <a:br>
              <a:rPr lang="en-US" sz="3600" cap="none" smtClean="0">
                <a:solidFill>
                  <a:srgbClr val="000000"/>
                </a:solidFill>
                <a:latin typeface="Times New Roman" panose="02020603050405020304" pitchFamily="18" charset="0"/>
                <a:cs typeface="Times New Roman" panose="02020603050405020304" pitchFamily="18" charset="0"/>
              </a:rPr>
            </a:br>
            <a:r>
              <a:rPr lang="en-US" sz="4000" cap="none" smtClean="0">
                <a:solidFill>
                  <a:srgbClr val="0000FF"/>
                </a:solidFill>
                <a:latin typeface="Times New Roman" panose="02020603050405020304" pitchFamily="18" charset="0"/>
                <a:cs typeface="Times New Roman" panose="02020603050405020304" pitchFamily="18" charset="0"/>
              </a:rPr>
              <a:t>2</a:t>
            </a:r>
            <a:r>
              <a:rPr lang="en-US" sz="4000" cap="none">
                <a:solidFill>
                  <a:srgbClr val="0000FF"/>
                </a:solidFill>
                <a:latin typeface="Times New Roman" panose="02020603050405020304" pitchFamily="18" charset="0"/>
                <a:cs typeface="Times New Roman" panose="02020603050405020304" pitchFamily="18" charset="0"/>
              </a:rPr>
              <a:t>. Sắm vai xử lý các tình </a:t>
            </a:r>
            <a:r>
              <a:rPr lang="en-US" sz="4000" cap="none" smtClean="0">
                <a:solidFill>
                  <a:srgbClr val="0000FF"/>
                </a:solidFill>
                <a:latin typeface="Times New Roman" panose="02020603050405020304" pitchFamily="18" charset="0"/>
                <a:cs typeface="Times New Roman" panose="02020603050405020304" pitchFamily="18" charset="0"/>
              </a:rPr>
              <a:t>huống</a:t>
            </a:r>
            <a:br>
              <a:rPr lang="en-US" sz="4000" cap="none" smtClean="0">
                <a:solidFill>
                  <a:srgbClr val="0000FF"/>
                </a:solidFill>
                <a:latin typeface="Times New Roman" panose="02020603050405020304" pitchFamily="18" charset="0"/>
                <a:cs typeface="Times New Roman" panose="02020603050405020304" pitchFamily="18" charset="0"/>
              </a:rPr>
            </a:br>
            <a:r>
              <a:rPr lang="en-US" sz="4000" cap="none" smtClean="0">
                <a:solidFill>
                  <a:srgbClr val="0000FF"/>
                </a:solidFill>
                <a:latin typeface="Times New Roman" panose="02020603050405020304" pitchFamily="18" charset="0"/>
                <a:cs typeface="Times New Roman" panose="02020603050405020304" pitchFamily="18" charset="0"/>
              </a:rPr>
              <a:t>a. trao </a:t>
            </a:r>
            <a:r>
              <a:rPr lang="en-US" sz="4000" cap="none">
                <a:solidFill>
                  <a:srgbClr val="0000FF"/>
                </a:solidFill>
                <a:latin typeface="Times New Roman" panose="02020603050405020304" pitchFamily="18" charset="0"/>
                <a:cs typeface="Times New Roman" panose="02020603050405020304" pitchFamily="18" charset="0"/>
              </a:rPr>
              <a:t>đổi cách xử lý tình huống</a:t>
            </a:r>
            <a:br>
              <a:rPr lang="en-US" sz="4000" cap="none">
                <a:solidFill>
                  <a:srgbClr val="0000FF"/>
                </a:solidFill>
                <a:latin typeface="Times New Roman" panose="02020603050405020304" pitchFamily="18" charset="0"/>
                <a:cs typeface="Times New Roman" panose="02020603050405020304" pitchFamily="18" charset="0"/>
              </a:rPr>
            </a:br>
            <a:r>
              <a:rPr lang="en-US" sz="4000" cap="none" smtClean="0">
                <a:solidFill>
                  <a:srgbClr val="0000FF"/>
                </a:solidFill>
                <a:latin typeface="Times New Roman" panose="02020603050405020304" pitchFamily="18" charset="0"/>
                <a:cs typeface="Times New Roman" panose="02020603050405020304" pitchFamily="18" charset="0"/>
              </a:rPr>
              <a:t>Tình </a:t>
            </a:r>
            <a:r>
              <a:rPr lang="en-US" sz="4000" cap="none">
                <a:solidFill>
                  <a:srgbClr val="0000FF"/>
                </a:solidFill>
                <a:latin typeface="Times New Roman" panose="02020603050405020304" pitchFamily="18" charset="0"/>
                <a:cs typeface="Times New Roman" panose="02020603050405020304" pitchFamily="18" charset="0"/>
              </a:rPr>
              <a:t>huống 1: </a:t>
            </a:r>
            <a:r>
              <a:rPr lang="en-US" sz="4000" cap="none" smtClean="0">
                <a:solidFill>
                  <a:srgbClr val="0000FF"/>
                </a:solidFill>
                <a:latin typeface="Times New Roman" panose="02020603050405020304" pitchFamily="18" charset="0"/>
                <a:cs typeface="Times New Roman" panose="02020603050405020304" pitchFamily="18" charset="0"/>
              </a:rPr>
              <a:t>Bình </a:t>
            </a:r>
            <a:r>
              <a:rPr lang="en-US" sz="4000" cap="none">
                <a:solidFill>
                  <a:srgbClr val="0000FF"/>
                </a:solidFill>
                <a:latin typeface="Times New Roman" panose="02020603050405020304" pitchFamily="18" charset="0"/>
                <a:cs typeface="Times New Roman" panose="02020603050405020304" pitchFamily="18" charset="0"/>
              </a:rPr>
              <a:t>và </a:t>
            </a:r>
            <a:r>
              <a:rPr lang="en-US" sz="4000" cap="none" smtClean="0">
                <a:solidFill>
                  <a:srgbClr val="0000FF"/>
                </a:solidFill>
                <a:latin typeface="Times New Roman" panose="02020603050405020304" pitchFamily="18" charset="0"/>
                <a:cs typeface="Times New Roman" panose="02020603050405020304" pitchFamily="18" charset="0"/>
              </a:rPr>
              <a:t>Nam </a:t>
            </a:r>
            <a:r>
              <a:rPr lang="en-US" sz="4000" cap="none">
                <a:solidFill>
                  <a:srgbClr val="0000FF"/>
                </a:solidFill>
                <a:latin typeface="Times New Roman" panose="02020603050405020304" pitchFamily="18" charset="0"/>
                <a:cs typeface="Times New Roman" panose="02020603050405020304" pitchFamily="18" charset="0"/>
              </a:rPr>
              <a:t>đang đi xe đạp cùng </a:t>
            </a:r>
            <a:r>
              <a:rPr lang="en-US" sz="4000" cap="none" smtClean="0">
                <a:solidFill>
                  <a:srgbClr val="0000FF"/>
                </a:solidFill>
                <a:latin typeface="Times New Roman" panose="02020603050405020304" pitchFamily="18" charset="0"/>
                <a:cs typeface="Times New Roman" panose="02020603050405020304" pitchFamily="18" charset="0"/>
              </a:rPr>
              <a:t>nhau. Bỗng Bình </a:t>
            </a:r>
            <a:r>
              <a:rPr lang="en-US" sz="4000" cap="none">
                <a:solidFill>
                  <a:srgbClr val="0000FF"/>
                </a:solidFill>
                <a:latin typeface="Times New Roman" panose="02020603050405020304" pitchFamily="18" charset="0"/>
                <a:cs typeface="Times New Roman" panose="02020603050405020304" pitchFamily="18" charset="0"/>
              </a:rPr>
              <a:t>quay sang rủ N</a:t>
            </a:r>
            <a:r>
              <a:rPr lang="en-US" sz="4000" cap="none" smtClean="0">
                <a:solidFill>
                  <a:srgbClr val="0000FF"/>
                </a:solidFill>
                <a:latin typeface="Times New Roman" panose="02020603050405020304" pitchFamily="18" charset="0"/>
                <a:cs typeface="Times New Roman" panose="02020603050405020304" pitchFamily="18" charset="0"/>
              </a:rPr>
              <a:t>am</a:t>
            </a:r>
            <a:r>
              <a:rPr lang="en-US" sz="4000" cap="none">
                <a:solidFill>
                  <a:srgbClr val="0000FF"/>
                </a:solidFill>
                <a:latin typeface="Times New Roman" panose="02020603050405020304" pitchFamily="18" charset="0"/>
                <a:cs typeface="Times New Roman" panose="02020603050405020304" pitchFamily="18" charset="0"/>
              </a:rPr>
              <a:t>: “ </a:t>
            </a:r>
            <a:r>
              <a:rPr lang="en-US" sz="4000" cap="none" smtClean="0">
                <a:solidFill>
                  <a:srgbClr val="0000FF"/>
                </a:solidFill>
                <a:latin typeface="Times New Roman" panose="02020603050405020304" pitchFamily="18" charset="0"/>
                <a:cs typeface="Times New Roman" panose="02020603050405020304" pitchFamily="18" charset="0"/>
              </a:rPr>
              <a:t>Tớ </a:t>
            </a:r>
            <a:r>
              <a:rPr lang="en-US" sz="4000" cap="none">
                <a:solidFill>
                  <a:srgbClr val="0000FF"/>
                </a:solidFill>
                <a:latin typeface="Times New Roman" panose="02020603050405020304" pitchFamily="18" charset="0"/>
                <a:cs typeface="Times New Roman" panose="02020603050405020304" pitchFamily="18" charset="0"/>
              </a:rPr>
              <a:t>vơi cậu thử đua xem ai </a:t>
            </a:r>
            <a:r>
              <a:rPr lang="en-US" sz="4000" cap="none" smtClean="0">
                <a:solidFill>
                  <a:srgbClr val="0000FF"/>
                </a:solidFill>
                <a:latin typeface="Times New Roman" panose="02020603050405020304" pitchFamily="18" charset="0"/>
                <a:cs typeface="Times New Roman" panose="02020603050405020304" pitchFamily="18" charset="0"/>
              </a:rPr>
              <a:t>nhanh </a:t>
            </a:r>
            <a:r>
              <a:rPr lang="en-US" sz="4000" cap="none">
                <a:solidFill>
                  <a:srgbClr val="0000FF"/>
                </a:solidFill>
                <a:latin typeface="Times New Roman" panose="02020603050405020304" pitchFamily="18" charset="0"/>
                <a:cs typeface="Times New Roman" panose="02020603050405020304" pitchFamily="18" charset="0"/>
              </a:rPr>
              <a:t>hơn nhé!”</a:t>
            </a:r>
            <a:br>
              <a:rPr lang="en-US" sz="4000" cap="none">
                <a:solidFill>
                  <a:srgbClr val="0000FF"/>
                </a:solidFill>
                <a:latin typeface="Times New Roman" panose="02020603050405020304" pitchFamily="18" charset="0"/>
                <a:cs typeface="Times New Roman" panose="02020603050405020304" pitchFamily="18" charset="0"/>
              </a:rPr>
            </a:br>
            <a:r>
              <a:rPr lang="en-US" sz="4000" cap="none">
                <a:solidFill>
                  <a:srgbClr val="0000FF"/>
                </a:solidFill>
                <a:latin typeface="Times New Roman" panose="02020603050405020304" pitchFamily="18" charset="0"/>
                <a:cs typeface="Times New Roman" panose="02020603050405020304" pitchFamily="18" charset="0"/>
              </a:rPr>
              <a:t>Nếu em là </a:t>
            </a:r>
            <a:r>
              <a:rPr lang="en-US" sz="4000" cap="none" smtClean="0">
                <a:solidFill>
                  <a:srgbClr val="0000FF"/>
                </a:solidFill>
                <a:latin typeface="Times New Roman" panose="02020603050405020304" pitchFamily="18" charset="0"/>
                <a:cs typeface="Times New Roman" panose="02020603050405020304" pitchFamily="18" charset="0"/>
              </a:rPr>
              <a:t>Nam </a:t>
            </a:r>
            <a:r>
              <a:rPr lang="en-US" sz="4000" cap="none">
                <a:solidFill>
                  <a:srgbClr val="0000FF"/>
                </a:solidFill>
                <a:latin typeface="Times New Roman" panose="02020603050405020304" pitchFamily="18" charset="0"/>
                <a:cs typeface="Times New Roman" panose="02020603050405020304" pitchFamily="18" charset="0"/>
              </a:rPr>
              <a:t>em </a:t>
            </a:r>
            <a:r>
              <a:rPr lang="en-US" sz="4000" cap="none" smtClean="0">
                <a:solidFill>
                  <a:srgbClr val="0000FF"/>
                </a:solidFill>
                <a:latin typeface="Times New Roman" panose="02020603050405020304" pitchFamily="18" charset="0"/>
                <a:cs typeface="Times New Roman" panose="02020603050405020304" pitchFamily="18" charset="0"/>
              </a:rPr>
              <a:t>sẽ </a:t>
            </a:r>
            <a:r>
              <a:rPr lang="en-US" sz="4000" cap="none">
                <a:solidFill>
                  <a:srgbClr val="0000FF"/>
                </a:solidFill>
                <a:latin typeface="Times New Roman" panose="02020603050405020304" pitchFamily="18" charset="0"/>
                <a:cs typeface="Times New Roman" panose="02020603050405020304" pitchFamily="18" charset="0"/>
              </a:rPr>
              <a:t>làm </a:t>
            </a:r>
            <a:r>
              <a:rPr lang="en-US" sz="4000" cap="none" smtClean="0">
                <a:solidFill>
                  <a:srgbClr val="0000FF"/>
                </a:solidFill>
                <a:latin typeface="Times New Roman" panose="02020603050405020304" pitchFamily="18" charset="0"/>
                <a:cs typeface="Times New Roman" panose="02020603050405020304" pitchFamily="18" charset="0"/>
              </a:rPr>
              <a:t>gì ?</a:t>
            </a:r>
            <a:r>
              <a:rPr lang="en-US" sz="4000" cap="none">
                <a:solidFill>
                  <a:srgbClr val="0000FF"/>
                </a:solidFill>
                <a:latin typeface="Times New Roman" panose="02020603050405020304" pitchFamily="18" charset="0"/>
                <a:cs typeface="Times New Roman" panose="02020603050405020304" pitchFamily="18" charset="0"/>
              </a:rPr>
              <a:t/>
            </a:r>
            <a:br>
              <a:rPr lang="en-US" sz="4000" cap="none">
                <a:solidFill>
                  <a:srgbClr val="0000FF"/>
                </a:solidFill>
                <a:latin typeface="Times New Roman" panose="02020603050405020304" pitchFamily="18" charset="0"/>
                <a:cs typeface="Times New Roman" panose="02020603050405020304" pitchFamily="18" charset="0"/>
              </a:rPr>
            </a:br>
            <a:endParaRPr lang="en-US" sz="4000" cap="none"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13509" y="3366654"/>
            <a:ext cx="11377748" cy="2308324"/>
          </a:xfrm>
          <a:prstGeom prst="rect">
            <a:avLst/>
          </a:prstGeom>
          <a:noFill/>
        </p:spPr>
        <p:txBody>
          <a:bodyPr wrap="square" rtlCol="0">
            <a:spAutoFit/>
          </a:bodyPr>
          <a:lstStyle/>
          <a:p>
            <a:pPr algn="just"/>
            <a:r>
              <a:rPr lang="en-US" smtClean="0"/>
              <a:t>	</a:t>
            </a:r>
            <a:r>
              <a:rPr lang="en-US" sz="3600" smtClean="0">
                <a:solidFill>
                  <a:srgbClr val="FF0000"/>
                </a:solidFill>
                <a:latin typeface="Times New Roman" pitchFamily="18" charset="0"/>
                <a:cs typeface="Times New Roman" pitchFamily="18" charset="0"/>
              </a:rPr>
              <a:t>Nếu em là Nam em sẽ nói với Bình là chúng mình không nên chạy đua vì chạy đua là rất nguy hiểm cho của mình và những người cùng tham gia giao thông, bạn hãy tuân thu luật giao thông.</a:t>
            </a:r>
            <a:endParaRPr lang="en-US" sz="3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7006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300446"/>
            <a:ext cx="11286309" cy="2847703"/>
          </a:xfrm>
        </p:spPr>
        <p:txBody>
          <a:bodyPr>
            <a:normAutofit fontScale="25000" lnSpcReduction="20000"/>
          </a:bodyPr>
          <a:lstStyle/>
          <a:p>
            <a:pPr algn="just">
              <a:lnSpc>
                <a:spcPct val="120000"/>
              </a:lnSpc>
            </a:pPr>
            <a:r>
              <a:rPr lang="en-US" sz="3200" b="0" smtClean="0">
                <a:solidFill>
                  <a:srgbClr val="0000FF"/>
                </a:solidFill>
                <a:latin typeface="Times New Roman" panose="02020603050405020304" pitchFamily="18" charset="0"/>
                <a:ea typeface="+mj-ea"/>
                <a:cs typeface="Times New Roman" panose="02020603050405020304" pitchFamily="18" charset="0"/>
              </a:rPr>
              <a:t>	</a:t>
            </a:r>
            <a:r>
              <a:rPr lang="en-US" sz="14400" b="0" smtClean="0">
                <a:solidFill>
                  <a:srgbClr val="0000FF"/>
                </a:solidFill>
                <a:latin typeface="Times New Roman" panose="02020603050405020304" pitchFamily="18" charset="0"/>
                <a:ea typeface="+mj-ea"/>
                <a:cs typeface="Times New Roman" panose="02020603050405020304" pitchFamily="18" charset="0"/>
              </a:rPr>
              <a:t>Tình </a:t>
            </a:r>
            <a:r>
              <a:rPr lang="en-US" sz="14400" b="0">
                <a:solidFill>
                  <a:srgbClr val="0000FF"/>
                </a:solidFill>
                <a:latin typeface="Times New Roman" panose="02020603050405020304" pitchFamily="18" charset="0"/>
                <a:ea typeface="+mj-ea"/>
                <a:cs typeface="Times New Roman" panose="02020603050405020304" pitchFamily="18" charset="0"/>
              </a:rPr>
              <a:t>huống 2: </a:t>
            </a:r>
            <a:r>
              <a:rPr lang="en-US" sz="14400" b="0" smtClean="0">
                <a:solidFill>
                  <a:srgbClr val="0000FF"/>
                </a:solidFill>
                <a:latin typeface="Times New Roman" panose="02020603050405020304" pitchFamily="18" charset="0"/>
                <a:ea typeface="+mj-ea"/>
                <a:cs typeface="Times New Roman" panose="02020603050405020304" pitchFamily="18" charset="0"/>
              </a:rPr>
              <a:t>Bông </a:t>
            </a:r>
            <a:r>
              <a:rPr lang="en-US" sz="14400" b="0">
                <a:solidFill>
                  <a:srgbClr val="0000FF"/>
                </a:solidFill>
                <a:latin typeface="Times New Roman" panose="02020603050405020304" pitchFamily="18" charset="0"/>
                <a:ea typeface="+mj-ea"/>
                <a:cs typeface="Times New Roman" panose="02020603050405020304" pitchFamily="18" charset="0"/>
              </a:rPr>
              <a:t>và </a:t>
            </a:r>
            <a:r>
              <a:rPr lang="en-US" sz="14400" b="0" smtClean="0">
                <a:solidFill>
                  <a:srgbClr val="0000FF"/>
                </a:solidFill>
                <a:latin typeface="Times New Roman" panose="02020603050405020304" pitchFamily="18" charset="0"/>
                <a:ea typeface="+mj-ea"/>
                <a:cs typeface="Times New Roman" panose="02020603050405020304" pitchFamily="18" charset="0"/>
              </a:rPr>
              <a:t>Bống </a:t>
            </a:r>
            <a:r>
              <a:rPr lang="en-US" sz="14400" b="0">
                <a:solidFill>
                  <a:srgbClr val="0000FF"/>
                </a:solidFill>
                <a:latin typeface="Times New Roman" panose="02020603050405020304" pitchFamily="18" charset="0"/>
                <a:ea typeface="+mj-ea"/>
                <a:cs typeface="Times New Roman" panose="02020603050405020304" pitchFamily="18" charset="0"/>
              </a:rPr>
              <a:t>đi học bằng xe đạp. Đến đoạn </a:t>
            </a:r>
            <a:r>
              <a:rPr lang="en-US" sz="14400" b="0" smtClean="0">
                <a:solidFill>
                  <a:srgbClr val="0000FF"/>
                </a:solidFill>
                <a:latin typeface="Times New Roman" panose="02020603050405020304" pitchFamily="18" charset="0"/>
                <a:ea typeface="+mj-ea"/>
                <a:cs typeface="Times New Roman" panose="02020603050405020304" pitchFamily="18" charset="0"/>
              </a:rPr>
              <a:t>giao nhau giữa </a:t>
            </a:r>
            <a:r>
              <a:rPr lang="en-US" sz="14400" b="0">
                <a:solidFill>
                  <a:srgbClr val="0000FF"/>
                </a:solidFill>
                <a:latin typeface="Times New Roman" panose="02020603050405020304" pitchFamily="18" charset="0"/>
                <a:ea typeface="+mj-ea"/>
                <a:cs typeface="Times New Roman" panose="02020603050405020304" pitchFamily="18" charset="0"/>
              </a:rPr>
              <a:t>đường sắt với đường bộ, gác chăn an toàn vừa được hạ xuống, </a:t>
            </a:r>
            <a:r>
              <a:rPr lang="en-US" sz="14400" b="0" smtClean="0">
                <a:solidFill>
                  <a:srgbClr val="0000FF"/>
                </a:solidFill>
                <a:latin typeface="Times New Roman" panose="02020603050405020304" pitchFamily="18" charset="0"/>
                <a:ea typeface="+mj-ea"/>
                <a:cs typeface="Times New Roman" panose="02020603050405020304" pitchFamily="18" charset="0"/>
              </a:rPr>
              <a:t>đèn tín </a:t>
            </a:r>
            <a:r>
              <a:rPr lang="en-US" sz="14400" b="0">
                <a:solidFill>
                  <a:srgbClr val="0000FF"/>
                </a:solidFill>
                <a:latin typeface="Times New Roman" panose="02020603050405020304" pitchFamily="18" charset="0"/>
                <a:ea typeface="+mj-ea"/>
                <a:cs typeface="Times New Roman" panose="02020603050405020304" pitchFamily="18" charset="0"/>
              </a:rPr>
              <a:t>hiệu báo các phương tiện dừng lại, nhường đường cho tàu hỏa, </a:t>
            </a:r>
            <a:r>
              <a:rPr lang="en-US" sz="14400" b="0" smtClean="0">
                <a:solidFill>
                  <a:srgbClr val="0000FF"/>
                </a:solidFill>
                <a:latin typeface="Times New Roman" panose="02020603050405020304" pitchFamily="18" charset="0"/>
                <a:ea typeface="+mj-ea"/>
                <a:cs typeface="Times New Roman" panose="02020603050405020304" pitchFamily="18" charset="0"/>
              </a:rPr>
              <a:t>Bông nói </a:t>
            </a:r>
            <a:r>
              <a:rPr lang="en-US" sz="14400" b="0">
                <a:solidFill>
                  <a:srgbClr val="0000FF"/>
                </a:solidFill>
                <a:latin typeface="Times New Roman" panose="02020603050405020304" pitchFamily="18" charset="0"/>
                <a:ea typeface="+mj-ea"/>
                <a:cs typeface="Times New Roman" panose="02020603050405020304" pitchFamily="18" charset="0"/>
              </a:rPr>
              <a:t>với </a:t>
            </a:r>
            <a:r>
              <a:rPr lang="en-US" sz="14400" b="0" smtClean="0">
                <a:solidFill>
                  <a:srgbClr val="0000FF"/>
                </a:solidFill>
                <a:latin typeface="Times New Roman" panose="02020603050405020304" pitchFamily="18" charset="0"/>
                <a:ea typeface="+mj-ea"/>
                <a:cs typeface="Times New Roman" panose="02020603050405020304" pitchFamily="18" charset="0"/>
              </a:rPr>
              <a:t>Bống</a:t>
            </a:r>
            <a:r>
              <a:rPr lang="en-US" sz="14400" b="0">
                <a:solidFill>
                  <a:srgbClr val="0000FF"/>
                </a:solidFill>
                <a:latin typeface="Times New Roman" panose="02020603050405020304" pitchFamily="18" charset="0"/>
                <a:ea typeface="+mj-ea"/>
                <a:cs typeface="Times New Roman" panose="02020603050405020304" pitchFamily="18" charset="0"/>
              </a:rPr>
              <a:t>: </a:t>
            </a:r>
            <a:r>
              <a:rPr lang="en-US" sz="14400" b="0" smtClean="0">
                <a:solidFill>
                  <a:srgbClr val="0000FF"/>
                </a:solidFill>
                <a:latin typeface="Times New Roman" panose="02020603050405020304" pitchFamily="18" charset="0"/>
                <a:ea typeface="+mj-ea"/>
                <a:cs typeface="Times New Roman" panose="02020603050405020304" pitchFamily="18" charset="0"/>
              </a:rPr>
              <a:t>“Hay </a:t>
            </a:r>
            <a:r>
              <a:rPr lang="en-US" sz="14400" b="0">
                <a:solidFill>
                  <a:srgbClr val="0000FF"/>
                </a:solidFill>
                <a:latin typeface="Times New Roman" panose="02020603050405020304" pitchFamily="18" charset="0"/>
                <a:ea typeface="+mj-ea"/>
                <a:cs typeface="Times New Roman" panose="02020603050405020304" pitchFamily="18" charset="0"/>
              </a:rPr>
              <a:t>là chúng mình cứ lách qua đi, tàu hỏa còn lâu </a:t>
            </a:r>
            <a:r>
              <a:rPr lang="en-US" sz="14400" b="0" smtClean="0">
                <a:solidFill>
                  <a:srgbClr val="0000FF"/>
                </a:solidFill>
                <a:latin typeface="Times New Roman" panose="02020603050405020304" pitchFamily="18" charset="0"/>
                <a:ea typeface="+mj-ea"/>
                <a:cs typeface="Times New Roman" panose="02020603050405020304" pitchFamily="18" charset="0"/>
              </a:rPr>
              <a:t>mới tới”. Nếu </a:t>
            </a:r>
            <a:r>
              <a:rPr lang="en-US" sz="14400" b="0">
                <a:solidFill>
                  <a:srgbClr val="0000FF"/>
                </a:solidFill>
                <a:latin typeface="Times New Roman" panose="02020603050405020304" pitchFamily="18" charset="0"/>
                <a:ea typeface="+mj-ea"/>
                <a:cs typeface="Times New Roman" panose="02020603050405020304" pitchFamily="18" charset="0"/>
              </a:rPr>
              <a:t>em là </a:t>
            </a:r>
            <a:r>
              <a:rPr lang="en-US" sz="14400" b="0" smtClean="0">
                <a:solidFill>
                  <a:srgbClr val="0000FF"/>
                </a:solidFill>
                <a:latin typeface="Times New Roman" panose="02020603050405020304" pitchFamily="18" charset="0"/>
                <a:ea typeface="+mj-ea"/>
                <a:cs typeface="Times New Roman" panose="02020603050405020304" pitchFamily="18" charset="0"/>
              </a:rPr>
              <a:t>Bống </a:t>
            </a:r>
            <a:r>
              <a:rPr lang="en-US" sz="14400" b="0">
                <a:solidFill>
                  <a:srgbClr val="0000FF"/>
                </a:solidFill>
                <a:latin typeface="Times New Roman" panose="02020603050405020304" pitchFamily="18" charset="0"/>
                <a:ea typeface="+mj-ea"/>
                <a:cs typeface="Times New Roman" panose="02020603050405020304" pitchFamily="18" charset="0"/>
              </a:rPr>
              <a:t>em </a:t>
            </a:r>
            <a:r>
              <a:rPr lang="en-US" sz="14400" b="0" smtClean="0">
                <a:solidFill>
                  <a:srgbClr val="0000FF"/>
                </a:solidFill>
                <a:latin typeface="Times New Roman" panose="02020603050405020304" pitchFamily="18" charset="0"/>
                <a:ea typeface="+mj-ea"/>
                <a:cs typeface="Times New Roman" panose="02020603050405020304" pitchFamily="18" charset="0"/>
              </a:rPr>
              <a:t>sẽ </a:t>
            </a:r>
            <a:r>
              <a:rPr lang="en-US" sz="14400" b="0">
                <a:solidFill>
                  <a:srgbClr val="0000FF"/>
                </a:solidFill>
                <a:latin typeface="Times New Roman" panose="02020603050405020304" pitchFamily="18" charset="0"/>
                <a:ea typeface="+mj-ea"/>
                <a:cs typeface="Times New Roman" panose="02020603050405020304" pitchFamily="18" charset="0"/>
              </a:rPr>
              <a:t>làm </a:t>
            </a:r>
            <a:r>
              <a:rPr lang="en-US" sz="14400" b="0" smtClean="0">
                <a:solidFill>
                  <a:srgbClr val="0000FF"/>
                </a:solidFill>
                <a:latin typeface="Times New Roman" panose="02020603050405020304" pitchFamily="18" charset="0"/>
                <a:ea typeface="+mj-ea"/>
                <a:cs typeface="Times New Roman" panose="02020603050405020304" pitchFamily="18" charset="0"/>
              </a:rPr>
              <a:t>gì ?</a:t>
            </a:r>
          </a:p>
        </p:txBody>
      </p:sp>
      <p:sp>
        <p:nvSpPr>
          <p:cNvPr id="4" name="TextBox 3"/>
          <p:cNvSpPr txBox="1"/>
          <p:nvPr/>
        </p:nvSpPr>
        <p:spPr>
          <a:xfrm>
            <a:off x="600891" y="3906393"/>
            <a:ext cx="11011988" cy="1200329"/>
          </a:xfrm>
          <a:prstGeom prst="rect">
            <a:avLst/>
          </a:prstGeom>
          <a:noFill/>
        </p:spPr>
        <p:txBody>
          <a:bodyPr wrap="square" rtlCol="0">
            <a:spAutoFit/>
          </a:bodyPr>
          <a:lstStyle/>
          <a:p>
            <a:pPr algn="just"/>
            <a:r>
              <a:rPr lang="en-US" sz="3600" smtClean="0">
                <a:solidFill>
                  <a:srgbClr val="FF0000"/>
                </a:solidFill>
                <a:latin typeface="Times New Roman" pitchFamily="18" charset="0"/>
                <a:cs typeface="Times New Roman" pitchFamily="18" charset="0"/>
              </a:rPr>
              <a:t>Nếu em là Bống em sẽ nói với bạn là bạn nên đợi cho tàu hỏa đi qua, gác chắn nhấc lên rồi bạn hãy đi qua.</a:t>
            </a:r>
            <a:endParaRPr lang="en-US" sz="3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6320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531" y="169817"/>
            <a:ext cx="10006149" cy="6857999"/>
          </a:xfrm>
        </p:spPr>
        <p:txBody>
          <a:bodyPr>
            <a:normAutofit/>
          </a:bodyPr>
          <a:lstStyle/>
          <a:p>
            <a:pPr marL="0" indent="0" algn="ctr">
              <a:lnSpc>
                <a:spcPct val="115000"/>
              </a:lnSpc>
              <a:spcBef>
                <a:spcPts val="200"/>
              </a:spcBef>
              <a:spcAft>
                <a:spcPts val="200"/>
              </a:spcAft>
              <a:buNone/>
            </a:pPr>
            <a:r>
              <a:rPr lang="en-US" sz="3200" smtClean="0">
                <a:solidFill>
                  <a:srgbClr val="0000FF"/>
                </a:solidFill>
                <a:latin typeface="Times New Roman" pitchFamily="18" charset="0"/>
                <a:ea typeface="SimSun"/>
                <a:cs typeface="Times New Roman" pitchFamily="18" charset="0"/>
              </a:rPr>
              <a:t>YÊU CẦU CẦN ĐẠT</a:t>
            </a:r>
          </a:p>
          <a:p>
            <a:pPr marL="0" indent="0" algn="just">
              <a:lnSpc>
                <a:spcPct val="115000"/>
              </a:lnSpc>
              <a:spcBef>
                <a:spcPts val="200"/>
              </a:spcBef>
              <a:spcAft>
                <a:spcPts val="200"/>
              </a:spcAft>
              <a:buNone/>
            </a:pPr>
            <a:r>
              <a:rPr lang="en-US" sz="3200" smtClean="0">
                <a:solidFill>
                  <a:srgbClr val="FF0000"/>
                </a:solidFill>
                <a:latin typeface="Times New Roman" pitchFamily="18" charset="0"/>
                <a:ea typeface="SimSun"/>
                <a:cs typeface="Times New Roman" pitchFamily="18" charset="0"/>
              </a:rPr>
              <a:t>- </a:t>
            </a:r>
            <a:r>
              <a:rPr lang="en-US" sz="3200">
                <a:solidFill>
                  <a:srgbClr val="FF0000"/>
                </a:solidFill>
                <a:latin typeface="Times New Roman" pitchFamily="18" charset="0"/>
                <a:ea typeface="SimSun"/>
                <a:cs typeface="Times New Roman" pitchFamily="18" charset="0"/>
              </a:rPr>
              <a:t>Biết cách điều khiển xe đạp an toàn khi tham gia giao thông</a:t>
            </a:r>
            <a:r>
              <a:rPr lang="vi-VN" sz="3200">
                <a:solidFill>
                  <a:srgbClr val="FF0000"/>
                </a:solidFill>
                <a:latin typeface="Times New Roman" pitchFamily="18" charset="0"/>
                <a:ea typeface="SimSun"/>
                <a:cs typeface="Times New Roman" pitchFamily="18" charset="0"/>
              </a:rPr>
              <a:t>;</a:t>
            </a:r>
            <a:endParaRPr lang="en-US" sz="3200">
              <a:solidFill>
                <a:srgbClr val="FF0000"/>
              </a:solidFill>
              <a:latin typeface="Times New Roman" pitchFamily="18" charset="0"/>
              <a:ea typeface="Calibri"/>
              <a:cs typeface="Times New Roman" pitchFamily="18" charset="0"/>
            </a:endParaRPr>
          </a:p>
          <a:p>
            <a:pPr marL="0" indent="0" algn="just">
              <a:lnSpc>
                <a:spcPct val="115000"/>
              </a:lnSpc>
              <a:spcBef>
                <a:spcPts val="200"/>
              </a:spcBef>
              <a:spcAft>
                <a:spcPts val="200"/>
              </a:spcAft>
              <a:buNone/>
            </a:pPr>
            <a:r>
              <a:rPr lang="en-US" sz="3200" smtClean="0">
                <a:solidFill>
                  <a:srgbClr val="FF0000"/>
                </a:solidFill>
                <a:latin typeface="Times New Roman" pitchFamily="18" charset="0"/>
                <a:ea typeface="SimSun"/>
                <a:cs typeface="Times New Roman" pitchFamily="18" charset="0"/>
              </a:rPr>
              <a:t>- </a:t>
            </a:r>
            <a:r>
              <a:rPr lang="en-US" sz="3200">
                <a:solidFill>
                  <a:srgbClr val="FF0000"/>
                </a:solidFill>
                <a:latin typeface="Times New Roman" pitchFamily="18" charset="0"/>
                <a:ea typeface="SimSun"/>
                <a:cs typeface="Times New Roman" pitchFamily="18" charset="0"/>
              </a:rPr>
              <a:t>Nắm</a:t>
            </a:r>
            <a:r>
              <a:rPr lang="vi-VN" sz="3200">
                <a:solidFill>
                  <a:srgbClr val="FF0000"/>
                </a:solidFill>
                <a:latin typeface="Times New Roman" pitchFamily="18" charset="0"/>
                <a:ea typeface="SimSun"/>
                <a:cs typeface="Times New Roman" pitchFamily="18" charset="0"/>
              </a:rPr>
              <a:t> được một số quy định về an toàn giao thông dành cho xe đạp;</a:t>
            </a:r>
            <a:endParaRPr lang="en-US" sz="3200">
              <a:solidFill>
                <a:srgbClr val="FF0000"/>
              </a:solidFill>
              <a:latin typeface="Times New Roman" pitchFamily="18" charset="0"/>
              <a:ea typeface="Calibri"/>
              <a:cs typeface="Times New Roman" pitchFamily="18" charset="0"/>
            </a:endParaRPr>
          </a:p>
          <a:p>
            <a:pPr marL="0" indent="0" algn="just">
              <a:lnSpc>
                <a:spcPct val="115000"/>
              </a:lnSpc>
              <a:spcBef>
                <a:spcPts val="200"/>
              </a:spcBef>
              <a:spcAft>
                <a:spcPts val="200"/>
              </a:spcAft>
              <a:buNone/>
            </a:pPr>
            <a:r>
              <a:rPr lang="vi-VN" sz="3200" smtClean="0">
                <a:solidFill>
                  <a:srgbClr val="FF0000"/>
                </a:solidFill>
                <a:latin typeface="Times New Roman" pitchFamily="18" charset="0"/>
                <a:ea typeface="SimSun"/>
                <a:cs typeface="Times New Roman" pitchFamily="18" charset="0"/>
              </a:rPr>
              <a:t>- </a:t>
            </a:r>
            <a:r>
              <a:rPr lang="vi-VN" sz="3200">
                <a:solidFill>
                  <a:srgbClr val="FF0000"/>
                </a:solidFill>
                <a:latin typeface="Times New Roman" pitchFamily="18" charset="0"/>
                <a:ea typeface="SimSun"/>
                <a:cs typeface="Times New Roman" pitchFamily="18" charset="0"/>
              </a:rPr>
              <a:t>Thực hiện các điều kiện đảm bảo an toàn khi điều khiển xe đạp tham gia giao thông;</a:t>
            </a:r>
            <a:endParaRPr lang="en-US" sz="3200">
              <a:solidFill>
                <a:srgbClr val="FF0000"/>
              </a:solidFill>
              <a:latin typeface="Times New Roman" pitchFamily="18" charset="0"/>
              <a:ea typeface="Calibri"/>
              <a:cs typeface="Times New Roman" pitchFamily="18" charset="0"/>
            </a:endParaRPr>
          </a:p>
          <a:p>
            <a:pPr marL="0" indent="0" algn="just">
              <a:lnSpc>
                <a:spcPct val="115000"/>
              </a:lnSpc>
              <a:spcBef>
                <a:spcPts val="200"/>
              </a:spcBef>
              <a:spcAft>
                <a:spcPts val="200"/>
              </a:spcAft>
              <a:buNone/>
            </a:pPr>
            <a:r>
              <a:rPr lang="en-US" sz="3200" smtClean="0">
                <a:solidFill>
                  <a:srgbClr val="FF0000"/>
                </a:solidFill>
                <a:latin typeface="Times New Roman" pitchFamily="18" charset="0"/>
                <a:ea typeface="SimSun"/>
                <a:cs typeface="Times New Roman" pitchFamily="18" charset="0"/>
              </a:rPr>
              <a:t>- </a:t>
            </a:r>
            <a:r>
              <a:rPr lang="en-US" sz="3200">
                <a:solidFill>
                  <a:srgbClr val="FF0000"/>
                </a:solidFill>
                <a:latin typeface="Times New Roman" pitchFamily="18" charset="0"/>
                <a:ea typeface="SimSun"/>
                <a:cs typeface="Times New Roman" pitchFamily="18" charset="0"/>
              </a:rPr>
              <a:t>Nhận biết những hành vi điều khiển xe đạp không an toàn.</a:t>
            </a:r>
            <a:endParaRPr lang="en-US" sz="3200">
              <a:solidFill>
                <a:srgbClr val="FF0000"/>
              </a:solidFill>
              <a:latin typeface="Times New Roman" pitchFamily="18" charset="0"/>
              <a:ea typeface="Calibri"/>
              <a:cs typeface="Times New Roman" pitchFamily="18" charset="0"/>
            </a:endParaRPr>
          </a:p>
          <a:p>
            <a:pPr marL="0" indent="0" algn="just">
              <a:buNone/>
            </a:pPr>
            <a:r>
              <a:rPr lang="en-US" sz="3200" smtClean="0">
                <a:solidFill>
                  <a:srgbClr val="FF0000"/>
                </a:solidFill>
                <a:latin typeface="Times New Roman" pitchFamily="18" charset="0"/>
                <a:ea typeface="SimSun"/>
                <a:cs typeface="Times New Roman" pitchFamily="18" charset="0"/>
              </a:rPr>
              <a:t>- </a:t>
            </a:r>
            <a:r>
              <a:rPr lang="vi-VN" sz="3200">
                <a:solidFill>
                  <a:srgbClr val="FF0000"/>
                </a:solidFill>
                <a:latin typeface="Times New Roman" pitchFamily="18" charset="0"/>
                <a:ea typeface="SimSun"/>
                <a:cs typeface="Times New Roman" pitchFamily="18" charset="0"/>
              </a:rPr>
              <a:t>N</a:t>
            </a:r>
            <a:r>
              <a:rPr lang="en-US" sz="3200">
                <a:solidFill>
                  <a:srgbClr val="FF0000"/>
                </a:solidFill>
                <a:latin typeface="Times New Roman" pitchFamily="18" charset="0"/>
                <a:ea typeface="SimSun"/>
                <a:cs typeface="Times New Roman" pitchFamily="18" charset="0"/>
              </a:rPr>
              <a:t>hắc nhở</a:t>
            </a:r>
            <a:r>
              <a:rPr lang="vi-VN" sz="3200">
                <a:solidFill>
                  <a:srgbClr val="FF0000"/>
                </a:solidFill>
                <a:latin typeface="Times New Roman" pitchFamily="18" charset="0"/>
                <a:ea typeface="SimSun"/>
                <a:cs typeface="Times New Roman" pitchFamily="18" charset="0"/>
              </a:rPr>
              <a:t> và chia sẻ </a:t>
            </a:r>
            <a:r>
              <a:rPr lang="en-US" sz="3200">
                <a:solidFill>
                  <a:srgbClr val="FF0000"/>
                </a:solidFill>
                <a:latin typeface="Times New Roman" pitchFamily="18" charset="0"/>
                <a:ea typeface="Calibri"/>
                <a:cs typeface="Times New Roman" pitchFamily="18" charset="0"/>
              </a:rPr>
              <a:t>người khác</a:t>
            </a:r>
            <a:r>
              <a:rPr lang="vi-VN" sz="3200">
                <a:solidFill>
                  <a:srgbClr val="FF0000"/>
                </a:solidFill>
                <a:latin typeface="Times New Roman" pitchFamily="18" charset="0"/>
                <a:ea typeface="Calibri"/>
                <a:cs typeface="Times New Roman" pitchFamily="18" charset="0"/>
              </a:rPr>
              <a:t> về</a:t>
            </a:r>
            <a:r>
              <a:rPr lang="en-US" sz="3200">
                <a:solidFill>
                  <a:srgbClr val="FF0000"/>
                </a:solidFill>
                <a:latin typeface="Times New Roman" pitchFamily="18" charset="0"/>
                <a:ea typeface="Calibri"/>
                <a:cs typeface="Times New Roman" pitchFamily="18" charset="0"/>
              </a:rPr>
              <a:t> việc điều khiển xe đạp an toàn, phòng tránh những hành vi điều khiển xe đạp không an toàn</a:t>
            </a:r>
            <a:r>
              <a:rPr lang="en-US" sz="3200">
                <a:solidFill>
                  <a:srgbClr val="000000"/>
                </a:solidFill>
                <a:latin typeface="Times New Roman" pitchFamily="18" charset="0"/>
                <a:ea typeface="Calibri"/>
                <a:cs typeface="Times New Roman" pitchFamily="18" charset="0"/>
              </a:rPr>
              <a:t>.</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1389704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78873"/>
          </a:xfrm>
        </p:spPr>
        <p:txBody>
          <a:bodyPr>
            <a:normAutofit/>
          </a:bodyPr>
          <a:lstStyle/>
          <a:p>
            <a:r>
              <a:rPr lang="en-US" sz="3200" b="1" dirty="0" err="1" smtClean="0">
                <a:latin typeface="Times New Roman" panose="02020603050405020304" pitchFamily="18" charset="0"/>
                <a:cs typeface="Times New Roman" panose="02020603050405020304" pitchFamily="18" charset="0"/>
              </a:rPr>
              <a:t>Vận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dụng</a:t>
            </a:r>
            <a:endParaRPr lang="en-US" sz="3200"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4222" t="24690" r="4359" b="29679"/>
          <a:stretch/>
        </p:blipFill>
        <p:spPr>
          <a:xfrm>
            <a:off x="574765" y="678873"/>
            <a:ext cx="11090365" cy="6126480"/>
          </a:xfrm>
        </p:spPr>
      </p:pic>
    </p:spTree>
    <p:extLst>
      <p:ext uri="{BB962C8B-B14F-4D97-AF65-F5344CB8AC3E}">
        <p14:creationId xmlns:p14="http://schemas.microsoft.com/office/powerpoint/2010/main" val="1208926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531" y="169817"/>
            <a:ext cx="10006149" cy="6857999"/>
          </a:xfrm>
        </p:spPr>
        <p:txBody>
          <a:bodyPr>
            <a:normAutofit/>
          </a:bodyPr>
          <a:lstStyle/>
          <a:p>
            <a:pPr marL="0" indent="0" algn="ctr">
              <a:lnSpc>
                <a:spcPct val="115000"/>
              </a:lnSpc>
              <a:spcBef>
                <a:spcPts val="200"/>
              </a:spcBef>
              <a:spcAft>
                <a:spcPts val="200"/>
              </a:spcAft>
              <a:buNone/>
            </a:pPr>
            <a:r>
              <a:rPr lang="en-US" sz="3200" smtClean="0">
                <a:solidFill>
                  <a:srgbClr val="0000FF"/>
                </a:solidFill>
                <a:latin typeface="Times New Roman" pitchFamily="18" charset="0"/>
                <a:ea typeface="SimSun"/>
                <a:cs typeface="Times New Roman" pitchFamily="18" charset="0"/>
              </a:rPr>
              <a:t>YÊU CẦU CẦN ĐẠT</a:t>
            </a:r>
          </a:p>
          <a:p>
            <a:pPr marL="0" indent="0" algn="just">
              <a:lnSpc>
                <a:spcPct val="115000"/>
              </a:lnSpc>
              <a:spcBef>
                <a:spcPts val="200"/>
              </a:spcBef>
              <a:spcAft>
                <a:spcPts val="200"/>
              </a:spcAft>
              <a:buNone/>
            </a:pPr>
            <a:r>
              <a:rPr lang="en-US" sz="3200" smtClean="0">
                <a:solidFill>
                  <a:srgbClr val="FF0000"/>
                </a:solidFill>
                <a:latin typeface="Times New Roman" pitchFamily="18" charset="0"/>
                <a:ea typeface="SimSun"/>
                <a:cs typeface="Times New Roman" pitchFamily="18" charset="0"/>
              </a:rPr>
              <a:t>- </a:t>
            </a:r>
            <a:r>
              <a:rPr lang="en-US" sz="3200">
                <a:solidFill>
                  <a:srgbClr val="FF0000"/>
                </a:solidFill>
                <a:latin typeface="Times New Roman" pitchFamily="18" charset="0"/>
                <a:ea typeface="SimSun"/>
                <a:cs typeface="Times New Roman" pitchFamily="18" charset="0"/>
              </a:rPr>
              <a:t>Biết cách điều khiển xe đạp an toàn khi tham gia giao thông</a:t>
            </a:r>
            <a:r>
              <a:rPr lang="vi-VN" sz="3200">
                <a:solidFill>
                  <a:srgbClr val="FF0000"/>
                </a:solidFill>
                <a:latin typeface="Times New Roman" pitchFamily="18" charset="0"/>
                <a:ea typeface="SimSun"/>
                <a:cs typeface="Times New Roman" pitchFamily="18" charset="0"/>
              </a:rPr>
              <a:t>;</a:t>
            </a:r>
            <a:endParaRPr lang="en-US" sz="3200">
              <a:solidFill>
                <a:srgbClr val="FF0000"/>
              </a:solidFill>
              <a:latin typeface="Times New Roman" pitchFamily="18" charset="0"/>
              <a:ea typeface="Calibri"/>
              <a:cs typeface="Times New Roman" pitchFamily="18" charset="0"/>
            </a:endParaRPr>
          </a:p>
          <a:p>
            <a:pPr marL="0" indent="0" algn="just">
              <a:lnSpc>
                <a:spcPct val="115000"/>
              </a:lnSpc>
              <a:spcBef>
                <a:spcPts val="200"/>
              </a:spcBef>
              <a:spcAft>
                <a:spcPts val="200"/>
              </a:spcAft>
              <a:buNone/>
            </a:pPr>
            <a:r>
              <a:rPr lang="en-US" sz="3200" smtClean="0">
                <a:solidFill>
                  <a:srgbClr val="FF0000"/>
                </a:solidFill>
                <a:latin typeface="Times New Roman" pitchFamily="18" charset="0"/>
                <a:ea typeface="SimSun"/>
                <a:cs typeface="Times New Roman" pitchFamily="18" charset="0"/>
              </a:rPr>
              <a:t>- </a:t>
            </a:r>
            <a:r>
              <a:rPr lang="en-US" sz="3200">
                <a:solidFill>
                  <a:srgbClr val="FF0000"/>
                </a:solidFill>
                <a:latin typeface="Times New Roman" pitchFamily="18" charset="0"/>
                <a:ea typeface="SimSun"/>
                <a:cs typeface="Times New Roman" pitchFamily="18" charset="0"/>
              </a:rPr>
              <a:t>Nắm</a:t>
            </a:r>
            <a:r>
              <a:rPr lang="vi-VN" sz="3200">
                <a:solidFill>
                  <a:srgbClr val="FF0000"/>
                </a:solidFill>
                <a:latin typeface="Times New Roman" pitchFamily="18" charset="0"/>
                <a:ea typeface="SimSun"/>
                <a:cs typeface="Times New Roman" pitchFamily="18" charset="0"/>
              </a:rPr>
              <a:t> được một số quy định về an toàn giao thông dành cho xe đạp;</a:t>
            </a:r>
            <a:endParaRPr lang="en-US" sz="3200">
              <a:solidFill>
                <a:srgbClr val="FF0000"/>
              </a:solidFill>
              <a:latin typeface="Times New Roman" pitchFamily="18" charset="0"/>
              <a:ea typeface="Calibri"/>
              <a:cs typeface="Times New Roman" pitchFamily="18" charset="0"/>
            </a:endParaRPr>
          </a:p>
          <a:p>
            <a:pPr marL="0" indent="0" algn="just">
              <a:lnSpc>
                <a:spcPct val="115000"/>
              </a:lnSpc>
              <a:spcBef>
                <a:spcPts val="200"/>
              </a:spcBef>
              <a:spcAft>
                <a:spcPts val="200"/>
              </a:spcAft>
              <a:buNone/>
            </a:pPr>
            <a:r>
              <a:rPr lang="vi-VN" sz="3200" smtClean="0">
                <a:solidFill>
                  <a:srgbClr val="FF0000"/>
                </a:solidFill>
                <a:latin typeface="Times New Roman" pitchFamily="18" charset="0"/>
                <a:ea typeface="SimSun"/>
                <a:cs typeface="Times New Roman" pitchFamily="18" charset="0"/>
              </a:rPr>
              <a:t>- </a:t>
            </a:r>
            <a:r>
              <a:rPr lang="vi-VN" sz="3200">
                <a:solidFill>
                  <a:srgbClr val="FF0000"/>
                </a:solidFill>
                <a:latin typeface="Times New Roman" pitchFamily="18" charset="0"/>
                <a:ea typeface="SimSun"/>
                <a:cs typeface="Times New Roman" pitchFamily="18" charset="0"/>
              </a:rPr>
              <a:t>Thực hiện các điều kiện đảm bảo an toàn khi điều khiển xe đạp tham gia giao thông;</a:t>
            </a:r>
            <a:endParaRPr lang="en-US" sz="3200">
              <a:solidFill>
                <a:srgbClr val="FF0000"/>
              </a:solidFill>
              <a:latin typeface="Times New Roman" pitchFamily="18" charset="0"/>
              <a:ea typeface="Calibri"/>
              <a:cs typeface="Times New Roman" pitchFamily="18" charset="0"/>
            </a:endParaRPr>
          </a:p>
          <a:p>
            <a:pPr marL="0" indent="0" algn="just">
              <a:lnSpc>
                <a:spcPct val="115000"/>
              </a:lnSpc>
              <a:spcBef>
                <a:spcPts val="200"/>
              </a:spcBef>
              <a:spcAft>
                <a:spcPts val="200"/>
              </a:spcAft>
              <a:buNone/>
            </a:pPr>
            <a:r>
              <a:rPr lang="en-US" sz="3200" smtClean="0">
                <a:solidFill>
                  <a:srgbClr val="FF0000"/>
                </a:solidFill>
                <a:latin typeface="Times New Roman" pitchFamily="18" charset="0"/>
                <a:ea typeface="SimSun"/>
                <a:cs typeface="Times New Roman" pitchFamily="18" charset="0"/>
              </a:rPr>
              <a:t>- </a:t>
            </a:r>
            <a:r>
              <a:rPr lang="en-US" sz="3200">
                <a:solidFill>
                  <a:srgbClr val="FF0000"/>
                </a:solidFill>
                <a:latin typeface="Times New Roman" pitchFamily="18" charset="0"/>
                <a:ea typeface="SimSun"/>
                <a:cs typeface="Times New Roman" pitchFamily="18" charset="0"/>
              </a:rPr>
              <a:t>Nhận biết những hành vi điều khiển xe đạp không an toàn.</a:t>
            </a:r>
            <a:endParaRPr lang="en-US" sz="3200">
              <a:solidFill>
                <a:srgbClr val="FF0000"/>
              </a:solidFill>
              <a:latin typeface="Times New Roman" pitchFamily="18" charset="0"/>
              <a:ea typeface="Calibri"/>
              <a:cs typeface="Times New Roman" pitchFamily="18" charset="0"/>
            </a:endParaRPr>
          </a:p>
          <a:p>
            <a:pPr marL="0" indent="0" algn="just">
              <a:buNone/>
            </a:pPr>
            <a:r>
              <a:rPr lang="en-US" sz="3200" smtClean="0">
                <a:solidFill>
                  <a:srgbClr val="FF0000"/>
                </a:solidFill>
                <a:latin typeface="Times New Roman" pitchFamily="18" charset="0"/>
                <a:ea typeface="SimSun"/>
                <a:cs typeface="Times New Roman" pitchFamily="18" charset="0"/>
              </a:rPr>
              <a:t>- </a:t>
            </a:r>
            <a:r>
              <a:rPr lang="vi-VN" sz="3200">
                <a:solidFill>
                  <a:srgbClr val="FF0000"/>
                </a:solidFill>
                <a:latin typeface="Times New Roman" pitchFamily="18" charset="0"/>
                <a:ea typeface="SimSun"/>
                <a:cs typeface="Times New Roman" pitchFamily="18" charset="0"/>
              </a:rPr>
              <a:t>N</a:t>
            </a:r>
            <a:r>
              <a:rPr lang="en-US" sz="3200">
                <a:solidFill>
                  <a:srgbClr val="FF0000"/>
                </a:solidFill>
                <a:latin typeface="Times New Roman" pitchFamily="18" charset="0"/>
                <a:ea typeface="SimSun"/>
                <a:cs typeface="Times New Roman" pitchFamily="18" charset="0"/>
              </a:rPr>
              <a:t>hắc nhở</a:t>
            </a:r>
            <a:r>
              <a:rPr lang="vi-VN" sz="3200">
                <a:solidFill>
                  <a:srgbClr val="FF0000"/>
                </a:solidFill>
                <a:latin typeface="Times New Roman" pitchFamily="18" charset="0"/>
                <a:ea typeface="SimSun"/>
                <a:cs typeface="Times New Roman" pitchFamily="18" charset="0"/>
              </a:rPr>
              <a:t> và chia sẻ </a:t>
            </a:r>
            <a:r>
              <a:rPr lang="en-US" sz="3200">
                <a:solidFill>
                  <a:srgbClr val="FF0000"/>
                </a:solidFill>
                <a:latin typeface="Times New Roman" pitchFamily="18" charset="0"/>
                <a:ea typeface="Calibri"/>
                <a:cs typeface="Times New Roman" pitchFamily="18" charset="0"/>
              </a:rPr>
              <a:t>người khác</a:t>
            </a:r>
            <a:r>
              <a:rPr lang="vi-VN" sz="3200">
                <a:solidFill>
                  <a:srgbClr val="FF0000"/>
                </a:solidFill>
                <a:latin typeface="Times New Roman" pitchFamily="18" charset="0"/>
                <a:ea typeface="Calibri"/>
                <a:cs typeface="Times New Roman" pitchFamily="18" charset="0"/>
              </a:rPr>
              <a:t> về</a:t>
            </a:r>
            <a:r>
              <a:rPr lang="en-US" sz="3200">
                <a:solidFill>
                  <a:srgbClr val="FF0000"/>
                </a:solidFill>
                <a:latin typeface="Times New Roman" pitchFamily="18" charset="0"/>
                <a:ea typeface="Calibri"/>
                <a:cs typeface="Times New Roman" pitchFamily="18" charset="0"/>
              </a:rPr>
              <a:t> việc điều khiển xe đạp an toàn, phòng tránh những hành vi điều khiển xe đạp không an toàn</a:t>
            </a:r>
            <a:r>
              <a:rPr lang="en-US" sz="3200">
                <a:solidFill>
                  <a:srgbClr val="000000"/>
                </a:solidFill>
                <a:latin typeface="Times New Roman" pitchFamily="18" charset="0"/>
                <a:ea typeface="Calibri"/>
                <a:cs typeface="Times New Roman" pitchFamily="18" charset="0"/>
              </a:rPr>
              <a:t>.</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149101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611" y="195943"/>
            <a:ext cx="11926389" cy="1569660"/>
          </a:xfrm>
          <a:prstGeom prst="rect">
            <a:avLst/>
          </a:prstGeom>
          <a:noFill/>
        </p:spPr>
        <p:txBody>
          <a:bodyPr wrap="square" rtlCol="0">
            <a:spAutoFit/>
          </a:bodyPr>
          <a:lstStyle/>
          <a:p>
            <a:r>
              <a:rPr lang="en-US" sz="3200" smtClean="0">
                <a:solidFill>
                  <a:srgbClr val="0000FF"/>
                </a:solidFill>
                <a:latin typeface="Times New Roman" pitchFamily="18" charset="0"/>
                <a:cs typeface="Times New Roman" pitchFamily="18" charset="0"/>
              </a:rPr>
              <a:t>1. Tìm hiểu các bước điều khiển xe đạp an toàn</a:t>
            </a:r>
          </a:p>
          <a:p>
            <a:r>
              <a:rPr lang="en-US" sz="3200" smtClean="0">
                <a:solidFill>
                  <a:srgbClr val="0000FF"/>
                </a:solidFill>
                <a:latin typeface="Times New Roman" pitchFamily="18" charset="0"/>
                <a:cs typeface="Times New Roman" pitchFamily="18" charset="0"/>
              </a:rPr>
              <a:t>a. Chuẩn bị</a:t>
            </a:r>
          </a:p>
          <a:p>
            <a:r>
              <a:rPr lang="en-US" sz="3200" smtClean="0">
                <a:solidFill>
                  <a:srgbClr val="0000FF"/>
                </a:solidFill>
                <a:latin typeface="Times New Roman" pitchFamily="18" charset="0"/>
                <a:cs typeface="Times New Roman" pitchFamily="18" charset="0"/>
              </a:rPr>
              <a:t>Quan sát tranh và cho biết những việc cần làm trước khi điều khiển xe.</a:t>
            </a:r>
            <a:endParaRPr lang="en-US" sz="3200">
              <a:solidFill>
                <a:srgbClr val="0000FF"/>
              </a:solidFill>
              <a:latin typeface="Times New Roman" pitchFamily="18" charset="0"/>
              <a:cs typeface="Times New Roman" pitchFamily="18" charset="0"/>
            </a:endParaRPr>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1869" t="30666" r="4168" b="19619"/>
          <a:stretch/>
        </p:blipFill>
        <p:spPr>
          <a:xfrm>
            <a:off x="561703" y="1920240"/>
            <a:ext cx="10959737" cy="4663440"/>
          </a:xfrm>
          <a:prstGeom prst="rect">
            <a:avLst/>
          </a:prstGeom>
        </p:spPr>
      </p:pic>
    </p:spTree>
    <p:extLst>
      <p:ext uri="{BB962C8B-B14F-4D97-AF65-F5344CB8AC3E}">
        <p14:creationId xmlns:p14="http://schemas.microsoft.com/office/powerpoint/2010/main" val="982173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777" y="1811384"/>
            <a:ext cx="12192000" cy="1745672"/>
          </a:xfrm>
        </p:spPr>
        <p:txBody>
          <a:bodyPr>
            <a:normAutofit fontScale="92500" lnSpcReduction="10000"/>
          </a:bodyPr>
          <a:lstStyle/>
          <a:p>
            <a:pPr algn="just">
              <a:buFontTx/>
              <a:buChar char="-"/>
            </a:pPr>
            <a:r>
              <a:rPr lang="en-US" sz="4000" b="0" smtClean="0">
                <a:solidFill>
                  <a:srgbClr val="0000FF"/>
                </a:solidFill>
                <a:latin typeface="Times New Roman" pitchFamily="18" charset="0"/>
                <a:cs typeface="Times New Roman" pitchFamily="18" charset="0"/>
              </a:rPr>
              <a:t>Những việc cần làm trước khi điều khiển xe là: </a:t>
            </a:r>
          </a:p>
          <a:p>
            <a:pPr marL="0" indent="0" algn="just">
              <a:buNone/>
            </a:pPr>
            <a:r>
              <a:rPr lang="en-US" sz="4000" smtClean="0">
                <a:solidFill>
                  <a:srgbClr val="FF0000"/>
                </a:solidFill>
                <a:latin typeface="Times New Roman" pitchFamily="18" charset="0"/>
                <a:cs typeface="Times New Roman" pitchFamily="18" charset="0"/>
              </a:rPr>
              <a:t>+</a:t>
            </a:r>
            <a:r>
              <a:rPr lang="en-US" sz="4000" smtClean="0">
                <a:solidFill>
                  <a:srgbClr val="0000FF"/>
                </a:solidFill>
                <a:latin typeface="Times New Roman" pitchFamily="18" charset="0"/>
                <a:cs typeface="Times New Roman" pitchFamily="18" charset="0"/>
              </a:rPr>
              <a:t> </a:t>
            </a:r>
            <a:r>
              <a:rPr lang="en-US" sz="4000" b="0" smtClean="0">
                <a:solidFill>
                  <a:srgbClr val="FF0000"/>
                </a:solidFill>
                <a:latin typeface="Times New Roman" pitchFamily="18" charset="0"/>
                <a:cs typeface="Times New Roman" pitchFamily="18" charset="0"/>
              </a:rPr>
              <a:t>Xiết chặt ốc yên xe</a:t>
            </a:r>
          </a:p>
          <a:p>
            <a:pPr marL="0" indent="0" algn="just">
              <a:buNone/>
            </a:pPr>
            <a:r>
              <a:rPr lang="en-US" sz="4000" smtClean="0">
                <a:solidFill>
                  <a:srgbClr val="FF0000"/>
                </a:solidFill>
                <a:latin typeface="Times New Roman" pitchFamily="18" charset="0"/>
                <a:cs typeface="Times New Roman" pitchFamily="18" charset="0"/>
              </a:rPr>
              <a:t>+ </a:t>
            </a:r>
            <a:r>
              <a:rPr lang="en-US" sz="4000" b="0" smtClean="0">
                <a:solidFill>
                  <a:srgbClr val="FF0000"/>
                </a:solidFill>
                <a:latin typeface="Times New Roman" pitchFamily="18" charset="0"/>
                <a:cs typeface="Times New Roman" pitchFamily="18" charset="0"/>
              </a:rPr>
              <a:t>Kiểm tra thắng xe, hơi ở bánh xe, tay lái.</a:t>
            </a:r>
          </a:p>
        </p:txBody>
      </p:sp>
    </p:spTree>
    <p:extLst>
      <p:ext uri="{BB962C8B-B14F-4D97-AF65-F5344CB8AC3E}">
        <p14:creationId xmlns:p14="http://schemas.microsoft.com/office/powerpoint/2010/main" val="2358283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665131" cy="1925783"/>
          </a:xfrm>
        </p:spPr>
        <p:txBody>
          <a:bodyPr>
            <a:normAutofit fontScale="90000"/>
          </a:bodyPr>
          <a:lstStyle/>
          <a:p>
            <a:r>
              <a:rPr lang="en-US" sz="3600" cap="none" smtClean="0">
                <a:solidFill>
                  <a:srgbClr val="0000FF"/>
                </a:solidFill>
                <a:latin typeface="Times New Roman" panose="02020603050405020304" pitchFamily="18" charset="0"/>
                <a:cs typeface="Times New Roman" panose="02020603050405020304" pitchFamily="18" charset="0"/>
              </a:rPr>
              <a:t>b. Điều khiển xe đạp</a:t>
            </a:r>
            <a:br>
              <a:rPr lang="en-US" sz="3600" cap="none" smtClean="0">
                <a:solidFill>
                  <a:srgbClr val="0000FF"/>
                </a:solidFill>
                <a:latin typeface="Times New Roman" panose="02020603050405020304" pitchFamily="18" charset="0"/>
                <a:cs typeface="Times New Roman" panose="02020603050405020304" pitchFamily="18" charset="0"/>
              </a:rPr>
            </a:br>
            <a:r>
              <a:rPr lang="en-US" sz="3600" cap="none" smtClean="0">
                <a:solidFill>
                  <a:srgbClr val="0000FF"/>
                </a:solidFill>
                <a:latin typeface="Times New Roman" panose="02020603050405020304" pitchFamily="18" charset="0"/>
                <a:cs typeface="Times New Roman" panose="02020603050405020304" pitchFamily="18" charset="0"/>
              </a:rPr>
              <a:t>Quan sát tranh và nêu cách điều khiển xe đạp của  các bạn trong tranh.</a:t>
            </a:r>
            <a:br>
              <a:rPr lang="en-US" sz="3600" cap="none" smtClean="0">
                <a:solidFill>
                  <a:srgbClr val="0000FF"/>
                </a:solidFill>
                <a:latin typeface="Times New Roman" panose="02020603050405020304" pitchFamily="18" charset="0"/>
                <a:cs typeface="Times New Roman" panose="02020603050405020304" pitchFamily="18" charset="0"/>
              </a:rPr>
            </a:br>
            <a:r>
              <a:rPr lang="en-US" sz="3600" cap="none" smtClean="0">
                <a:solidFill>
                  <a:srgbClr val="0000FF"/>
                </a:solidFill>
                <a:latin typeface="Times New Roman" panose="02020603050405020304" pitchFamily="18" charset="0"/>
                <a:cs typeface="Times New Roman" panose="02020603050405020304" pitchFamily="18" charset="0"/>
              </a:rPr>
              <a:t>So sánh cách điều khiển xe đạp của em và các bạn.</a:t>
            </a:r>
            <a:endParaRPr lang="en-US" sz="3600" cap="none"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 y="5597236"/>
            <a:ext cx="12192000" cy="1077218"/>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Cách điều khiển xe của bạn ở hình 1 chạy nhanh, bạn ở hình 2 chạy đúng luật.</a:t>
            </a:r>
            <a:endParaRPr lang="en-US" sz="3200">
              <a:solidFill>
                <a:srgbClr val="FF0000"/>
              </a:solidFill>
              <a:latin typeface="Times New Roman" pitchFamily="18" charset="0"/>
              <a:cs typeface="Times New Roman" pitchFamily="18" charset="0"/>
            </a:endParaRPr>
          </a:p>
        </p:txBody>
      </p:sp>
      <p:pic>
        <p:nvPicPr>
          <p:cNvPr id="6" name="Content Placeholder 5"/>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4847" t="6978" r="7264" b="37785"/>
          <a:stretch/>
        </p:blipFill>
        <p:spPr>
          <a:xfrm>
            <a:off x="496389" y="1645921"/>
            <a:ext cx="10959737" cy="3951316"/>
          </a:xfrm>
        </p:spPr>
      </p:pic>
    </p:spTree>
    <p:extLst>
      <p:ext uri="{BB962C8B-B14F-4D97-AF65-F5344CB8AC3E}">
        <p14:creationId xmlns:p14="http://schemas.microsoft.com/office/powerpoint/2010/main" val="400066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63782"/>
          </a:xfrm>
        </p:spPr>
        <p:txBody>
          <a:bodyPr>
            <a:normAutofit fontScale="90000"/>
          </a:bodyPr>
          <a:lstStyle/>
          <a:p>
            <a:r>
              <a:rPr lang="en-US" sz="3600" cap="none" smtClean="0">
                <a:latin typeface="Times New Roman" panose="02020603050405020304" pitchFamily="18" charset="0"/>
                <a:cs typeface="Times New Roman" panose="02020603050405020304" pitchFamily="18" charset="0"/>
              </a:rPr>
              <a:t>	</a:t>
            </a:r>
            <a:r>
              <a:rPr lang="en-US" sz="3600" cap="none" smtClean="0">
                <a:solidFill>
                  <a:srgbClr val="0000FF"/>
                </a:solidFill>
                <a:latin typeface="Times New Roman" panose="02020603050405020304" pitchFamily="18" charset="0"/>
                <a:cs typeface="Times New Roman" panose="02020603050405020304" pitchFamily="18" charset="0"/>
              </a:rPr>
              <a:t>c. Dừng và đỗ xe</a:t>
            </a:r>
            <a:br>
              <a:rPr lang="en-US" sz="3600" cap="none" smtClean="0">
                <a:solidFill>
                  <a:srgbClr val="0000FF"/>
                </a:solidFill>
                <a:latin typeface="Times New Roman" panose="02020603050405020304" pitchFamily="18" charset="0"/>
                <a:cs typeface="Times New Roman" panose="02020603050405020304" pitchFamily="18" charset="0"/>
              </a:rPr>
            </a:br>
            <a:r>
              <a:rPr lang="en-US" sz="3600" cap="none" smtClean="0">
                <a:solidFill>
                  <a:srgbClr val="0000FF"/>
                </a:solidFill>
                <a:latin typeface="Times New Roman" panose="02020603050405020304" pitchFamily="18" charset="0"/>
                <a:cs typeface="Times New Roman" panose="02020603050405020304" pitchFamily="18" charset="0"/>
              </a:rPr>
              <a:t>	Các bạn trong tranh thực hiện việc dừng và đỗ xe như thế nào ?</a:t>
            </a:r>
            <a:endParaRPr lang="en-US" sz="3600" cap="none" dirty="0">
              <a:solidFill>
                <a:srgbClr val="00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5472545"/>
            <a:ext cx="12192000" cy="1200329"/>
          </a:xfrm>
          <a:prstGeom prst="rect">
            <a:avLst/>
          </a:prstGeom>
          <a:noFill/>
        </p:spPr>
        <p:txBody>
          <a:bodyPr wrap="square" rtlCol="0">
            <a:spAutoFit/>
          </a:bodyPr>
          <a:lstStyle/>
          <a:p>
            <a:r>
              <a:rPr lang="en-US" sz="3600" smtClean="0">
                <a:solidFill>
                  <a:srgbClr val="0000FF"/>
                </a:solidFill>
                <a:latin typeface="Times New Roman" panose="02020603050405020304" pitchFamily="18" charset="0"/>
                <a:ea typeface="+mj-ea"/>
                <a:cs typeface="Times New Roman" panose="02020603050405020304" pitchFamily="18" charset="0"/>
              </a:rPr>
              <a:t>	</a:t>
            </a:r>
            <a:r>
              <a:rPr lang="en-US" sz="3600" smtClean="0">
                <a:solidFill>
                  <a:srgbClr val="FF0000"/>
                </a:solidFill>
                <a:latin typeface="Times New Roman" panose="02020603050405020304" pitchFamily="18" charset="0"/>
                <a:ea typeface="+mj-ea"/>
                <a:cs typeface="Times New Roman" panose="02020603050405020304" pitchFamily="18" charset="0"/>
              </a:rPr>
              <a:t>Bạn ở tranh 1 thực </a:t>
            </a:r>
            <a:r>
              <a:rPr lang="en-US" sz="3600">
                <a:solidFill>
                  <a:srgbClr val="FF0000"/>
                </a:solidFill>
                <a:latin typeface="Times New Roman" panose="02020603050405020304" pitchFamily="18" charset="0"/>
                <a:ea typeface="+mj-ea"/>
                <a:cs typeface="Times New Roman" panose="02020603050405020304" pitchFamily="18" charset="0"/>
              </a:rPr>
              <a:t>hiện việc </a:t>
            </a:r>
            <a:r>
              <a:rPr lang="en-US" sz="3600" smtClean="0">
                <a:solidFill>
                  <a:srgbClr val="FF0000"/>
                </a:solidFill>
                <a:latin typeface="Times New Roman" panose="02020603050405020304" pitchFamily="18" charset="0"/>
                <a:ea typeface="+mj-ea"/>
                <a:cs typeface="Times New Roman" panose="02020603050405020304" pitchFamily="18" charset="0"/>
              </a:rPr>
              <a:t>dừng, đỗ đúng quy định, bạn ở tranh 2 thực hiện việc dừng đỗ không đúng quy định.</a:t>
            </a:r>
            <a:endParaRPr lang="en-US">
              <a:solidFill>
                <a:srgbClr val="FF0000"/>
              </a:solidFill>
            </a:endParaRPr>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541" t="68762" r="8512" b="6095"/>
          <a:stretch/>
        </p:blipFill>
        <p:spPr>
          <a:xfrm>
            <a:off x="574766" y="1163782"/>
            <a:ext cx="10763794" cy="4165864"/>
          </a:xfrm>
          <a:prstGeom prst="rect">
            <a:avLst/>
          </a:prstGeom>
        </p:spPr>
      </p:pic>
    </p:spTree>
    <p:extLst>
      <p:ext uri="{BB962C8B-B14F-4D97-AF65-F5344CB8AC3E}">
        <p14:creationId xmlns:p14="http://schemas.microsoft.com/office/powerpoint/2010/main" val="173669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20982"/>
          </a:xfrm>
        </p:spPr>
        <p:txBody>
          <a:bodyPr>
            <a:normAutofit fontScale="90000"/>
          </a:bodyPr>
          <a:lstStyle/>
          <a:p>
            <a:r>
              <a:rPr lang="en-US" sz="3600" cap="none" smtClean="0">
                <a:solidFill>
                  <a:srgbClr val="0000FF"/>
                </a:solidFill>
                <a:latin typeface="Times New Roman" panose="02020603050405020304" pitchFamily="18" charset="0"/>
                <a:cs typeface="Times New Roman" panose="02020603050405020304" pitchFamily="18" charset="0"/>
              </a:rPr>
              <a:t>	</a:t>
            </a:r>
            <a:br>
              <a:rPr lang="en-US" sz="3600" cap="none" smtClean="0">
                <a:solidFill>
                  <a:srgbClr val="0000FF"/>
                </a:solidFill>
                <a:latin typeface="Times New Roman" panose="02020603050405020304" pitchFamily="18" charset="0"/>
                <a:cs typeface="Times New Roman" panose="02020603050405020304" pitchFamily="18" charset="0"/>
              </a:rPr>
            </a:br>
            <a:r>
              <a:rPr lang="en-US" sz="3600" cap="none" smtClean="0">
                <a:solidFill>
                  <a:srgbClr val="0000FF"/>
                </a:solidFill>
                <a:latin typeface="Times New Roman" panose="02020603050405020304" pitchFamily="18" charset="0"/>
                <a:cs typeface="Times New Roman" panose="02020603050405020304" pitchFamily="18" charset="0"/>
              </a:rPr>
              <a:t>2. Nhận biết hành vi điều khiển xe đạp không an toàn</a:t>
            </a:r>
            <a:br>
              <a:rPr lang="en-US" sz="3600" cap="none" smtClean="0">
                <a:solidFill>
                  <a:srgbClr val="0000FF"/>
                </a:solidFill>
                <a:latin typeface="Times New Roman" panose="02020603050405020304" pitchFamily="18" charset="0"/>
                <a:cs typeface="Times New Roman" panose="02020603050405020304" pitchFamily="18" charset="0"/>
              </a:rPr>
            </a:br>
            <a:r>
              <a:rPr lang="en-US" sz="3600" cap="none" smtClean="0">
                <a:solidFill>
                  <a:srgbClr val="0000FF"/>
                </a:solidFill>
                <a:latin typeface="Times New Roman" panose="02020603050405020304" pitchFamily="18" charset="0"/>
                <a:cs typeface="Times New Roman" panose="02020603050405020304" pitchFamily="18" charset="0"/>
              </a:rPr>
              <a:t>Quan sát tranh và chi ra những hành vi điều khiển xe đạp không an toàn</a:t>
            </a:r>
            <a:br>
              <a:rPr lang="en-US" sz="3600" cap="none" smtClean="0">
                <a:solidFill>
                  <a:srgbClr val="0000FF"/>
                </a:solidFill>
                <a:latin typeface="Times New Roman" panose="02020603050405020304" pitchFamily="18" charset="0"/>
                <a:cs typeface="Times New Roman" panose="02020603050405020304" pitchFamily="18" charset="0"/>
              </a:rPr>
            </a:br>
            <a:endParaRPr lang="en-US" sz="3600" cap="none" dirty="0">
              <a:solidFill>
                <a:srgbClr val="0000FF"/>
              </a:solidFill>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2174" r="2587"/>
          <a:stretch/>
        </p:blipFill>
        <p:spPr>
          <a:xfrm>
            <a:off x="992778" y="1240971"/>
            <a:ext cx="9836332" cy="5447212"/>
          </a:xfrm>
        </p:spPr>
      </p:pic>
    </p:spTree>
    <p:extLst>
      <p:ext uri="{BB962C8B-B14F-4D97-AF65-F5344CB8AC3E}">
        <p14:creationId xmlns:p14="http://schemas.microsoft.com/office/powerpoint/2010/main" val="183102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828" y="496389"/>
            <a:ext cx="10946674" cy="6636326"/>
          </a:xfrm>
        </p:spPr>
        <p:txBody>
          <a:bodyPr/>
          <a:lstStyle/>
          <a:p>
            <a:pPr marL="0" indent="0" algn="just">
              <a:buNone/>
            </a:pPr>
            <a:r>
              <a:rPr lang="en-US" sz="3600" b="0" smtClean="0">
                <a:solidFill>
                  <a:srgbClr val="FF0000"/>
                </a:solidFill>
                <a:latin typeface="Times New Roman" pitchFamily="18" charset="0"/>
                <a:cs typeface="Times New Roman" pitchFamily="18" charset="0"/>
              </a:rPr>
              <a:t>- Bạn ở tranh 1 đi qua đường sắt khi tàu tới gần.</a:t>
            </a:r>
          </a:p>
          <a:p>
            <a:pPr marL="0" indent="0" algn="just">
              <a:buNone/>
            </a:pPr>
            <a:r>
              <a:rPr lang="en-US" sz="3600" b="0" smtClean="0">
                <a:solidFill>
                  <a:srgbClr val="FF0000"/>
                </a:solidFill>
                <a:latin typeface="Times New Roman" pitchFamily="18" charset="0"/>
                <a:cs typeface="Times New Roman" pitchFamily="18" charset="0"/>
              </a:rPr>
              <a:t>- Bạn ở tranh 2 thì chạy xe vượt đèn đỏ.</a:t>
            </a:r>
          </a:p>
          <a:p>
            <a:pPr marL="0" indent="0" algn="just">
              <a:buNone/>
            </a:pPr>
            <a:r>
              <a:rPr lang="en-US" sz="3600" b="0" smtClean="0">
                <a:solidFill>
                  <a:srgbClr val="FF0000"/>
                </a:solidFill>
                <a:latin typeface="Times New Roman" pitchFamily="18" charset="0"/>
                <a:cs typeface="Times New Roman" pitchFamily="18" charset="0"/>
              </a:rPr>
              <a:t>- Các bạn ở tranh 3 thì chạy xe dàn hàng ngang.</a:t>
            </a:r>
          </a:p>
          <a:p>
            <a:pPr marL="0" indent="0" algn="just">
              <a:buNone/>
            </a:pPr>
            <a:r>
              <a:rPr lang="en-US" sz="3600" b="0" smtClean="0">
                <a:solidFill>
                  <a:srgbClr val="FF0000"/>
                </a:solidFill>
                <a:latin typeface="Times New Roman" pitchFamily="18" charset="0"/>
                <a:cs typeface="Times New Roman" pitchFamily="18" charset="0"/>
              </a:rPr>
              <a:t>- Hai bạn ở tranh 4, một bạn thì chạy xe bằng 1 bánh, một bạn thì chạy xe buông hai tay.</a:t>
            </a:r>
          </a:p>
          <a:p>
            <a:pPr marL="0" indent="0" algn="just">
              <a:buNone/>
            </a:pPr>
            <a:r>
              <a:rPr lang="en-US" sz="3600" b="0" smtClean="0">
                <a:solidFill>
                  <a:srgbClr val="FF0000"/>
                </a:solidFill>
                <a:latin typeface="Times New Roman" pitchFamily="18" charset="0"/>
                <a:cs typeface="Times New Roman" pitchFamily="18" charset="0"/>
              </a:rPr>
              <a:t>- Hai bạn ở hình 5, một bạn vừa chạy vừa nghe nhạc, một bạn thì cầm ô (dù) khi chạy xe.</a:t>
            </a:r>
          </a:p>
          <a:p>
            <a:pPr marL="0" indent="0" algn="just">
              <a:buNone/>
            </a:pPr>
            <a:r>
              <a:rPr lang="en-US" sz="3600" b="0" smtClean="0">
                <a:solidFill>
                  <a:srgbClr val="FF0000"/>
                </a:solidFill>
                <a:latin typeface="Times New Roman" pitchFamily="18" charset="0"/>
                <a:cs typeface="Times New Roman" pitchFamily="18" charset="0"/>
              </a:rPr>
              <a:t>- Bạn ở tranh 6, chạy xe vào đường dành cho xe ô tô.</a:t>
            </a:r>
            <a:endParaRPr lang="en-US" sz="3600" b="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9103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62545"/>
          </a:xfrm>
        </p:spPr>
        <p:txBody>
          <a:bodyPr>
            <a:normAutofit/>
          </a:bodyPr>
          <a:lstStyle/>
          <a:p>
            <a:r>
              <a:rPr lang="en-US" sz="3600" cap="none" smtClean="0">
                <a:latin typeface="Times New Roman" panose="02020603050405020304" pitchFamily="18" charset="0"/>
                <a:cs typeface="Times New Roman" panose="02020603050405020304" pitchFamily="18" charset="0"/>
              </a:rPr>
              <a:t>	</a:t>
            </a:r>
            <a:r>
              <a:rPr lang="en-US" sz="3600" cap="none" smtClean="0">
                <a:solidFill>
                  <a:srgbClr val="0000FF"/>
                </a:solidFill>
                <a:latin typeface="Times New Roman" panose="02020603050405020304" pitchFamily="18" charset="0"/>
                <a:cs typeface="Times New Roman" panose="02020603050405020304" pitchFamily="18" charset="0"/>
              </a:rPr>
              <a:t>Thực hành</a:t>
            </a:r>
            <a:br>
              <a:rPr lang="en-US" sz="3600" cap="none" smtClean="0">
                <a:solidFill>
                  <a:srgbClr val="0000FF"/>
                </a:solidFill>
                <a:latin typeface="Times New Roman" panose="02020603050405020304" pitchFamily="18" charset="0"/>
                <a:cs typeface="Times New Roman" panose="02020603050405020304" pitchFamily="18" charset="0"/>
              </a:rPr>
            </a:br>
            <a:r>
              <a:rPr lang="en-US" sz="3600" cap="none" smtClean="0">
                <a:solidFill>
                  <a:srgbClr val="0000FF"/>
                </a:solidFill>
                <a:latin typeface="Times New Roman" panose="02020603050405020304" pitchFamily="18" charset="0"/>
                <a:cs typeface="Times New Roman" panose="02020603050405020304" pitchFamily="18" charset="0"/>
              </a:rPr>
              <a:t>	1. Quan sát tranh và chỉ ra những hành vi nên làm và không nên làm khi điều khiển xe đạp.</a:t>
            </a:r>
            <a:endParaRPr lang="en-US" sz="3600" cap="none" dirty="0">
              <a:solidFill>
                <a:srgbClr val="0000FF"/>
              </a:solidFill>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508" t="13582" r="6422" b="29680"/>
          <a:stretch/>
        </p:blipFill>
        <p:spPr>
          <a:xfrm>
            <a:off x="901338" y="1662544"/>
            <a:ext cx="10554788" cy="5025639"/>
          </a:xfrm>
        </p:spPr>
      </p:pic>
    </p:spTree>
    <p:extLst>
      <p:ext uri="{BB962C8B-B14F-4D97-AF65-F5344CB8AC3E}">
        <p14:creationId xmlns:p14="http://schemas.microsoft.com/office/powerpoint/2010/main" val="272515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TotalTime>
  <Words>505</Words>
  <Application>Microsoft Office PowerPoint</Application>
  <PresentationFormat>Widescreen</PresentationFormat>
  <Paragraphs>42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SimSun</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b. Điều khiển xe đạp Quan sát tranh và nêu cách điều khiển xe đạp của  các bạn trong tranh. So sánh cách điều khiển xe đạp của em và các bạn.</vt:lpstr>
      <vt:lpstr> c. Dừng và đỗ xe  Các bạn trong tranh thực hiện việc dừng và đỗ xe như thế nào ?</vt:lpstr>
      <vt:lpstr>  2. Nhận biết hành vi điều khiển xe đạp không an toàn Quan sát tranh và chi ra những hành vi điều khiển xe đạp không an toàn </vt:lpstr>
      <vt:lpstr>PowerPoint Presentation</vt:lpstr>
      <vt:lpstr> Thực hành  1. Quan sát tranh và chỉ ra những hành vi nên làm và không nên làm khi điều khiển xe đạp.</vt:lpstr>
      <vt:lpstr>PowerPoint Presentation</vt:lpstr>
      <vt:lpstr>  2. Sắm vai xử lý các tình huống a. trao đổi cách xử lý tình huống Tình huống 1: Bình và Nam đang đi xe đạp cùng nhau. Bỗng Bình quay sang rủ Nam: “ Tớ vơi cậu thử đua xem ai nhanh hơn nhé!” Nếu em là Nam em sẽ làm gì ? </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Tháng ….Năm 2021 An toàn giao thông Bài 1: Điều khiển xe đạp an toàn</dc:title>
  <dc:creator>Admin</dc:creator>
  <cp:lastModifiedBy>Admin</cp:lastModifiedBy>
  <cp:revision>42</cp:revision>
  <dcterms:created xsi:type="dcterms:W3CDTF">2021-04-23T04:13:49Z</dcterms:created>
  <dcterms:modified xsi:type="dcterms:W3CDTF">2023-09-01T15:31:37Z</dcterms:modified>
</cp:coreProperties>
</file>