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5"/>
  </p:notesMasterIdLst>
  <p:sldIdLst>
    <p:sldId id="257" r:id="rId3"/>
    <p:sldId id="299" r:id="rId4"/>
    <p:sldId id="305" r:id="rId5"/>
    <p:sldId id="300" r:id="rId6"/>
    <p:sldId id="301" r:id="rId7"/>
    <p:sldId id="260" r:id="rId8"/>
    <p:sldId id="274" r:id="rId9"/>
    <p:sldId id="307" r:id="rId10"/>
    <p:sldId id="259" r:id="rId11"/>
    <p:sldId id="265" r:id="rId12"/>
    <p:sldId id="295" r:id="rId13"/>
    <p:sldId id="275" r:id="rId14"/>
    <p:sldId id="308" r:id="rId15"/>
    <p:sldId id="276" r:id="rId16"/>
    <p:sldId id="277" r:id="rId17"/>
    <p:sldId id="296" r:id="rId18"/>
    <p:sldId id="283" r:id="rId19"/>
    <p:sldId id="267" r:id="rId20"/>
    <p:sldId id="278" r:id="rId21"/>
    <p:sldId id="304" r:id="rId22"/>
    <p:sldId id="303"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913"/>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2023/9/4</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9/4/2023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2023/9/4</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9/4/2023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4517744" y="993656"/>
            <a:ext cx="5303520" cy="1408932"/>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2730832" y="2402588"/>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5932342" y="4603385"/>
            <a:ext cx="163830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t>
            </a:r>
            <a:r>
              <a:rPr lang="en-US" sz="3600" b="1" dirty="0" err="1">
                <a:solidFill>
                  <a:srgbClr val="002060"/>
                </a:solidFill>
                <a:latin typeface="Times New Roman" panose="02020603050405020304" pitchFamily="18" charset="0"/>
                <a:cs typeface="Times New Roman" panose="02020603050405020304" pitchFamily="18" charset="0"/>
              </a:rPr>
              <a:t>Tiết</a:t>
            </a:r>
            <a:r>
              <a:rPr lang="en-US" sz="3600" b="1" dirty="0">
                <a:solidFill>
                  <a:srgbClr val="002060"/>
                </a:solidFill>
                <a:latin typeface="Times New Roman" panose="020206030504050203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id="{CE6808F6-381B-9A65-3B56-BD716AB9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769441"/>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Times New Roman" panose="02020603050405020304" pitchFamily="18" charset="0"/>
                <a:cs typeface="Times New Roman" panose="02020603050405020304" pitchFamily="18" charset="0"/>
              </a:rPr>
              <a:t>Cây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trầu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bà</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642847" y="4618438"/>
            <a:ext cx="4541183" cy="769441"/>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Times New Roman" panose="02020603050405020304" pitchFamily="18" charset="0"/>
                <a:cs typeface="Times New Roman" panose="02020603050405020304" pitchFamily="18" charset="0"/>
              </a:rPr>
              <a:t>Cây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thường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xuân</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1BE6CAE-0151-E7D9-5750-23D9D412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769441"/>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Times New Roman" panose="02020603050405020304" pitchFamily="18" charset="0"/>
                <a:cs typeface="Times New Roman" panose="02020603050405020304" pitchFamily="18" charset="0"/>
              </a:rPr>
              <a:t>Cây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hồng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môn</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769441"/>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Times New Roman" panose="02020603050405020304" pitchFamily="18" charset="0"/>
                <a:cs typeface="Times New Roman" panose="02020603050405020304" pitchFamily="18" charset="0"/>
              </a:rPr>
              <a:t>Cây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bạch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mã</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0A29575-0C6F-AB9B-9317-C2F7E5565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Nhiều loại hoa, cây cảnh có </a:t>
            </a:r>
            <a:r>
              <a:rPr lang="vi-VN" sz="3600" b="1" dirty="0">
                <a:latin typeface="Times New Roman" panose="02020603050405020304" pitchFamily="18" charset="0"/>
                <a:cs typeface="Times New Roman" panose="02020603050405020304" pitchFamily="18" charset="0"/>
              </a:rPr>
              <a:t>khả năng hấp thụ một số loại khí có mùi hôi và khí độc</a:t>
            </a:r>
            <a:r>
              <a:rPr lang="vi-VN" sz="3600" dirty="0">
                <a:latin typeface="Times New Roman" panose="02020603050405020304" pitchFamily="18" charset="0"/>
                <a:cs typeface="Times New Roman" panose="02020603050405020304" pitchFamily="18" charset="0"/>
              </a:rPr>
              <a:t>, mang lại cho chúng ta </a:t>
            </a:r>
            <a:r>
              <a:rPr lang="vi-VN" sz="3600" b="1" dirty="0">
                <a:latin typeface="Times New Roman" panose="02020603050405020304" pitchFamily="18" charset="0"/>
                <a:cs typeface="Times New Roman" panose="02020603050405020304" pitchFamily="18" charset="0"/>
              </a:rPr>
              <a:t>bầu không khí trong lành, tươi mát</a:t>
            </a:r>
            <a:r>
              <a:rPr lang="vi-VN" sz="36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110A0F06-B24D-2B2C-022D-B8FF8B6F5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SÁNG</a:t>
            </a:r>
            <a:r>
              <a:rPr kumimoji="0" lang="en-US" sz="7200" b="1" i="0" u="none" strike="noStrike" kern="1200" cap="none" spc="0" normalizeH="0" noProof="0" dirty="0" smtClean="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 TẠO</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172029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Times New Roman" panose="02020603050405020304" pitchFamily="18" charset="0"/>
                <a:cs typeface="Times New Roman" panose="02020603050405020304" pitchFamily="18"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pic>
        <p:nvPicPr>
          <p:cNvPr id="2" name="Picture 1">
            <a:extLst>
              <a:ext uri="{FF2B5EF4-FFF2-40B4-BE49-F238E27FC236}">
                <a16:creationId xmlns:a16="http://schemas.microsoft.com/office/drawing/2014/main" id="{707D6404-B793-E47C-6988-4ABA4BC4A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Times New Roman" panose="02020603050405020304" pitchFamily="18" charset="0"/>
                <a:cs typeface="Times New Roman" panose="02020603050405020304" pitchFamily="18" charset="0"/>
              </a:rPr>
              <a:t>Cây </a:t>
            </a:r>
            <a:r>
              <a:rPr lang="en-US" sz="3200" b="1" dirty="0" err="1" smtClean="0">
                <a:solidFill>
                  <a:srgbClr val="002060"/>
                </a:solidFill>
                <a:latin typeface="Times New Roman" panose="02020603050405020304" pitchFamily="18" charset="0"/>
                <a:cs typeface="Times New Roman" panose="02020603050405020304" pitchFamily="18" charset="0"/>
              </a:rPr>
              <a:t>cô</a:t>
            </a:r>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tòng </a:t>
            </a:r>
            <a:r>
              <a:rPr lang="vi-VN" sz="3200" b="1" dirty="0">
                <a:solidFill>
                  <a:srgbClr val="002060"/>
                </a:solidFill>
                <a:latin typeface="Times New Roman" panose="02020603050405020304" pitchFamily="18" charset="0"/>
                <a:cs typeface="Times New Roman" panose="02020603050405020304" pitchFamily="18" charset="0"/>
              </a:rPr>
              <a:t>lá đốm - Cây trồng bồn hoa trường học giúp thanh lọc không khí</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Times New Roman" panose="02020603050405020304" pitchFamily="18" charset="0"/>
                <a:cs typeface="Times New Roman" panose="02020603050405020304" pitchFamily="18"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pic>
        <p:nvPicPr>
          <p:cNvPr id="2" name="Picture 1">
            <a:extLst>
              <a:ext uri="{FF2B5EF4-FFF2-40B4-BE49-F238E27FC236}">
                <a16:creationId xmlns:a16="http://schemas.microsoft.com/office/drawing/2014/main" id="{36F71CE2-BEF9-41B4-271D-4EB4F286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pic>
        <p:nvPicPr>
          <p:cNvPr id="2" name="Picture 1">
            <a:extLst>
              <a:ext uri="{FF2B5EF4-FFF2-40B4-BE49-F238E27FC236}">
                <a16:creationId xmlns:a16="http://schemas.microsoft.com/office/drawing/2014/main" id="{5A1A4A4E-8CD0-71A8-06EF-F9B1A6B45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 Quan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3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tìm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hoặc</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cụm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thay</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số</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425928" y="1657350"/>
            <a:ext cx="5631089" cy="3970318"/>
          </a:xfrm>
          <a:prstGeom prst="rect">
            <a:avLst/>
          </a:prstGeom>
          <a:noFill/>
        </p:spPr>
        <p:txBody>
          <a:bodyPr wrap="square" rtlCol="0">
            <a:spAutoFit/>
          </a:bodyPr>
          <a:lstStyle/>
          <a:p>
            <a:pPr algn="just">
              <a:lnSpc>
                <a:spcPct val="150000"/>
              </a:lnSpc>
            </a:pP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Hoạt động quang hợp của hoa, cây cảnh đã lấy khí </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từ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 khí và tạo ra khí</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Hoạt động hô hấp (hít thở) của con người đã lấy khí </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(3)</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từ không khí và thải ra khí </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(4)</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9079231" y="2332537"/>
            <a:ext cx="822415"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8510725" y="3035780"/>
            <a:ext cx="829218"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9055011" y="4291992"/>
            <a:ext cx="846635"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8655913" y="4938072"/>
            <a:ext cx="846636" cy="49774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CO2</a:t>
            </a:r>
          </a:p>
        </p:txBody>
      </p:sp>
      <p:pic>
        <p:nvPicPr>
          <p:cNvPr id="2" name="Picture 1">
            <a:extLst>
              <a:ext uri="{FF2B5EF4-FFF2-40B4-BE49-F238E27FC236}">
                <a16:creationId xmlns:a16="http://schemas.microsoft.com/office/drawing/2014/main" id="{861448F4-984D-3AAB-3B56-171346D4E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Times New Roman" panose="02020603050405020304" pitchFamily="18" charset="0"/>
                  <a:cs typeface="Times New Roman" panose="02020603050405020304" pitchFamily="18"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latin typeface="Times New Roman" panose="02020603050405020304" pitchFamily="18" charset="0"/>
                <a:cs typeface="Times New Roman" panose="02020603050405020304" pitchFamily="18" charset="0"/>
              </a:rPr>
              <a:t>Khi cây quang hợp sẽ lấy khí carbon dioxide (CO2) từ không khí và tạo ra oxygen</a:t>
            </a:r>
            <a:r>
              <a:rPr lang="en-US" sz="3400" dirty="0">
                <a:solidFill>
                  <a:srgbClr val="FF0000"/>
                </a:solidFill>
                <a:latin typeface="Times New Roman" panose="02020603050405020304" pitchFamily="18" charset="0"/>
                <a:cs typeface="Times New Roman" panose="02020603050405020304" pitchFamily="18" charset="0"/>
              </a:rPr>
              <a:t> (O2)</a:t>
            </a:r>
            <a:r>
              <a:rPr lang="vi-VN" sz="3400" dirty="0">
                <a:solidFill>
                  <a:srgbClr val="FF0000"/>
                </a:solidFill>
                <a:latin typeface="Times New Roman" panose="02020603050405020304" pitchFamily="18" charset="0"/>
                <a:cs typeface="Times New Roman" panose="02020603050405020304" pitchFamily="18" charset="0"/>
              </a:rPr>
              <a:t> cung cấp hoạt động hô hấp của con người.</a:t>
            </a:r>
            <a:endParaRPr lang="en-US" sz="34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88FF602-DE0B-25AD-5FEE-9CAD362E6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737359" y="170609"/>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1737359" y="3265714"/>
            <a:ext cx="8543109" cy="3116036"/>
          </a:xfrm>
          <a:prstGeom prst="rect">
            <a:avLst/>
          </a:prstGeom>
        </p:spPr>
      </p:pic>
      <p:pic>
        <p:nvPicPr>
          <p:cNvPr id="2" name="Picture 1">
            <a:extLst>
              <a:ext uri="{FF2B5EF4-FFF2-40B4-BE49-F238E27FC236}">
                <a16:creationId xmlns:a16="http://schemas.microsoft.com/office/drawing/2014/main" id="{48BE07C0-0B80-31AF-7B03-EE7437C7A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F6CB2-4A21-7901-56E4-1CA9D9117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id="{820EB9D8-B188-BD88-986B-4882B1565889}"/>
              </a:ext>
            </a:extLst>
          </p:cNvPr>
          <p:cNvSpPr txBox="1"/>
          <p:nvPr/>
        </p:nvSpPr>
        <p:spPr>
          <a:xfrm>
            <a:off x="2526756" y="1117245"/>
            <a:ext cx="8577470" cy="1015663"/>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KHỞI ĐỘNG</a:t>
            </a:r>
          </a:p>
        </p:txBody>
      </p:sp>
      <p:sp>
        <p:nvSpPr>
          <p:cNvPr id="3" name="Rectangle 2"/>
          <p:cNvSpPr/>
          <p:nvPr/>
        </p:nvSpPr>
        <p:spPr>
          <a:xfrm>
            <a:off x="2025540" y="3210338"/>
            <a:ext cx="9078686" cy="1077218"/>
          </a:xfrm>
          <a:prstGeom prst="rect">
            <a:avLst/>
          </a:prstGeom>
        </p:spPr>
        <p:txBody>
          <a:bodyPr wrap="square">
            <a:spAutoFit/>
          </a:bodyPr>
          <a:lstStyle/>
          <a:p>
            <a:r>
              <a:rPr lang="fr-FR" sz="3200" dirty="0" err="1" smtClean="0">
                <a:latin typeface="Times New Roman" panose="02020603050405020304" pitchFamily="18" charset="0"/>
                <a:ea typeface="Times New Roman" panose="02020603050405020304" pitchFamily="18" charset="0"/>
              </a:rPr>
              <a:t>Em</a:t>
            </a:r>
            <a:r>
              <a:rPr lang="fr-FR" sz="3200" dirty="0" smtClean="0">
                <a:latin typeface="Times New Roman" panose="02020603050405020304" pitchFamily="18" charset="0"/>
                <a:ea typeface="Times New Roman" panose="02020603050405020304" pitchFamily="18" charset="0"/>
              </a:rPr>
              <a:t> </a:t>
            </a:r>
            <a:r>
              <a:rPr lang="fr-FR" sz="3200" dirty="0" err="1" smtClean="0">
                <a:latin typeface="Times New Roman" panose="02020603050405020304" pitchFamily="18" charset="0"/>
                <a:ea typeface="Times New Roman" panose="02020603050405020304" pitchFamily="18" charset="0"/>
              </a:rPr>
              <a:t>hãy</a:t>
            </a:r>
            <a:r>
              <a:rPr lang="fr-FR" sz="3200" dirty="0" smtClean="0">
                <a:latin typeface="Times New Roman" panose="02020603050405020304" pitchFamily="18" charset="0"/>
                <a:ea typeface="Times New Roman" panose="02020603050405020304" pitchFamily="18" charset="0"/>
              </a:rPr>
              <a:t> chia </a:t>
            </a:r>
            <a:r>
              <a:rPr lang="fr-FR" sz="3200" dirty="0" err="1">
                <a:latin typeface="Times New Roman" panose="02020603050405020304" pitchFamily="18" charset="0"/>
                <a:ea typeface="Times New Roman" panose="02020603050405020304" pitchFamily="18" charset="0"/>
              </a:rPr>
              <a:t>sẻ</a:t>
            </a:r>
            <a:r>
              <a:rPr lang="fr-FR" sz="3200" dirty="0">
                <a:latin typeface="Times New Roman" panose="02020603050405020304" pitchFamily="18" charset="0"/>
                <a:ea typeface="Times New Roman" panose="02020603050405020304" pitchFamily="18" charset="0"/>
              </a:rPr>
              <a:t> ý </a:t>
            </a:r>
            <a:r>
              <a:rPr lang="fr-FR" sz="3200" dirty="0" err="1">
                <a:latin typeface="Times New Roman" panose="02020603050405020304" pitchFamily="18" charset="0"/>
                <a:ea typeface="Times New Roman" panose="02020603050405020304" pitchFamily="18" charset="0"/>
              </a:rPr>
              <a:t>tưởng</a:t>
            </a:r>
            <a:r>
              <a:rPr lang="fr-FR"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dùng hoa, cây cảnh để trang tr</a:t>
            </a:r>
            <a:r>
              <a:rPr lang="fr-FR" sz="3200" dirty="0">
                <a:latin typeface="Times New Roman" panose="02020603050405020304" pitchFamily="18" charset="0"/>
                <a:ea typeface="Times New Roman" panose="02020603050405020304" pitchFamily="18" charset="0"/>
              </a:rPr>
              <a:t>í </a:t>
            </a:r>
            <a:r>
              <a:rPr lang="vi-VN" sz="3200" dirty="0">
                <a:latin typeface="Times New Roman" panose="02020603050405020304" pitchFamily="18" charset="0"/>
                <a:ea typeface="Times New Roman" panose="02020603050405020304" pitchFamily="18" charset="0"/>
              </a:rPr>
              <a:t>trong </a:t>
            </a:r>
            <a:r>
              <a:rPr lang="fr-FR" sz="3200" dirty="0" err="1">
                <a:latin typeface="Times New Roman" panose="02020603050405020304" pitchFamily="18" charset="0"/>
                <a:ea typeface="Times New Roman" panose="02020603050405020304" pitchFamily="18" charset="0"/>
              </a:rPr>
              <a:t>lớp</a:t>
            </a:r>
            <a:r>
              <a:rPr lang="fr-FR" sz="3200" dirty="0">
                <a:latin typeface="Times New Roman" panose="02020603050405020304" pitchFamily="18" charset="0"/>
                <a:ea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rPr>
              <a:t>học</a:t>
            </a:r>
            <a:r>
              <a:rPr lang="vi-VN" sz="3200" dirty="0">
                <a:latin typeface="Times New Roman" panose="02020603050405020304" pitchFamily="18" charset="0"/>
                <a:ea typeface="Times New Roman" panose="02020603050405020304" pitchFamily="18" charset="0"/>
              </a:rPr>
              <a:t> hoặc ngôi nhà em đang </a:t>
            </a:r>
            <a:r>
              <a:rPr lang="vi-VN" sz="3200" dirty="0" smtClean="0">
                <a:latin typeface="Times New Roman" panose="02020603050405020304" pitchFamily="18" charset="0"/>
                <a:ea typeface="Times New Roman" panose="02020603050405020304" pitchFamily="18" charset="0"/>
              </a:rPr>
              <a:t>ở</a:t>
            </a:r>
            <a:r>
              <a:rPr lang="en-US" sz="3200" dirty="0" smtClean="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76140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403121" y="51708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VẬN DỤNG</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hought Bubble: Cloud 3">
            <a:extLst>
              <a:ext uri="{FF2B5EF4-FFF2-40B4-BE49-F238E27FC236}">
                <a16:creationId xmlns:a16="http://schemas.microsoft.com/office/drawing/2014/main" id="{CFC2CB08-7910-8CF0-F22A-E3766C9FCD89}"/>
              </a:ext>
            </a:extLst>
          </p:cNvPr>
          <p:cNvSpPr/>
          <p:nvPr/>
        </p:nvSpPr>
        <p:spPr>
          <a:xfrm>
            <a:off x="1514764" y="1581450"/>
            <a:ext cx="10215418" cy="3695100"/>
          </a:xfrm>
          <a:prstGeom prst="cloudCallout">
            <a:avLst>
              <a:gd name="adj1" fmla="val 54519"/>
              <a:gd name="adj2" fmla="val 83986"/>
            </a:avLst>
          </a:prstGeom>
          <a:solidFill>
            <a:schemeClr val="bg1">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 với bạn cùng bàn và đề xuất ý tưởng trồng một loại hoa, cây cảnh có khả năng làm sạch không kh</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trong khuôn viên trường học của em.</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012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142838" y="701746"/>
            <a:ext cx="10160000" cy="830997"/>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ĐỊNH HƯỚNG HỌC TẬP</a:t>
            </a:r>
            <a:endParaRPr kumimoji="0" lang="en-US"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id="{817990FD-5C50-441F-ECCB-C2EF4B0AFA6C}"/>
              </a:ext>
            </a:extLst>
          </p:cNvPr>
          <p:cNvSpPr txBox="1"/>
          <p:nvPr/>
        </p:nvSpPr>
        <p:spPr>
          <a:xfrm>
            <a:off x="1619794" y="2872710"/>
            <a:ext cx="10241150" cy="2062103"/>
          </a:xfrm>
          <a:prstGeom prst="rect">
            <a:avLst/>
          </a:prstGeom>
          <a:noFill/>
        </p:spPr>
        <p:txBody>
          <a:bodyPr wrap="square">
            <a:spAutoFit/>
          </a:bodyPr>
          <a:lstStyle/>
          <a:p>
            <a:r>
              <a:rPr lang="vi-VN" sz="2800" dirty="0">
                <a:solidFill>
                  <a:schemeClr val="tx1"/>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Tìm hiểu lợi ích của hoa và cây cảnh ở gia đình, trường học, địa phương đối với đời sống.</a:t>
            </a:r>
            <a:endParaRPr lang="en-US" sz="3200" dirty="0">
              <a:latin typeface="Times New Roman" panose="02020603050405020304" pitchFamily="18" charset="0"/>
              <a:cs typeface="Times New Roman" panose="02020603050405020304" pitchFamily="18" charset="0"/>
            </a:endParaRPr>
          </a:p>
          <a:p>
            <a:pPr algn="just"/>
            <a:r>
              <a:rPr lang="vi-VN" sz="3200" dirty="0">
                <a:solidFill>
                  <a:schemeClr val="tx1"/>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Tích cực với việc trồng, chăm sóc và bảo vệ hoa, cây cảnh.</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Đọc và chuẩn bị trước bài sau.</a:t>
            </a:r>
            <a:endParaRPr lang="vi-VN"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7713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949494" y="912757"/>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166F4-0B32-4157-B38B-0A1D28853BAA}"/>
              </a:ext>
            </a:extLst>
          </p:cNvPr>
          <p:cNvPicPr>
            <a:picLocks noChangeAspect="1"/>
          </p:cNvPicPr>
          <p:nvPr/>
        </p:nvPicPr>
        <p:blipFill>
          <a:blip r:embed="rId2"/>
          <a:stretch>
            <a:fillRect/>
          </a:stretch>
        </p:blipFill>
        <p:spPr>
          <a:xfrm>
            <a:off x="4310743" y="1083444"/>
            <a:ext cx="5303520" cy="1408932"/>
          </a:xfrm>
          <a:prstGeom prst="rect">
            <a:avLst/>
          </a:prstGeom>
        </p:spPr>
      </p:pic>
      <p:pic>
        <p:nvPicPr>
          <p:cNvPr id="3" name="Picture 2">
            <a:extLst>
              <a:ext uri="{FF2B5EF4-FFF2-40B4-BE49-F238E27FC236}">
                <a16:creationId xmlns:a16="http://schemas.microsoft.com/office/drawing/2014/main" id="{0E2A0F30-9E3B-FAAD-E093-72AF0A8F66CC}"/>
              </a:ext>
            </a:extLst>
          </p:cNvPr>
          <p:cNvPicPr>
            <a:picLocks noChangeAspect="1"/>
          </p:cNvPicPr>
          <p:nvPr/>
        </p:nvPicPr>
        <p:blipFill>
          <a:blip r:embed="rId3"/>
          <a:stretch>
            <a:fillRect/>
          </a:stretch>
        </p:blipFill>
        <p:spPr>
          <a:xfrm>
            <a:off x="2900650" y="2492375"/>
            <a:ext cx="8041321" cy="2523963"/>
          </a:xfrm>
          <a:prstGeom prst="rect">
            <a:avLst/>
          </a:prstGeom>
        </p:spPr>
      </p:pic>
      <p:sp>
        <p:nvSpPr>
          <p:cNvPr id="4" name="TextBox 3">
            <a:extLst>
              <a:ext uri="{FF2B5EF4-FFF2-40B4-BE49-F238E27FC236}">
                <a16:creationId xmlns:a16="http://schemas.microsoft.com/office/drawing/2014/main" id="{1EB9F404-879B-7CFD-4F19-61817A46CD0E}"/>
              </a:ext>
            </a:extLst>
          </p:cNvPr>
          <p:cNvSpPr txBox="1"/>
          <p:nvPr/>
        </p:nvSpPr>
        <p:spPr>
          <a:xfrm>
            <a:off x="5839109" y="4693173"/>
            <a:ext cx="163830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t>
            </a:r>
            <a:r>
              <a:rPr lang="en-US" sz="3600" b="1" dirty="0" err="1">
                <a:solidFill>
                  <a:srgbClr val="002060"/>
                </a:solidFill>
                <a:latin typeface="Times New Roman" panose="02020603050405020304" pitchFamily="18" charset="0"/>
                <a:cs typeface="Times New Roman" panose="02020603050405020304" pitchFamily="18" charset="0"/>
              </a:rPr>
              <a:t>Tiết</a:t>
            </a:r>
            <a:r>
              <a:rPr lang="en-US" sz="3600" b="1" dirty="0">
                <a:solidFill>
                  <a:srgbClr val="00206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026720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DF1713AB-5D18-C9AE-036E-EACB3CC304EA}"/>
              </a:ext>
            </a:extLst>
          </p:cNvPr>
          <p:cNvSpPr/>
          <p:nvPr/>
        </p:nvSpPr>
        <p:spPr>
          <a:xfrm>
            <a:off x="2272144" y="1993284"/>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id="{E9BA590D-DFE8-D8F7-DA71-DB4B4777FE01}"/>
              </a:ext>
            </a:extLst>
          </p:cNvPr>
          <p:cNvSpPr txBox="1"/>
          <p:nvPr/>
        </p:nvSpPr>
        <p:spPr>
          <a:xfrm>
            <a:off x="4572842" y="763302"/>
            <a:ext cx="5231558" cy="707886"/>
          </a:xfrm>
          <a:prstGeom prst="rect">
            <a:avLst/>
          </a:prstGeom>
          <a:noFill/>
        </p:spPr>
        <p:txBody>
          <a:bodyPr wrap="square" rtlCol="0">
            <a:spAutoFit/>
          </a:bodyPr>
          <a:lstStyle/>
          <a:p>
            <a:pPr algn="just"/>
            <a:r>
              <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YÊU CẦU CẦN ĐẠT</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49A5F1C-BD9E-39B3-1575-DD652714C6C8}"/>
              </a:ext>
            </a:extLst>
          </p:cNvPr>
          <p:cNvSpPr txBox="1"/>
          <p:nvPr/>
        </p:nvSpPr>
        <p:spPr>
          <a:xfrm>
            <a:off x="2387598" y="2161594"/>
            <a:ext cx="9171710" cy="3108543"/>
          </a:xfrm>
          <a:prstGeom prst="rect">
            <a:avLst/>
          </a:prstGeom>
          <a:noFill/>
        </p:spPr>
        <p:txBody>
          <a:bodyPr wrap="square">
            <a:spAutoFit/>
          </a:bodyPr>
          <a:lstStyle/>
          <a:p>
            <a:pPr algn="just"/>
            <a:r>
              <a:rPr lang="vi-VN" sz="2800" b="1" dirty="0">
                <a:solidFill>
                  <a:schemeClr val="tx1"/>
                </a:solidFill>
                <a:latin typeface="Times New Roman" panose="02020603050405020304" pitchFamily="18" charset="0"/>
                <a:cs typeface="Times New Roman" panose="02020603050405020304" pitchFamily="18" charset="0"/>
              </a:rPr>
              <a:t>- Nêu được lợi ích của hoa và cây cảnh đối với đời sống.</a:t>
            </a:r>
            <a:endParaRPr lang="en-US" sz="2800" b="1" dirty="0">
              <a:solidFill>
                <a:schemeClr val="tx1"/>
              </a:solidFill>
              <a:latin typeface="Times New Roman" panose="02020603050405020304" pitchFamily="18" charset="0"/>
              <a:cs typeface="Times New Roman" panose="02020603050405020304" pitchFamily="18" charset="0"/>
            </a:endParaRPr>
          </a:p>
          <a:p>
            <a:pPr algn="just"/>
            <a:r>
              <a:rPr lang="vi-VN" sz="2800" b="1" dirty="0">
                <a:solidFill>
                  <a:schemeClr val="tx1"/>
                </a:solidFill>
                <a:latin typeface="Times New Roman" panose="02020603050405020304" pitchFamily="18" charset="0"/>
                <a:cs typeface="Times New Roman" panose="02020603050405020304" pitchFamily="18" charset="0"/>
              </a:rPr>
              <a:t>- Có hứng thú với việc trồng, chăm sóc và bảo vệ hoa, cây cảnh. </a:t>
            </a:r>
          </a:p>
          <a:p>
            <a:pPr algn="just"/>
            <a:r>
              <a:rPr lang="vi-VN" sz="2800" b="1" dirty="0">
                <a:solidFill>
                  <a:schemeClr val="tx1"/>
                </a:solidFill>
                <a:latin typeface="Times New Roman" panose="02020603050405020304" pitchFamily="18" charset="0"/>
                <a:cs typeface="Times New Roman" panose="02020603050405020304" pitchFamily="18" charset="0"/>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227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KHÁM PHÁ</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4340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09330" y="1641204"/>
            <a:ext cx="6876884" cy="1938696"/>
          </a:xfrm>
          <a:prstGeom prst="rect">
            <a:avLst/>
          </a:prstGeom>
        </p:spPr>
      </p:pic>
      <p:pic>
        <p:nvPicPr>
          <p:cNvPr id="2" name="Picture 1">
            <a:extLst>
              <a:ext uri="{FF2B5EF4-FFF2-40B4-BE49-F238E27FC236}">
                <a16:creationId xmlns:a16="http://schemas.microsoft.com/office/drawing/2014/main" id="{4E4D7DED-AB96-63E4-B925-87A1DF0A3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Em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thẻ</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đây</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để</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gọi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tên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loại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cây</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cảnh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khả</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năng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sạch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khí</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ình</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tiền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ngân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3.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đam</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4.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lan</a:t>
            </a:r>
            <a:r>
              <a:rPr lang="en-US" sz="2400" b="1" dirty="0">
                <a:solidFill>
                  <a:srgbClr val="002060"/>
                </a:solidFill>
                <a:latin typeface="Times New Roman" panose="02020603050405020304" pitchFamily="18" charset="0"/>
                <a:cs typeface="Times New Roman" panose="02020603050405020304" pitchFamily="18"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5.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lưỡi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6.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thanh</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2DA466B-4850-0ADF-B287-41F17E72EA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LUYỆN</a:t>
            </a:r>
            <a:r>
              <a:rPr kumimoji="0" lang="en-US" sz="7200" b="1" i="0" u="none" strike="noStrike" kern="1200" cap="none" spc="0" normalizeH="0" noProof="0" dirty="0" smtClean="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rPr>
              <a:t> TẬP</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499084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Times New Roman" panose="02020603050405020304" pitchFamily="18" charset="0"/>
                <a:cs typeface="Times New Roman" panose="02020603050405020304" pitchFamily="18" charset="0"/>
              </a:rPr>
              <a:t>Kể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thêm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một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loài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hoa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cảnh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năng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sạch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em</a:t>
            </a:r>
            <a:r>
              <a:rPr lang="en-US" sz="3600" b="1" dirty="0">
                <a:solidFill>
                  <a:schemeClr val="tx1"/>
                </a:solidFill>
                <a:latin typeface="Times New Roman" panose="02020603050405020304" pitchFamily="18" charset="0"/>
                <a:cs typeface="Times New Roman" panose="02020603050405020304" pitchFamily="18" charset="0"/>
              </a:rPr>
              <a:t> </a:t>
            </a:r>
            <a:r>
              <a:rPr lang="vi-VN" sz="3600" b="1" dirty="0">
                <a:solidFill>
                  <a:schemeClr val="tx1"/>
                </a:solidFill>
                <a:latin typeface="Times New Roman" panose="02020603050405020304" pitchFamily="18" charset="0"/>
                <a:cs typeface="Times New Roman" panose="02020603050405020304" pitchFamily="18" charset="0"/>
              </a:rPr>
              <a:t>biết.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72F6E15-A6CD-EDA8-8484-25BA737ED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576</Words>
  <Application>Microsoft Office PowerPoint</Application>
  <PresentationFormat>Widescreen</PresentationFormat>
  <Paragraphs>54</Paragraphs>
  <Slides>22</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Calibri</vt:lpstr>
      <vt:lpstr>Calibri Light</vt:lpstr>
      <vt:lpstr>Cambria</vt:lpstr>
      <vt:lpstr>等线</vt:lpstr>
      <vt:lpstr>Times New Roman</vt:lpstr>
      <vt:lpstr>Wingdings 2</vt:lpstr>
      <vt:lpstr>字魂47号-三分行楷</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LaptopDT</cp:lastModifiedBy>
  <cp:revision>41</cp:revision>
  <dcterms:created xsi:type="dcterms:W3CDTF">2023-07-04T12:20:18Z</dcterms:created>
  <dcterms:modified xsi:type="dcterms:W3CDTF">2023-09-04T16:36:45Z</dcterms:modified>
</cp:coreProperties>
</file>