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8" r:id="rId2"/>
    <p:sldId id="332" r:id="rId3"/>
    <p:sldId id="302" r:id="rId4"/>
    <p:sldId id="303" r:id="rId5"/>
    <p:sldId id="304" r:id="rId6"/>
    <p:sldId id="305" r:id="rId7"/>
    <p:sldId id="283" r:id="rId8"/>
    <p:sldId id="306" r:id="rId9"/>
    <p:sldId id="307" r:id="rId10"/>
    <p:sldId id="308" r:id="rId11"/>
    <p:sldId id="337" r:id="rId12"/>
    <p:sldId id="334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36" r:id="rId33"/>
    <p:sldId id="328" r:id="rId34"/>
    <p:sldId id="300" r:id="rId35"/>
    <p:sldId id="329" r:id="rId36"/>
    <p:sldId id="330" r:id="rId37"/>
    <p:sldId id="331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3-16T13:14:56.56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1588 3452,'0'0</inkml:trace>
  <inkml:trace contextRef="#ctx0" brushRef="#br0" timeOffset="1326">7368 2509</inkml:trace>
  <inkml:trace contextRef="#ctx0" brushRef="#br1" timeOffset="76377">0 50</inkml:trace>
  <inkml:trace contextRef="#ctx0" brushRef="#br1" timeOffset="76549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3-16T13:16:12.67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0 2,'25'0,"-1"0,-24 0,25 0,-25 0,0 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3-16T13:15:53.87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25 25</inkml:trace>
  <inkml:trace contextRef="#ctx0" brushRef="#br0" timeOffset="1264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3-16T13:15:53.87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25 25</inkml:trace>
  <inkml:trace contextRef="#ctx0" brushRef="#br0" timeOffset="1264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83655-9F75-4E59-AEA2-C0952C2F516A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913F-CD9B-42EC-A764-9642ACA3C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5B48E1-76DE-4775-917D-E730C77FBF59}" type="slidenum">
              <a:rPr lang="en-US" altLang="vi-VN" smtClean="0"/>
              <a:pPr>
                <a:spcBef>
                  <a:spcPct val="0"/>
                </a:spcBef>
              </a:pPr>
              <a:t>2</a:t>
            </a:fld>
            <a:endParaRPr lang="en-US" altLang="vi-VN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223F3D-E06E-44B1-A681-74088C7EDB03}" type="slidenum">
              <a:rPr lang="en-US" altLang="vi-VN" smtClean="0"/>
              <a:pPr>
                <a:spcBef>
                  <a:spcPct val="0"/>
                </a:spcBef>
              </a:pPr>
              <a:t>11</a:t>
            </a:fld>
            <a:endParaRPr lang="en-US" altLang="vi-VN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9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5B48E1-76DE-4775-917D-E730C77FBF59}" type="slidenum">
              <a:rPr lang="en-US" altLang="vi-VN" smtClean="0"/>
              <a:pPr>
                <a:spcBef>
                  <a:spcPct val="0"/>
                </a:spcBef>
              </a:pPr>
              <a:t>12</a:t>
            </a:fld>
            <a:endParaRPr lang="en-US" altLang="vi-VN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E34CAD-A7E3-4DB5-A5F5-FC3D30273E18}" type="slidenum">
              <a:rPr lang="en-US">
                <a:solidFill>
                  <a:srgbClr val="000000"/>
                </a:solidFill>
                <a:latin typeface="Calibri" pitchFamily="34" charset="0"/>
              </a:rPr>
              <a:pPr/>
              <a:t>16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5B48E1-76DE-4775-917D-E730C77FBF59}" type="slidenum">
              <a:rPr lang="en-US" altLang="vi-VN" smtClean="0"/>
              <a:pPr>
                <a:spcBef>
                  <a:spcPct val="0"/>
                </a:spcBef>
              </a:pPr>
              <a:t>32</a:t>
            </a:fld>
            <a:endParaRPr lang="en-US" altLang="vi-VN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6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913F-CD9B-42EC-A764-9642ACA3CD8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2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6E48-E98F-43DF-AA8E-5558A150491B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261F7-8048-43E0-AF71-46BD83E5A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120295" y="1480593"/>
            <a:ext cx="7066698" cy="260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75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75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75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75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75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75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PHÂN MÔN: LỊCH SỬ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 2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NGHĨA QUÂN TÂY SƠN TIẾN RA THĂNG LONG (1786)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40963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2478678" y="4844688"/>
            <a:ext cx="4349931" cy="59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69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2550" y="1335088"/>
            <a:ext cx="5491163" cy="5381625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6063" y="4964113"/>
              <a:ext cx="2652712" cy="1243012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6703" y="4954754"/>
                <a:ext cx="2679711" cy="1270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5010150"/>
              <a:ext cx="26987" cy="7938"/>
            </p14:xfrm>
          </p:contentPart>
        </mc:Choice>
        <mc:Fallback xmlns="">
          <p:pic>
            <p:nvPicPr>
              <p:cNvPr id="102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1783" y="5000769"/>
                <a:ext cx="45698" cy="26701"/>
              </a:xfrm>
              <a:prstGeom prst="rect">
                <a:avLst/>
              </a:prstGeom>
            </p:spPr>
          </p:pic>
        </mc:Fallback>
      </mc:AlternateContent>
      <p:pic>
        <p:nvPicPr>
          <p:cNvPr id="30722" name="Picture 2" descr="LS HCM __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7"/>
          <a:stretch>
            <a:fillRect/>
          </a:stretch>
        </p:blipFill>
        <p:spPr bwMode="auto">
          <a:xfrm>
            <a:off x="4800600" y="1335088"/>
            <a:ext cx="4114800" cy="53530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2550" y="11113"/>
            <a:ext cx="8997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quân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Sơn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tiến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Thăng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Long (1786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93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22215" name="Text Box 7">
            <a:extLst>
              <a:ext uri="{FF2B5EF4-FFF2-40B4-BE49-F238E27FC236}">
                <a16:creationId xmlns:a16="http://schemas.microsoft.com/office/drawing/2014/main" id="{A617ABD8-157B-4CD7-8075-07410AA6C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57113"/>
            <a:ext cx="5638800" cy="169277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410076" y="1295400"/>
            <a:ext cx="3057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4570FEF-08B9-4E9A-84DD-48E7FF79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994" y="3962401"/>
            <a:ext cx="5638800" cy="138499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4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33800" y="2590800"/>
            <a:ext cx="39624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200" b="1">
                <a:solidFill>
                  <a:srgbClr val="FF0000"/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743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31800" y="1828800"/>
            <a:ext cx="85090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50"/>
              </a:spcBef>
            </a:pP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SGK/59)</a:t>
            </a:r>
            <a:endParaRPr lang="en-US" alt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5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5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5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>
              <a:spcBef>
                <a:spcPts val="150"/>
              </a:spcBef>
            </a:pPr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- 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(nay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Lai),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1771.</a:t>
            </a:r>
          </a:p>
          <a:p>
            <a:pPr>
              <a:spcBef>
                <a:spcPts val="150"/>
              </a:spcBef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0038" y="3795713"/>
              <a:ext cx="9525" cy="9525"/>
            </p14:xfrm>
          </p:contentPart>
        </mc:Choice>
        <mc:Fallback xmlns="">
          <p:pic>
            <p:nvPicPr>
              <p:cNvPr id="205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0513" y="3786188"/>
                <a:ext cx="28575" cy="28575"/>
              </a:xfrm>
              <a:prstGeom prst="rect">
                <a:avLst/>
              </a:prstGeom>
            </p:spPr>
          </p:pic>
        </mc:Fallback>
      </mc:AlternateContent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563563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(1786)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447800" y="0"/>
            <a:ext cx="6781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nl-NL" altLang="en-US" sz="3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 sử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100763" y="152400"/>
            <a:ext cx="2895600" cy="457200"/>
          </a:xfrm>
          <a:prstGeom prst="ellipse">
            <a:avLst/>
          </a:prstGeom>
          <a:solidFill>
            <a:srgbClr val="008000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gian: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2’</a:t>
            </a:r>
            <a:endParaRPr lang="en-US" alt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410200"/>
          </a:xfrm>
          <a:prstGeom prst="rect">
            <a:avLst/>
          </a:prstGeom>
          <a:noFill/>
          <a:ln w="5715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57023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 đồ căn cứ địa của nghĩa quân Tây Sơn</a:t>
            </a:r>
          </a:p>
        </p:txBody>
      </p:sp>
      <p:pic>
        <p:nvPicPr>
          <p:cNvPr id="52233" name="Picture 9" descr="VUA QUANG T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838200" cy="1219200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33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7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458200" cy="492125"/>
          </a:xfrm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r>
              <a:rPr lang="en-US" sz="2600" b="1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2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Sự phát triển của nghĩa quân Tây Sơn.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84225" y="1828800"/>
            <a:ext cx="76517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1771</a:t>
            </a:r>
            <a:r>
              <a:rPr lang="vi-VN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tại Tây Sơn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 anh em: Nguyễn Nhạc, Nguyễn Lữ, Nguyễn Huệ đã </a:t>
            </a:r>
            <a:r>
              <a:rPr lang="en-US" altLang="en-US" sz="26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vi-VN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cờ khởi nghĩa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600" b="1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65175" y="3089275"/>
            <a:ext cx="768985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Ba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2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600" b="1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1" name="Text Box 15"/>
          <p:cNvSpPr txBox="1">
            <a:spLocks noChangeArrowheads="1"/>
          </p:cNvSpPr>
          <p:nvPr/>
        </p:nvSpPr>
        <p:spPr bwMode="auto">
          <a:xfrm>
            <a:off x="0" y="65088"/>
            <a:ext cx="9097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 sử</a:t>
            </a:r>
            <a:endParaRPr lang="en-US" sz="24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2" name="Text Box 15"/>
          <p:cNvSpPr txBox="1">
            <a:spLocks noChangeArrowheads="1"/>
          </p:cNvSpPr>
          <p:nvPr/>
        </p:nvSpPr>
        <p:spPr bwMode="auto">
          <a:xfrm>
            <a:off x="92075" y="527050"/>
            <a:ext cx="90519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 QUÂN TÂY SƠN TIẾN RA THĂNG LONG (1786)</a:t>
            </a:r>
            <a:endParaRPr 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83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2" descr="Luoc do Tay Son khoi nghia chong cac the luc Phong Kien va chong quan xam luoc nuoc ngoa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5867400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979738" y="3992563"/>
            <a:ext cx="301625" cy="2540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600200" y="1109663"/>
            <a:ext cx="141288" cy="138112"/>
          </a:xfrm>
          <a:prstGeom prst="star5">
            <a:avLst/>
          </a:prstGeom>
          <a:solidFill>
            <a:srgbClr val="33CC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571875"/>
            <a:ext cx="1682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571875"/>
            <a:ext cx="1682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571875"/>
            <a:ext cx="1682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571875"/>
            <a:ext cx="1682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571875"/>
            <a:ext cx="1682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935288" y="2806700"/>
            <a:ext cx="250825" cy="6016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2887663" y="2024063"/>
            <a:ext cx="0" cy="482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127750" y="1871663"/>
            <a:ext cx="2400300" cy="577850"/>
          </a:xfrm>
          <a:prstGeom prst="wedgeRectCallout">
            <a:avLst>
              <a:gd name="adj1" fmla="val -166436"/>
              <a:gd name="adj2" fmla="val 343829"/>
            </a:avLst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NHẠC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6094413" y="457200"/>
            <a:ext cx="2211387" cy="533400"/>
          </a:xfrm>
          <a:prstGeom prst="wedgeRectCallout">
            <a:avLst>
              <a:gd name="adj1" fmla="val -204098"/>
              <a:gd name="adj2" fmla="val 405119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HUỆ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6127750" y="3708400"/>
            <a:ext cx="2557463" cy="538163"/>
          </a:xfrm>
          <a:prstGeom prst="wedgeRectCallout">
            <a:avLst>
              <a:gd name="adj1" fmla="val -196720"/>
              <a:gd name="adj2" fmla="val 276869"/>
            </a:avLst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NGUYỄN LỮ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46275" y="5307013"/>
            <a:ext cx="363538" cy="328612"/>
          </a:xfrm>
          <a:prstGeom prst="star5">
            <a:avLst/>
          </a:prstGeom>
          <a:solidFill>
            <a:srgbClr val="FF33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09813" y="2849563"/>
            <a:ext cx="355600" cy="354012"/>
          </a:xfrm>
          <a:prstGeom prst="star5">
            <a:avLst/>
          </a:prstGeom>
          <a:solidFill>
            <a:srgbClr val="FF33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14288" y="3405188"/>
            <a:ext cx="276225" cy="225425"/>
          </a:xfrm>
          <a:prstGeom prst="star5">
            <a:avLst/>
          </a:prstGeom>
          <a:solidFill>
            <a:srgbClr val="33CC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31800" y="1828800"/>
            <a:ext cx="8509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5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Tại sao nghĩa quân Tây S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lật đổ chính quyền họ Nguyễn?</a:t>
            </a:r>
            <a:endParaRPr lang="en-US" altLang="en-US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0038" y="3795713"/>
              <a:ext cx="9525" cy="9525"/>
            </p14:xfrm>
          </p:contentPart>
        </mc:Choice>
        <mc:Fallback xmlns="">
          <p:pic>
            <p:nvPicPr>
              <p:cNvPr id="205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0513" y="3786188"/>
                <a:ext cx="28575" cy="28575"/>
              </a:xfrm>
              <a:prstGeom prst="rect">
                <a:avLst/>
              </a:prstGeom>
            </p:spPr>
          </p:pic>
        </mc:Fallback>
      </mc:AlternateContent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" y="563563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28 : Nghĩa quân Tây Sơn tiến ra Thăng Long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(1786)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1447800" y="0"/>
            <a:ext cx="6781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nl-NL" altLang="en-US" sz="3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 sử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100763" y="152400"/>
            <a:ext cx="2895600" cy="457200"/>
          </a:xfrm>
          <a:prstGeom prst="ellipse">
            <a:avLst/>
          </a:prstGeom>
          <a:solidFill>
            <a:srgbClr val="008000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gian: 1’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31242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Chính quyền họ Nguyễn bị suy thoái, nhân dân c</a:t>
            </a:r>
            <a:r>
              <a:rPr lang="vi-VN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khổ.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9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382000" cy="417195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1786 )</a:t>
            </a:r>
          </a:p>
          <a:p>
            <a:pPr marL="0"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nl-NL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Nguyễn Huệ quyết định tiến quân ra Thăng Long, lật đổ chính quyền họ Trịnh, thống nhất giang sơn.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nl-NL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nl-NL" sz="20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8600" y="76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28 : Nghĩa quân Tây Sơn tiến ra Thăng Long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(1786)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055938" y="1363663"/>
            <a:ext cx="3949700" cy="925512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846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11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25" y="4419600"/>
            <a:ext cx="1752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1295400" y="1219200"/>
            <a:ext cx="6629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84250" eaLnBrk="0" fontAlgn="base" hangingPunct="0"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84250" eaLnBrk="0" fontAlgn="base" hangingPunct="0"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84250" eaLnBrk="0" fontAlgn="base" hangingPunct="0"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84250" eaLnBrk="0" fontAlgn="base" hangingPunct="0"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84250" eaLnBrk="1" hangingPunct="1"/>
            <a:endParaRPr lang="en-US" altLang="en-US" sz="19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3043238"/>
            <a:ext cx="2209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84250" eaLnBrk="0" fontAlgn="base" hangingPunct="0"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84250" eaLnBrk="0" fontAlgn="base" hangingPunct="0"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84250" eaLnBrk="0" fontAlgn="base" hangingPunct="0"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84250" eaLnBrk="0" fontAlgn="base" hangingPunct="0"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8425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Nguyễn Huệ quyết định tiến ra Thăng Long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2406650" y="3122613"/>
            <a:ext cx="649288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389188" y="36242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389188" y="3692525"/>
            <a:ext cx="69215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556000" y="1392238"/>
            <a:ext cx="331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sao Nguyễn Huệ quyết định tiến ra Thăng Long?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065463" y="3903663"/>
            <a:ext cx="3810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 1786 hạ đ</a:t>
            </a:r>
            <a:r>
              <a:rPr lang="vi-VN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thành Phú Xuân.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141663" y="3433763"/>
            <a:ext cx="47831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 đuổi được quân xâm lược Xiêm (1785). 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052763" y="2782888"/>
            <a:ext cx="58229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 đổ được chế độ thống trị của họ Nguyễn ở Đàng Trong  ( 1777)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612900" y="49593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611438" y="4543425"/>
            <a:ext cx="4533900" cy="1323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 1786 Nghĩa quân Tây Sơn làm chủ được toàn bộ vùng đất ở  Đàng Trong và quyết định tiến ra Thăng Long diệt chính quyền họ Trịnh. </a:t>
            </a:r>
          </a:p>
        </p:txBody>
      </p:sp>
    </p:spTree>
    <p:extLst>
      <p:ext uri="{BB962C8B-B14F-4D97-AF65-F5344CB8AC3E}">
        <p14:creationId xmlns:p14="http://schemas.microsoft.com/office/powerpoint/2010/main" val="21745885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/>
      <p:bldP spid="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54582" y="1981200"/>
            <a:ext cx="39624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altLang="vi-VN" sz="4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/>
          <a:lstStyle/>
          <a:p>
            <a:pPr eaLnBrk="1" hangingPunct="1"/>
            <a:endParaRPr lang="vi-VN" altLang="en-US" sz="2800" b="1" smtClean="0"/>
          </a:p>
        </p:txBody>
      </p:sp>
      <p:pic>
        <p:nvPicPr>
          <p:cNvPr id="38930" name="Picture 18" descr="LS HCM __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7"/>
          <a:stretch>
            <a:fillRect/>
          </a:stretch>
        </p:blipFill>
        <p:spPr>
          <a:xfrm>
            <a:off x="1981200" y="381000"/>
            <a:ext cx="5519738" cy="4525963"/>
          </a:xfrm>
          <a:noFill/>
          <a:ln w="57150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295400" y="5334000"/>
            <a:ext cx="6477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8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28600" y="554038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28 : Nghĩa quân Tây Sơn tiến ra Thăng Long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(1786)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447800" y="0"/>
            <a:ext cx="6781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nl-NL" altLang="en-US" sz="3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 sử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" y="1508125"/>
            <a:ext cx="7810500" cy="4365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064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Diễn biến: </a:t>
            </a:r>
            <a:r>
              <a:rPr lang="nl-NL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(Đọc từ: Nghe tin đó ...đến hết)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13" y="2084388"/>
            <a:ext cx="8662987" cy="7810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064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Câu 1:Nghe tin Nghĩa quân Tây Sơn tiến ra thì thái độ của chúa Trịnh ra sao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238" y="2865438"/>
            <a:ext cx="8640762" cy="7826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06400"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Câu 2: Trịnh Khải và các viên tướng bàn nhau như thế nào?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238" y="3692525"/>
            <a:ext cx="8640762" cy="7826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06400"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Câu 3: Sự việc nào cho thấy quân Trịnh rất chủ quan?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475163"/>
            <a:ext cx="89154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92100" algn="just" eaLnBrk="1" hangingPunct="1">
              <a:spcBef>
                <a:spcPts val="150"/>
              </a:spcBef>
              <a:defRPr/>
            </a:pP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013" y="5429250"/>
            <a:ext cx="88153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92100" algn="just" eaLnBrk="1" hangingPunct="1">
              <a:spcBef>
                <a:spcPts val="150"/>
              </a:spcBef>
              <a:defRPr/>
            </a:pP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0" y="5951538"/>
            <a:ext cx="9137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92100" algn="just" eaLnBrk="1" hangingPunct="1">
              <a:spcBef>
                <a:spcPts val="150"/>
              </a:spcBef>
              <a:defRPr/>
            </a:pP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kern="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019800" y="6210300"/>
            <a:ext cx="2895600" cy="457200"/>
          </a:xfrm>
          <a:prstGeom prst="ellipse">
            <a:avLst/>
          </a:prstGeom>
          <a:solidFill>
            <a:srgbClr val="FFC000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Nhóm 6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100763" y="47625"/>
            <a:ext cx="2895600" cy="457200"/>
          </a:xfrm>
          <a:prstGeom prst="ellipse">
            <a:avLst/>
          </a:prstGeom>
          <a:solidFill>
            <a:srgbClr val="008000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gian: 5’</a:t>
            </a:r>
          </a:p>
        </p:txBody>
      </p:sp>
    </p:spTree>
    <p:extLst>
      <p:ext uri="{BB962C8B-B14F-4D97-AF65-F5344CB8AC3E}">
        <p14:creationId xmlns:p14="http://schemas.microsoft.com/office/powerpoint/2010/main" val="13771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98600"/>
            <a:ext cx="9144000" cy="5029200"/>
          </a:xfrm>
        </p:spPr>
        <p:txBody>
          <a:bodyPr/>
          <a:lstStyle/>
          <a:p>
            <a:pPr marL="0" indent="406400" eaLnBrk="1" hangingPunct="1">
              <a:lnSpc>
                <a:spcPct val="80000"/>
              </a:lnSpc>
              <a:buFontTx/>
              <a:buNone/>
              <a:defRPr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2. Diễn biến: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(Đọc từ: Nghe tin đó ...đến hết)</a:t>
            </a:r>
          </a:p>
          <a:p>
            <a:pPr marL="0" indent="406400" eaLnBrk="1" hangingPunct="1">
              <a:lnSpc>
                <a:spcPct val="80000"/>
              </a:lnSpc>
              <a:buFontTx/>
              <a:buNone/>
              <a:defRPr/>
            </a:pPr>
            <a:r>
              <a:rPr lang="nl-NL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*Câu 1: Nghe tin Nghĩa quân Tây Sơn tiến ra thì thái độ của chúa Trịnh ra sao ?</a:t>
            </a:r>
          </a:p>
          <a:p>
            <a:pPr marL="0" indent="406400" eaLnBrk="1" hangingPunct="1">
              <a:lnSpc>
                <a:spcPct val="80000"/>
              </a:lnSpc>
              <a:buFontTx/>
              <a:buNone/>
              <a:defRPr/>
            </a:pP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Trịnh Khải đứng ngồi không yên.</a:t>
            </a:r>
          </a:p>
          <a:p>
            <a:pPr marL="0" indent="4064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nl-NL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Câu 2: Trịnh Khải và các viên tướng bàn nhau như thế nào?</a:t>
            </a:r>
          </a:p>
          <a:p>
            <a:pPr marL="0" indent="4064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nhử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Câu 3:  Sự việc nào cho thấy quân Trịnh rất chủ quan?</a:t>
            </a:r>
          </a:p>
          <a:p>
            <a:pPr marL="0" indent="4064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tản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28600" y="554038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28 : Nghĩa quân Tây Sơn tiến ra Thăng Long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(1786)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447800" y="0"/>
            <a:ext cx="6781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nl-NL" altLang="en-US" sz="3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 sử</a:t>
            </a:r>
          </a:p>
        </p:txBody>
      </p:sp>
    </p:spTree>
    <p:extLst>
      <p:ext uri="{BB962C8B-B14F-4D97-AF65-F5344CB8AC3E}">
        <p14:creationId xmlns:p14="http://schemas.microsoft.com/office/powerpoint/2010/main" val="4120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517650"/>
            <a:ext cx="8229600" cy="4830763"/>
          </a:xfrm>
        </p:spPr>
        <p:txBody>
          <a:bodyPr>
            <a:normAutofit lnSpcReduction="10000"/>
          </a:bodyPr>
          <a:lstStyle/>
          <a:p>
            <a:pPr marL="0" indent="292100" algn="just" eaLnBrk="1" hangingPunct="1">
              <a:spcBef>
                <a:spcPts val="150"/>
              </a:spcBef>
              <a:buFontTx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Câu 4: Khi nghĩa quân Tây Sơn ập đến thì quân Trịnh chống đỡ như thế nào ?</a:t>
            </a:r>
          </a:p>
          <a:p>
            <a:pPr marL="0" indent="292100" algn="just" eaLnBrk="1" hangingPunct="1">
              <a:spcBef>
                <a:spcPts val="150"/>
              </a:spcBef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Quân Trịnh không kịp xuống thuyền, phần bị giết, phần bỏ chạy.</a:t>
            </a:r>
          </a:p>
          <a:p>
            <a:pPr marL="0" indent="292100" algn="just" eaLnBrk="1" hangingPunct="1">
              <a:spcBef>
                <a:spcPts val="150"/>
              </a:spcBef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-Trịnh Khải phất cờ lệnh thúc quân đánh trả nhưng tướng sĩ nhìn nhau không dám tiến.</a:t>
            </a:r>
          </a:p>
          <a:p>
            <a:pPr marL="0" indent="292100" algn="just" eaLnBrk="1" hangingPunct="1">
              <a:spcBef>
                <a:spcPts val="150"/>
              </a:spcBef>
              <a:buFontTx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Câu 5:  Lúc đó, nghĩa quân Tây Sơn đã làm gì ?</a:t>
            </a:r>
          </a:p>
          <a:p>
            <a:pPr marL="0" indent="292100" algn="just" eaLnBrk="1" hangingPunct="1">
              <a:spcBef>
                <a:spcPts val="150"/>
              </a:spcBef>
              <a:buFontTx/>
              <a:buNone/>
            </a:pPr>
            <a:r>
              <a:rPr lang="en-US" alt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Lúc đó, quân Tây Sơn bắn đạn lửa vào quân Trịnh. Phút chốc, quân Trịnh đại bại.</a:t>
            </a:r>
          </a:p>
          <a:p>
            <a:pPr marL="0" indent="292100" algn="just" eaLnBrk="1" hangingPunct="1">
              <a:spcBef>
                <a:spcPts val="150"/>
              </a:spcBef>
              <a:buFontTx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Câu 6: Khi đó Trịnh Khải đã làm gì ?</a:t>
            </a:r>
          </a:p>
          <a:p>
            <a:pPr marL="0" indent="292100" algn="just" eaLnBrk="1" hangingPunct="1">
              <a:spcBef>
                <a:spcPts val="150"/>
              </a:spcBef>
              <a:buFontTx/>
              <a:buNone/>
            </a:pPr>
            <a:r>
              <a:rPr lang="en-US" altLang="en-US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Trịnh Khải cởi áo chúa bỏ chạy.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381000" y="563563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28 : Nghĩa quân Tây Sơn tiến ra Thăng Long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(1786)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447800" y="0"/>
            <a:ext cx="6781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nl-NL" altLang="en-US" sz="3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 sử</a:t>
            </a:r>
          </a:p>
        </p:txBody>
      </p:sp>
    </p:spTree>
    <p:extLst>
      <p:ext uri="{BB962C8B-B14F-4D97-AF65-F5344CB8AC3E}">
        <p14:creationId xmlns:p14="http://schemas.microsoft.com/office/powerpoint/2010/main" val="37342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2" descr="Luoc do Tay Son khoi nghia chong cac the luc Phong Kien va chong quan xam luoc nuoc ngoa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12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316163" y="5778500"/>
            <a:ext cx="147637" cy="142875"/>
          </a:xfrm>
          <a:prstGeom prst="star5">
            <a:avLst/>
          </a:prstGeom>
          <a:solidFill>
            <a:srgbClr val="33CC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947863" y="914400"/>
            <a:ext cx="147637" cy="142875"/>
          </a:xfrm>
          <a:prstGeom prst="star5">
            <a:avLst/>
          </a:prstGeom>
          <a:solidFill>
            <a:srgbClr val="33CC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19463" y="0"/>
            <a:ext cx="2589212" cy="1878013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 err="1" smtClean="0">
                <a:solidFill>
                  <a:srgbClr val="FFFFFF"/>
                </a:solidFill>
              </a:rPr>
              <a:t>Chú</a:t>
            </a:r>
            <a:r>
              <a:rPr lang="en-US" kern="0" dirty="0">
                <a:solidFill>
                  <a:srgbClr val="FFFFFF"/>
                </a:solidFill>
              </a:rPr>
              <a:t> </a:t>
            </a:r>
            <a:r>
              <a:rPr lang="en-US" kern="0" dirty="0" err="1" smtClean="0">
                <a:solidFill>
                  <a:srgbClr val="FFFFFF"/>
                </a:solidFill>
              </a:rPr>
              <a:t>giải</a:t>
            </a:r>
            <a:endParaRPr lang="en-US" kern="0" dirty="0" smtClean="0">
              <a:solidFill>
                <a:srgbClr val="FFFFFF"/>
              </a:solidFill>
            </a:endParaRP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.VnTime" pitchFamily="34" charset="0"/>
              </a:rPr>
              <a:t>                          </a:t>
            </a:r>
            <a:r>
              <a:rPr lang="en-US" sz="1400" kern="0" dirty="0" err="1" smtClean="0">
                <a:solidFill>
                  <a:srgbClr val="FFFFFF"/>
                </a:solidFill>
              </a:rPr>
              <a:t>Ranh</a:t>
            </a:r>
            <a:r>
              <a:rPr lang="en-US" sz="1400" kern="0" dirty="0" smtClean="0">
                <a:solidFill>
                  <a:srgbClr val="FFFFFF"/>
                </a:solidFill>
              </a:rPr>
              <a:t> </a:t>
            </a:r>
            <a:r>
              <a:rPr lang="en-US" sz="1400" kern="0" dirty="0" err="1" smtClean="0">
                <a:solidFill>
                  <a:srgbClr val="FFFFFF"/>
                </a:solidFill>
              </a:rPr>
              <a:t>giới</a:t>
            </a:r>
            <a:r>
              <a:rPr lang="en-US" sz="1400" kern="0" dirty="0" smtClean="0">
                <a:solidFill>
                  <a:srgbClr val="FFFFFF"/>
                </a:solidFill>
              </a:rPr>
              <a:t> </a:t>
            </a:r>
            <a:r>
              <a:rPr lang="en-US" sz="1400" kern="0" dirty="0" err="1" smtClean="0">
                <a:solidFill>
                  <a:srgbClr val="FFFFFF"/>
                </a:solidFill>
              </a:rPr>
              <a:t>giữa</a:t>
            </a:r>
            <a:r>
              <a:rPr lang="en-US" sz="1400" kern="0" dirty="0" smtClean="0">
                <a:solidFill>
                  <a:srgbClr val="FFFFFF"/>
                </a:solidFill>
              </a:rPr>
              <a:t>                    </a:t>
            </a:r>
            <a:r>
              <a:rPr lang="en-US" sz="1400" kern="0" dirty="0" err="1" smtClean="0">
                <a:solidFill>
                  <a:srgbClr val="FFFFFF"/>
                </a:solidFill>
              </a:rPr>
              <a:t>Đàng</a:t>
            </a:r>
            <a:r>
              <a:rPr lang="en-US" sz="1400" kern="0" dirty="0" smtClean="0">
                <a:solidFill>
                  <a:srgbClr val="FFFFFF"/>
                </a:solidFill>
              </a:rPr>
              <a:t> </a:t>
            </a:r>
            <a:r>
              <a:rPr lang="en-US" sz="1400" kern="0" dirty="0" err="1" smtClean="0">
                <a:solidFill>
                  <a:srgbClr val="FFFFFF"/>
                </a:solidFill>
              </a:rPr>
              <a:t>trong</a:t>
            </a:r>
            <a:r>
              <a:rPr lang="en-US" sz="1400" kern="0" dirty="0" smtClean="0">
                <a:solidFill>
                  <a:srgbClr val="FFFFFF"/>
                </a:solidFill>
              </a:rPr>
              <a:t> 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rgbClr val="FFFFFF"/>
                </a:solidFill>
              </a:rPr>
              <a:t>và</a:t>
            </a:r>
            <a:r>
              <a:rPr lang="en-US" sz="1400" kern="0" dirty="0" smtClean="0">
                <a:solidFill>
                  <a:srgbClr val="FFFFFF"/>
                </a:solidFill>
              </a:rPr>
              <a:t> </a:t>
            </a:r>
            <a:r>
              <a:rPr lang="en-US" sz="1400" kern="0" dirty="0" err="1" smtClean="0">
                <a:solidFill>
                  <a:srgbClr val="FFFFFF"/>
                </a:solidFill>
              </a:rPr>
              <a:t>Đàng</a:t>
            </a:r>
            <a:r>
              <a:rPr lang="en-US" sz="1400" kern="0" dirty="0" smtClean="0">
                <a:solidFill>
                  <a:srgbClr val="FFFFFF"/>
                </a:solidFill>
              </a:rPr>
              <a:t> </a:t>
            </a:r>
            <a:r>
              <a:rPr lang="en-US" sz="1400" kern="0" dirty="0" err="1" smtClean="0">
                <a:solidFill>
                  <a:srgbClr val="FFFFFF"/>
                </a:solidFill>
              </a:rPr>
              <a:t>ngoài</a:t>
            </a:r>
            <a:endParaRPr lang="en-US" sz="1400" kern="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.VnTime" pitchFamily="34" charset="0"/>
              </a:rPr>
              <a:t>             	       </a:t>
            </a:r>
            <a:r>
              <a:rPr lang="en-US" sz="1400" kern="0" dirty="0" err="1" smtClean="0">
                <a:solidFill>
                  <a:srgbClr val="FFFFFF"/>
                </a:solidFill>
              </a:rPr>
              <a:t>Quân</a:t>
            </a:r>
            <a:r>
              <a:rPr lang="en-US" sz="1400" kern="0" dirty="0" smtClean="0">
                <a:solidFill>
                  <a:srgbClr val="FFFFFF"/>
                </a:solidFill>
              </a:rPr>
              <a:t> </a:t>
            </a:r>
            <a:r>
              <a:rPr lang="en-US" sz="1400" kern="0" dirty="0" err="1" smtClean="0">
                <a:solidFill>
                  <a:srgbClr val="FFFFFF"/>
                </a:solidFill>
              </a:rPr>
              <a:t>thủy</a:t>
            </a:r>
            <a:endParaRPr lang="en-US" sz="1400" kern="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</a:rPr>
              <a:t>                               </a:t>
            </a:r>
            <a:r>
              <a:rPr lang="en-US" sz="1400" kern="0" dirty="0" err="1" smtClean="0">
                <a:solidFill>
                  <a:srgbClr val="FFFFFF"/>
                </a:solidFill>
              </a:rPr>
              <a:t>Quân</a:t>
            </a:r>
            <a:r>
              <a:rPr lang="en-US" sz="1400" kern="0" dirty="0" smtClean="0">
                <a:solidFill>
                  <a:srgbClr val="FFFFFF"/>
                </a:solidFill>
              </a:rPr>
              <a:t> </a:t>
            </a:r>
            <a:r>
              <a:rPr lang="en-US" sz="1400" kern="0" dirty="0" err="1" smtClean="0">
                <a:solidFill>
                  <a:srgbClr val="FFFFFF"/>
                </a:solidFill>
              </a:rPr>
              <a:t>bộ</a:t>
            </a:r>
            <a:endParaRPr lang="en-US" sz="1400" kern="0" dirty="0" smtClean="0">
              <a:solidFill>
                <a:srgbClr val="FFFFFF"/>
              </a:solidFill>
            </a:endParaRP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76613"/>
            <a:ext cx="176213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76613"/>
            <a:ext cx="176213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76613"/>
            <a:ext cx="176213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76613"/>
            <a:ext cx="176213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76613"/>
            <a:ext cx="176213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3278188" y="2611438"/>
            <a:ext cx="261937" cy="6223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3243263" y="1828800"/>
            <a:ext cx="0" cy="4984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95263" y="3048000"/>
            <a:ext cx="1849437" cy="22161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Chú</a:t>
            </a:r>
            <a:r>
              <a:rPr lang="en-US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giải</a:t>
            </a:r>
            <a:endParaRPr lang="en-US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FFFFFF"/>
                </a:solidFill>
                <a:latin typeface=".VnTime" pitchFamily="34" charset="0"/>
              </a:rPr>
              <a:t>       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N</a:t>
            </a:r>
            <a:r>
              <a:rPr lang="vi-VN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ơi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kiểm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soát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của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3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anh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em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Tây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s</a:t>
            </a:r>
            <a:r>
              <a:rPr lang="vi-VN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ơ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n: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Nguyễn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Nhạc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(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Quy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</a:t>
            </a:r>
            <a:r>
              <a:rPr lang="vi-VN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ơ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n)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Nguyễn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Huệ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(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Phú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Xuân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Nguyễn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Lữ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(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Gia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Định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.VnTime" pitchFamily="34" charset="0"/>
              </a:rPr>
              <a:t>----- </a:t>
            </a:r>
            <a:r>
              <a:rPr lang="en-US" sz="1200" kern="0" dirty="0">
                <a:solidFill>
                  <a:srgbClr val="FFFFFF"/>
                </a:solidFill>
                <a:latin typeface=".VnTime" pitchFamily="34" charset="0"/>
              </a:rPr>
              <a:t>: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Ranh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giới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quốc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gia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ngày</a:t>
            </a:r>
            <a:r>
              <a:rPr lang="en-US" sz="1200" kern="0" dirty="0">
                <a:solidFill>
                  <a:srgbClr val="FFFFFF"/>
                </a:solidFill>
                <a:cs typeface="Times New Roman" panose="02020603050405020304" pitchFamily="18" charset="0"/>
              </a:rPr>
              <a:t> nay</a:t>
            </a:r>
            <a:endParaRPr lang="en-US" sz="1600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47663" y="3048000"/>
            <a:ext cx="222250" cy="285750"/>
          </a:xfrm>
          <a:prstGeom prst="star5">
            <a:avLst/>
          </a:prstGeom>
          <a:solidFill>
            <a:srgbClr val="33CC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862263" y="3200400"/>
            <a:ext cx="222250" cy="214313"/>
          </a:xfrm>
          <a:prstGeom prst="ellipse">
            <a:avLst/>
          </a:prstGeom>
          <a:solidFill>
            <a:srgbClr val="1C1C1C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16032881">
            <a:off x="3962400" y="812801"/>
            <a:ext cx="206375" cy="1035050"/>
          </a:xfrm>
          <a:prstGeom prst="curvedRightArrow">
            <a:avLst>
              <a:gd name="adj1" fmla="val 39616"/>
              <a:gd name="adj2" fmla="val 136531"/>
              <a:gd name="adj3" fmla="val 33333"/>
            </a:avLst>
          </a:prstGeom>
          <a:solidFill>
            <a:srgbClr val="FF3300"/>
          </a:solidFill>
          <a:ln w="635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2709863" y="3124200"/>
            <a:ext cx="517525" cy="355600"/>
          </a:xfrm>
          <a:prstGeom prst="star5">
            <a:avLst/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6032881">
            <a:off x="3886200" y="576263"/>
            <a:ext cx="206375" cy="1035050"/>
          </a:xfrm>
          <a:prstGeom prst="curvedRightArrow">
            <a:avLst>
              <a:gd name="adj1" fmla="val 39616"/>
              <a:gd name="adj2" fmla="val 136530"/>
              <a:gd name="adj3" fmla="val 33333"/>
            </a:avLst>
          </a:prstGeom>
          <a:solidFill>
            <a:srgbClr val="009999"/>
          </a:solidFill>
          <a:ln w="6350" cap="sq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1798638" y="808038"/>
            <a:ext cx="517525" cy="355600"/>
          </a:xfrm>
          <a:prstGeom prst="star5">
            <a:avLst/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947863" y="609600"/>
            <a:ext cx="825500" cy="2636838"/>
            <a:chOff x="2056" y="384"/>
            <a:chExt cx="536" cy="1776"/>
          </a:xfrm>
        </p:grpSpPr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11917814">
              <a:off x="2389" y="384"/>
              <a:ext cx="203" cy="1681"/>
            </a:xfrm>
            <a:prstGeom prst="curvedRightArrow">
              <a:avLst>
                <a:gd name="adj1" fmla="val 67856"/>
                <a:gd name="adj2" fmla="val 233856"/>
                <a:gd name="adj3" fmla="val 33333"/>
              </a:avLst>
            </a:prstGeom>
            <a:solidFill>
              <a:srgbClr val="009999"/>
            </a:solidFill>
            <a:ln w="635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9485465" flipH="1">
              <a:off x="2056" y="567"/>
              <a:ext cx="247" cy="1593"/>
            </a:xfrm>
            <a:prstGeom prst="curvedRightArrow">
              <a:avLst>
                <a:gd name="adj1" fmla="val 52849"/>
                <a:gd name="adj2" fmla="val 182136"/>
                <a:gd name="adj3" fmla="val 33333"/>
              </a:avLst>
            </a:prstGeom>
            <a:solidFill>
              <a:srgbClr val="FF3300"/>
            </a:solidFill>
            <a:ln w="6350" cap="sq">
              <a:solidFill>
                <a:srgbClr val="0101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2297113" y="487363"/>
            <a:ext cx="739775" cy="376237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1786</a:t>
            </a:r>
          </a:p>
        </p:txBody>
      </p:sp>
      <p:sp>
        <p:nvSpPr>
          <p:cNvPr id="26" name="Freeform 30"/>
          <p:cNvSpPr>
            <a:spLocks/>
          </p:cNvSpPr>
          <p:nvPr/>
        </p:nvSpPr>
        <p:spPr bwMode="auto">
          <a:xfrm>
            <a:off x="3471863" y="533400"/>
            <a:ext cx="592137" cy="142875"/>
          </a:xfrm>
          <a:custGeom>
            <a:avLst/>
            <a:gdLst>
              <a:gd name="T0" fmla="*/ 0 w 900"/>
              <a:gd name="T1" fmla="*/ 20 h 488"/>
              <a:gd name="T2" fmla="*/ 300 w 900"/>
              <a:gd name="T3" fmla="*/ 32 h 488"/>
              <a:gd name="T4" fmla="*/ 516 w 900"/>
              <a:gd name="T5" fmla="*/ 68 h 488"/>
              <a:gd name="T6" fmla="*/ 672 w 900"/>
              <a:gd name="T7" fmla="*/ 128 h 488"/>
              <a:gd name="T8" fmla="*/ 804 w 900"/>
              <a:gd name="T9" fmla="*/ 284 h 488"/>
              <a:gd name="T10" fmla="*/ 900 w 900"/>
              <a:gd name="T11" fmla="*/ 488 h 488"/>
              <a:gd name="T12" fmla="*/ 744 w 900"/>
              <a:gd name="T13" fmla="*/ 428 h 488"/>
              <a:gd name="T14" fmla="*/ 792 w 900"/>
              <a:gd name="T15" fmla="*/ 332 h 488"/>
              <a:gd name="T16" fmla="*/ 696 w 900"/>
              <a:gd name="T17" fmla="*/ 332 h 488"/>
              <a:gd name="T18" fmla="*/ 696 w 900"/>
              <a:gd name="T19" fmla="*/ 236 h 488"/>
              <a:gd name="T20" fmla="*/ 600 w 900"/>
              <a:gd name="T21" fmla="*/ 236 h 488"/>
              <a:gd name="T22" fmla="*/ 648 w 900"/>
              <a:gd name="T23" fmla="*/ 140 h 488"/>
              <a:gd name="T24" fmla="*/ 504 w 900"/>
              <a:gd name="T25" fmla="*/ 140 h 488"/>
              <a:gd name="T26" fmla="*/ 408 w 900"/>
              <a:gd name="T27" fmla="*/ 140 h 488"/>
              <a:gd name="T28" fmla="*/ 360 w 900"/>
              <a:gd name="T29" fmla="*/ 44 h 488"/>
              <a:gd name="T30" fmla="*/ 264 w 900"/>
              <a:gd name="T31" fmla="*/ 92 h 488"/>
              <a:gd name="T32" fmla="*/ 168 w 900"/>
              <a:gd name="T33" fmla="*/ 92 h 488"/>
              <a:gd name="T34" fmla="*/ 24 w 900"/>
              <a:gd name="T35" fmla="*/ 9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00" h="488">
                <a:moveTo>
                  <a:pt x="0" y="20"/>
                </a:moveTo>
                <a:cubicBezTo>
                  <a:pt x="101" y="0"/>
                  <a:pt x="199" y="19"/>
                  <a:pt x="300" y="32"/>
                </a:cubicBezTo>
                <a:cubicBezTo>
                  <a:pt x="418" y="71"/>
                  <a:pt x="347" y="54"/>
                  <a:pt x="516" y="68"/>
                </a:cubicBezTo>
                <a:cubicBezTo>
                  <a:pt x="573" y="82"/>
                  <a:pt x="623" y="95"/>
                  <a:pt x="672" y="128"/>
                </a:cubicBezTo>
                <a:cubicBezTo>
                  <a:pt x="694" y="217"/>
                  <a:pt x="713" y="254"/>
                  <a:pt x="804" y="284"/>
                </a:cubicBezTo>
                <a:cubicBezTo>
                  <a:pt x="829" y="359"/>
                  <a:pt x="865" y="418"/>
                  <a:pt x="900" y="488"/>
                </a:cubicBezTo>
                <a:lnTo>
                  <a:pt x="744" y="428"/>
                </a:lnTo>
                <a:lnTo>
                  <a:pt x="792" y="332"/>
                </a:lnTo>
                <a:lnTo>
                  <a:pt x="696" y="332"/>
                </a:lnTo>
                <a:lnTo>
                  <a:pt x="696" y="236"/>
                </a:lnTo>
                <a:lnTo>
                  <a:pt x="600" y="236"/>
                </a:lnTo>
                <a:lnTo>
                  <a:pt x="648" y="140"/>
                </a:lnTo>
                <a:lnTo>
                  <a:pt x="504" y="140"/>
                </a:lnTo>
                <a:lnTo>
                  <a:pt x="408" y="140"/>
                </a:lnTo>
                <a:lnTo>
                  <a:pt x="360" y="44"/>
                </a:lnTo>
                <a:lnTo>
                  <a:pt x="264" y="92"/>
                </a:lnTo>
                <a:lnTo>
                  <a:pt x="168" y="92"/>
                </a:lnTo>
                <a:lnTo>
                  <a:pt x="24" y="92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2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1371600" y="100013"/>
            <a:ext cx="6326188" cy="6516687"/>
            <a:chOff x="3092" y="818"/>
            <a:chExt cx="2563" cy="3169"/>
          </a:xfrm>
        </p:grpSpPr>
        <p:grpSp>
          <p:nvGrpSpPr>
            <p:cNvPr id="56380" name="Group 3"/>
            <p:cNvGrpSpPr>
              <a:grpSpLocks/>
            </p:cNvGrpSpPr>
            <p:nvPr/>
          </p:nvGrpSpPr>
          <p:grpSpPr bwMode="auto">
            <a:xfrm>
              <a:off x="3092" y="818"/>
              <a:ext cx="2563" cy="3169"/>
              <a:chOff x="3092" y="818"/>
              <a:chExt cx="2563" cy="3169"/>
            </a:xfrm>
          </p:grpSpPr>
          <p:grpSp>
            <p:nvGrpSpPr>
              <p:cNvPr id="56382" name="Group 4"/>
              <p:cNvGrpSpPr>
                <a:grpSpLocks/>
              </p:cNvGrpSpPr>
              <p:nvPr/>
            </p:nvGrpSpPr>
            <p:grpSpPr bwMode="auto">
              <a:xfrm>
                <a:off x="3092" y="818"/>
                <a:ext cx="2563" cy="3169"/>
                <a:chOff x="3092" y="826"/>
                <a:chExt cx="2563" cy="3169"/>
              </a:xfrm>
            </p:grpSpPr>
            <p:grpSp>
              <p:nvGrpSpPr>
                <p:cNvPr id="56393" name="Group 5"/>
                <p:cNvGrpSpPr>
                  <a:grpSpLocks/>
                </p:cNvGrpSpPr>
                <p:nvPr/>
              </p:nvGrpSpPr>
              <p:grpSpPr bwMode="auto">
                <a:xfrm>
                  <a:off x="3092" y="826"/>
                  <a:ext cx="2563" cy="3169"/>
                  <a:chOff x="3124" y="826"/>
                  <a:chExt cx="2563" cy="3169"/>
                </a:xfrm>
              </p:grpSpPr>
              <p:pic>
                <p:nvPicPr>
                  <p:cNvPr id="56401" name="Picture 6" descr="luoc do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812"/>
                  <a:stretch>
                    <a:fillRect/>
                  </a:stretch>
                </p:blipFill>
                <p:spPr bwMode="auto">
                  <a:xfrm>
                    <a:off x="3273" y="826"/>
                    <a:ext cx="2202" cy="29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640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4" y="3815"/>
                    <a:ext cx="2563" cy="1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1800" b="1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Lược đồ nghĩa quân Tây Sơn tiến ra Thăng Long </a:t>
                    </a:r>
                    <a:r>
                      <a:rPr lang="en-US" altLang="en-US" sz="1800" b="1" i="1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(năm 1786)</a:t>
                    </a:r>
                  </a:p>
                </p:txBody>
              </p:sp>
            </p:grpSp>
            <p:sp>
              <p:nvSpPr>
                <p:cNvPr id="56394" name="WordArt 8"/>
                <p:cNvSpPr>
                  <a:spLocks noChangeArrowheads="1" noChangeShapeType="1" noTextEdit="1"/>
                </p:cNvSpPr>
                <p:nvPr/>
              </p:nvSpPr>
              <p:spPr bwMode="auto">
                <a:xfrm rot="2179610">
                  <a:off x="4012" y="1230"/>
                  <a:ext cx="356" cy="6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solidFill>
                        <a:srgbClr val="000000"/>
                      </a:solidFill>
                      <a:latin typeface=".VnArial"/>
                    </a:rPr>
                    <a:t>S«ng Hång</a:t>
                  </a:r>
                </a:p>
              </p:txBody>
            </p:sp>
            <p:sp>
              <p:nvSpPr>
                <p:cNvPr id="563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30" y="2969"/>
                  <a:ext cx="608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Times New Roman" pitchFamily="18" charset="0"/>
                    </a:rPr>
                    <a:t>Phú Xuân</a:t>
                  </a:r>
                </a:p>
              </p:txBody>
            </p:sp>
            <p:sp>
              <p:nvSpPr>
                <p:cNvPr id="563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94" y="1320"/>
                  <a:ext cx="302" cy="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Thăng Long</a:t>
                  </a:r>
                </a:p>
              </p:txBody>
            </p:sp>
            <p:sp>
              <p:nvSpPr>
                <p:cNvPr id="5639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34" y="1600"/>
                  <a:ext cx="235" cy="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Nam Dư</a:t>
                  </a:r>
                </a:p>
              </p:txBody>
            </p:sp>
            <p:sp>
              <p:nvSpPr>
                <p:cNvPr id="5639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058" y="3629"/>
                  <a:ext cx="444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Times New Roman" pitchFamily="18" charset="0"/>
                    </a:rPr>
                    <a:t>Quy Nhơn</a:t>
                  </a:r>
                </a:p>
              </p:txBody>
            </p:sp>
            <p:sp>
              <p:nvSpPr>
                <p:cNvPr id="5639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94" y="3569"/>
                  <a:ext cx="356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Times New Roman" pitchFamily="18" charset="0"/>
                    </a:rPr>
                    <a:t>An Khê</a:t>
                  </a:r>
                </a:p>
              </p:txBody>
            </p:sp>
            <p:sp>
              <p:nvSpPr>
                <p:cNvPr id="56400" name="WordArt 14"/>
                <p:cNvSpPr>
                  <a:spLocks noChangeArrowheads="1" noChangeShapeType="1" noTextEdit="1"/>
                </p:cNvSpPr>
                <p:nvPr/>
              </p:nvSpPr>
              <p:spPr bwMode="auto">
                <a:xfrm rot="1691804">
                  <a:off x="4405" y="2386"/>
                  <a:ext cx="288" cy="55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solidFill>
                        <a:srgbClr val="000000"/>
                      </a:solidFill>
                      <a:latin typeface=".VnArial"/>
                    </a:rPr>
                    <a:t>S«ng Gianh</a:t>
                  </a:r>
                </a:p>
              </p:txBody>
            </p:sp>
          </p:grpSp>
          <p:sp>
            <p:nvSpPr>
              <p:cNvPr id="56383" name="Line 15"/>
              <p:cNvSpPr>
                <a:spLocks noChangeShapeType="1"/>
              </p:cNvSpPr>
              <p:nvPr/>
            </p:nvSpPr>
            <p:spPr bwMode="auto">
              <a:xfrm flipV="1">
                <a:off x="4404" y="1768"/>
                <a:ext cx="88" cy="22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4" name="Line 16"/>
              <p:cNvSpPr>
                <a:spLocks noChangeShapeType="1"/>
              </p:cNvSpPr>
              <p:nvPr/>
            </p:nvSpPr>
            <p:spPr bwMode="auto">
              <a:xfrm flipH="1" flipV="1">
                <a:off x="4380" y="2088"/>
                <a:ext cx="72" cy="2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5" name="Line 17"/>
              <p:cNvSpPr>
                <a:spLocks noChangeShapeType="1"/>
              </p:cNvSpPr>
              <p:nvPr/>
            </p:nvSpPr>
            <p:spPr bwMode="auto">
              <a:xfrm flipH="1" flipV="1">
                <a:off x="4540" y="2436"/>
                <a:ext cx="136" cy="1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6" name="Line 18"/>
              <p:cNvSpPr>
                <a:spLocks noChangeShapeType="1"/>
              </p:cNvSpPr>
              <p:nvPr/>
            </p:nvSpPr>
            <p:spPr bwMode="auto">
              <a:xfrm flipH="1" flipV="1">
                <a:off x="4744" y="2680"/>
                <a:ext cx="136" cy="1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7" name="Freeform 19"/>
              <p:cNvSpPr>
                <a:spLocks/>
              </p:cNvSpPr>
              <p:nvPr/>
            </p:nvSpPr>
            <p:spPr bwMode="auto">
              <a:xfrm>
                <a:off x="4568" y="2016"/>
                <a:ext cx="100" cy="192"/>
              </a:xfrm>
              <a:custGeom>
                <a:avLst/>
                <a:gdLst>
                  <a:gd name="T0" fmla="*/ 100 w 100"/>
                  <a:gd name="T1" fmla="*/ 192 h 192"/>
                  <a:gd name="T2" fmla="*/ 44 w 100"/>
                  <a:gd name="T3" fmla="*/ 132 h 192"/>
                  <a:gd name="T4" fmla="*/ 20 w 100"/>
                  <a:gd name="T5" fmla="*/ 76 h 192"/>
                  <a:gd name="T6" fmla="*/ 0 w 100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92"/>
                  <a:gd name="T14" fmla="*/ 100 w 100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92">
                    <a:moveTo>
                      <a:pt x="100" y="192"/>
                    </a:moveTo>
                    <a:lnTo>
                      <a:pt x="44" y="132"/>
                    </a:lnTo>
                    <a:lnTo>
                      <a:pt x="20" y="76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8" name="Line 20"/>
              <p:cNvSpPr>
                <a:spLocks noChangeShapeType="1"/>
              </p:cNvSpPr>
              <p:nvPr/>
            </p:nvSpPr>
            <p:spPr bwMode="auto">
              <a:xfrm flipH="1" flipV="1">
                <a:off x="4744" y="2292"/>
                <a:ext cx="112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9" name="Line 21"/>
              <p:cNvSpPr>
                <a:spLocks noChangeShapeType="1"/>
              </p:cNvSpPr>
              <p:nvPr/>
            </p:nvSpPr>
            <p:spPr bwMode="auto">
              <a:xfrm flipH="1" flipV="1">
                <a:off x="4936" y="2584"/>
                <a:ext cx="116" cy="17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0" name="Line 22"/>
              <p:cNvSpPr>
                <a:spLocks noChangeShapeType="1"/>
              </p:cNvSpPr>
              <p:nvPr/>
            </p:nvSpPr>
            <p:spPr bwMode="auto">
              <a:xfrm flipH="1" flipV="1">
                <a:off x="4952" y="2880"/>
                <a:ext cx="112" cy="18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1" name="Freeform 23"/>
              <p:cNvSpPr>
                <a:spLocks/>
              </p:cNvSpPr>
              <p:nvPr/>
            </p:nvSpPr>
            <p:spPr bwMode="auto">
              <a:xfrm>
                <a:off x="4552" y="1760"/>
                <a:ext cx="41" cy="192"/>
              </a:xfrm>
              <a:custGeom>
                <a:avLst/>
                <a:gdLst>
                  <a:gd name="T0" fmla="*/ 32 w 41"/>
                  <a:gd name="T1" fmla="*/ 192 h 192"/>
                  <a:gd name="T2" fmla="*/ 41 w 41"/>
                  <a:gd name="T3" fmla="*/ 82 h 192"/>
                  <a:gd name="T4" fmla="*/ 0 w 41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192"/>
                  <a:gd name="T11" fmla="*/ 41 w 41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192">
                    <a:moveTo>
                      <a:pt x="32" y="192"/>
                    </a:moveTo>
                    <a:lnTo>
                      <a:pt x="41" y="82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2" name="Line 24"/>
              <p:cNvSpPr>
                <a:spLocks noChangeShapeType="1"/>
              </p:cNvSpPr>
              <p:nvPr/>
            </p:nvSpPr>
            <p:spPr bwMode="auto">
              <a:xfrm flipH="1" flipV="1">
                <a:off x="5152" y="2840"/>
                <a:ext cx="124" cy="1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81" name="Line 25"/>
            <p:cNvSpPr>
              <a:spLocks noChangeShapeType="1"/>
            </p:cNvSpPr>
            <p:nvPr/>
          </p:nvSpPr>
          <p:spPr bwMode="auto">
            <a:xfrm flipH="1" flipV="1">
              <a:off x="4456" y="1528"/>
              <a:ext cx="44" cy="1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3" name="Group 2"/>
          <p:cNvGrpSpPr>
            <a:grpSpLocks/>
          </p:cNvGrpSpPr>
          <p:nvPr/>
        </p:nvGrpSpPr>
        <p:grpSpPr bwMode="auto">
          <a:xfrm>
            <a:off x="1738313" y="100013"/>
            <a:ext cx="5581650" cy="6099175"/>
            <a:chOff x="3241" y="818"/>
            <a:chExt cx="2261" cy="2966"/>
          </a:xfrm>
        </p:grpSpPr>
        <p:grpSp>
          <p:nvGrpSpPr>
            <p:cNvPr id="56359" name="Group 3"/>
            <p:cNvGrpSpPr>
              <a:grpSpLocks/>
            </p:cNvGrpSpPr>
            <p:nvPr/>
          </p:nvGrpSpPr>
          <p:grpSpPr bwMode="auto">
            <a:xfrm>
              <a:off x="3241" y="818"/>
              <a:ext cx="2261" cy="2966"/>
              <a:chOff x="3241" y="818"/>
              <a:chExt cx="2261" cy="2966"/>
            </a:xfrm>
          </p:grpSpPr>
          <p:grpSp>
            <p:nvGrpSpPr>
              <p:cNvPr id="56361" name="Group 4"/>
              <p:cNvGrpSpPr>
                <a:grpSpLocks/>
              </p:cNvGrpSpPr>
              <p:nvPr/>
            </p:nvGrpSpPr>
            <p:grpSpPr bwMode="auto">
              <a:xfrm>
                <a:off x="3241" y="818"/>
                <a:ext cx="2261" cy="2966"/>
                <a:chOff x="3241" y="826"/>
                <a:chExt cx="2261" cy="2966"/>
              </a:xfrm>
            </p:grpSpPr>
            <p:pic>
              <p:nvPicPr>
                <p:cNvPr id="56372" name="Picture 6" descr="luoc do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812"/>
                <a:stretch>
                  <a:fillRect/>
                </a:stretch>
              </p:blipFill>
              <p:spPr bwMode="auto">
                <a:xfrm>
                  <a:off x="3241" y="826"/>
                  <a:ext cx="2202" cy="2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373" name="WordArt 8"/>
                <p:cNvSpPr>
                  <a:spLocks noChangeArrowheads="1" noChangeShapeType="1" noTextEdit="1"/>
                </p:cNvSpPr>
                <p:nvPr/>
              </p:nvSpPr>
              <p:spPr bwMode="auto">
                <a:xfrm rot="2179610">
                  <a:off x="4012" y="1230"/>
                  <a:ext cx="356" cy="6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solidFill>
                        <a:srgbClr val="000000"/>
                      </a:solidFill>
                      <a:latin typeface=".VnArial"/>
                    </a:rPr>
                    <a:t>S«ng Hång</a:t>
                  </a:r>
                </a:p>
              </p:txBody>
            </p:sp>
            <p:sp>
              <p:nvSpPr>
                <p:cNvPr id="563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30" y="2969"/>
                  <a:ext cx="608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Times New Roman" pitchFamily="18" charset="0"/>
                    </a:rPr>
                    <a:t>Phú Xuân</a:t>
                  </a:r>
                </a:p>
              </p:txBody>
            </p:sp>
            <p:sp>
              <p:nvSpPr>
                <p:cNvPr id="563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94" y="1320"/>
                  <a:ext cx="302" cy="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Thăng Long</a:t>
                  </a:r>
                </a:p>
              </p:txBody>
            </p:sp>
            <p:sp>
              <p:nvSpPr>
                <p:cNvPr id="5637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34" y="1600"/>
                  <a:ext cx="235" cy="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Nam Dư</a:t>
                  </a:r>
                </a:p>
              </p:txBody>
            </p:sp>
            <p:sp>
              <p:nvSpPr>
                <p:cNvPr id="5637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058" y="3629"/>
                  <a:ext cx="444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Times New Roman" pitchFamily="18" charset="0"/>
                    </a:rPr>
                    <a:t>Quy Nhơn</a:t>
                  </a:r>
                </a:p>
              </p:txBody>
            </p:sp>
            <p:sp>
              <p:nvSpPr>
                <p:cNvPr id="5637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94" y="3569"/>
                  <a:ext cx="356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Times New Roman" pitchFamily="18" charset="0"/>
                    </a:rPr>
                    <a:t>An Khê</a:t>
                  </a:r>
                </a:p>
              </p:txBody>
            </p:sp>
            <p:sp>
              <p:nvSpPr>
                <p:cNvPr id="56379" name="WordArt 14"/>
                <p:cNvSpPr>
                  <a:spLocks noChangeArrowheads="1" noChangeShapeType="1" noTextEdit="1"/>
                </p:cNvSpPr>
                <p:nvPr/>
              </p:nvSpPr>
              <p:spPr bwMode="auto">
                <a:xfrm rot="1691804">
                  <a:off x="4405" y="2386"/>
                  <a:ext cx="288" cy="55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solidFill>
                        <a:srgbClr val="000000"/>
                      </a:solidFill>
                      <a:latin typeface=".VnArial"/>
                    </a:rPr>
                    <a:t>S«ng Gianh</a:t>
                  </a:r>
                </a:p>
              </p:txBody>
            </p:sp>
          </p:grpSp>
          <p:sp>
            <p:nvSpPr>
              <p:cNvPr id="56362" name="Line 15"/>
              <p:cNvSpPr>
                <a:spLocks noChangeShapeType="1"/>
              </p:cNvSpPr>
              <p:nvPr/>
            </p:nvSpPr>
            <p:spPr bwMode="auto">
              <a:xfrm flipV="1">
                <a:off x="4404" y="1768"/>
                <a:ext cx="88" cy="22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3" name="Line 16"/>
              <p:cNvSpPr>
                <a:spLocks noChangeShapeType="1"/>
              </p:cNvSpPr>
              <p:nvPr/>
            </p:nvSpPr>
            <p:spPr bwMode="auto">
              <a:xfrm flipH="1" flipV="1">
                <a:off x="4380" y="2088"/>
                <a:ext cx="72" cy="2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4" name="Line 17"/>
              <p:cNvSpPr>
                <a:spLocks noChangeShapeType="1"/>
              </p:cNvSpPr>
              <p:nvPr/>
            </p:nvSpPr>
            <p:spPr bwMode="auto">
              <a:xfrm flipH="1" flipV="1">
                <a:off x="4540" y="2436"/>
                <a:ext cx="136" cy="1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5" name="Line 18"/>
              <p:cNvSpPr>
                <a:spLocks noChangeShapeType="1"/>
              </p:cNvSpPr>
              <p:nvPr/>
            </p:nvSpPr>
            <p:spPr bwMode="auto">
              <a:xfrm flipH="1" flipV="1">
                <a:off x="4744" y="2680"/>
                <a:ext cx="136" cy="1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6" name="Freeform 19"/>
              <p:cNvSpPr>
                <a:spLocks/>
              </p:cNvSpPr>
              <p:nvPr/>
            </p:nvSpPr>
            <p:spPr bwMode="auto">
              <a:xfrm>
                <a:off x="4568" y="2016"/>
                <a:ext cx="100" cy="192"/>
              </a:xfrm>
              <a:custGeom>
                <a:avLst/>
                <a:gdLst>
                  <a:gd name="T0" fmla="*/ 100 w 100"/>
                  <a:gd name="T1" fmla="*/ 192 h 192"/>
                  <a:gd name="T2" fmla="*/ 44 w 100"/>
                  <a:gd name="T3" fmla="*/ 132 h 192"/>
                  <a:gd name="T4" fmla="*/ 20 w 100"/>
                  <a:gd name="T5" fmla="*/ 76 h 192"/>
                  <a:gd name="T6" fmla="*/ 0 w 100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92"/>
                  <a:gd name="T14" fmla="*/ 100 w 100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92">
                    <a:moveTo>
                      <a:pt x="100" y="192"/>
                    </a:moveTo>
                    <a:lnTo>
                      <a:pt x="44" y="132"/>
                    </a:lnTo>
                    <a:lnTo>
                      <a:pt x="20" y="76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7" name="Line 20"/>
              <p:cNvSpPr>
                <a:spLocks noChangeShapeType="1"/>
              </p:cNvSpPr>
              <p:nvPr/>
            </p:nvSpPr>
            <p:spPr bwMode="auto">
              <a:xfrm flipH="1" flipV="1">
                <a:off x="4744" y="2292"/>
                <a:ext cx="112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8" name="Line 21"/>
              <p:cNvSpPr>
                <a:spLocks noChangeShapeType="1"/>
              </p:cNvSpPr>
              <p:nvPr/>
            </p:nvSpPr>
            <p:spPr bwMode="auto">
              <a:xfrm flipH="1" flipV="1">
                <a:off x="4936" y="2584"/>
                <a:ext cx="116" cy="17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9" name="Line 22"/>
              <p:cNvSpPr>
                <a:spLocks noChangeShapeType="1"/>
              </p:cNvSpPr>
              <p:nvPr/>
            </p:nvSpPr>
            <p:spPr bwMode="auto">
              <a:xfrm flipH="1" flipV="1">
                <a:off x="4952" y="2880"/>
                <a:ext cx="112" cy="18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0" name="Freeform 23"/>
              <p:cNvSpPr>
                <a:spLocks/>
              </p:cNvSpPr>
              <p:nvPr/>
            </p:nvSpPr>
            <p:spPr bwMode="auto">
              <a:xfrm>
                <a:off x="4552" y="1760"/>
                <a:ext cx="41" cy="192"/>
              </a:xfrm>
              <a:custGeom>
                <a:avLst/>
                <a:gdLst>
                  <a:gd name="T0" fmla="*/ 32 w 41"/>
                  <a:gd name="T1" fmla="*/ 192 h 192"/>
                  <a:gd name="T2" fmla="*/ 41 w 41"/>
                  <a:gd name="T3" fmla="*/ 82 h 192"/>
                  <a:gd name="T4" fmla="*/ 0 w 41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192"/>
                  <a:gd name="T11" fmla="*/ 41 w 41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192">
                    <a:moveTo>
                      <a:pt x="32" y="192"/>
                    </a:moveTo>
                    <a:lnTo>
                      <a:pt x="41" y="82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Line 24"/>
              <p:cNvSpPr>
                <a:spLocks noChangeShapeType="1"/>
              </p:cNvSpPr>
              <p:nvPr/>
            </p:nvSpPr>
            <p:spPr bwMode="auto">
              <a:xfrm flipH="1" flipV="1">
                <a:off x="5152" y="2840"/>
                <a:ext cx="124" cy="1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0" name="Line 25"/>
            <p:cNvSpPr>
              <a:spLocks noChangeShapeType="1"/>
            </p:cNvSpPr>
            <p:nvPr/>
          </p:nvSpPr>
          <p:spPr bwMode="auto">
            <a:xfrm flipH="1" flipV="1">
              <a:off x="4456" y="1528"/>
              <a:ext cx="44" cy="1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4" name="Group 2"/>
          <p:cNvGrpSpPr>
            <a:grpSpLocks/>
          </p:cNvGrpSpPr>
          <p:nvPr/>
        </p:nvGrpSpPr>
        <p:grpSpPr bwMode="auto">
          <a:xfrm>
            <a:off x="1738313" y="76200"/>
            <a:ext cx="5581650" cy="6099175"/>
            <a:chOff x="3241" y="818"/>
            <a:chExt cx="2261" cy="2966"/>
          </a:xfrm>
        </p:grpSpPr>
        <p:grpSp>
          <p:nvGrpSpPr>
            <p:cNvPr id="56338" name="Group 3"/>
            <p:cNvGrpSpPr>
              <a:grpSpLocks/>
            </p:cNvGrpSpPr>
            <p:nvPr/>
          </p:nvGrpSpPr>
          <p:grpSpPr bwMode="auto">
            <a:xfrm>
              <a:off x="3241" y="818"/>
              <a:ext cx="2261" cy="2966"/>
              <a:chOff x="3241" y="818"/>
              <a:chExt cx="2261" cy="2966"/>
            </a:xfrm>
          </p:grpSpPr>
          <p:grpSp>
            <p:nvGrpSpPr>
              <p:cNvPr id="56340" name="Group 4"/>
              <p:cNvGrpSpPr>
                <a:grpSpLocks/>
              </p:cNvGrpSpPr>
              <p:nvPr/>
            </p:nvGrpSpPr>
            <p:grpSpPr bwMode="auto">
              <a:xfrm>
                <a:off x="3241" y="818"/>
                <a:ext cx="2261" cy="2966"/>
                <a:chOff x="3241" y="826"/>
                <a:chExt cx="2261" cy="2966"/>
              </a:xfrm>
            </p:grpSpPr>
            <p:pic>
              <p:nvPicPr>
                <p:cNvPr id="56351" name="Picture 6" descr="luoc do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812"/>
                <a:stretch>
                  <a:fillRect/>
                </a:stretch>
              </p:blipFill>
              <p:spPr bwMode="auto">
                <a:xfrm>
                  <a:off x="3241" y="826"/>
                  <a:ext cx="2202" cy="2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352" name="WordArt 8"/>
                <p:cNvSpPr>
                  <a:spLocks noChangeArrowheads="1" noChangeShapeType="1" noTextEdit="1"/>
                </p:cNvSpPr>
                <p:nvPr/>
              </p:nvSpPr>
              <p:spPr bwMode="auto">
                <a:xfrm rot="2179610">
                  <a:off x="4012" y="1230"/>
                  <a:ext cx="356" cy="6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solidFill>
                        <a:srgbClr val="000000"/>
                      </a:solidFill>
                      <a:latin typeface=".VnArial"/>
                    </a:rPr>
                    <a:t>S«ng Hång</a:t>
                  </a:r>
                </a:p>
              </p:txBody>
            </p:sp>
            <p:sp>
              <p:nvSpPr>
                <p:cNvPr id="563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30" y="2969"/>
                  <a:ext cx="608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Times New Roman" pitchFamily="18" charset="0"/>
                    </a:rPr>
                    <a:t>Phú Xuân</a:t>
                  </a:r>
                </a:p>
              </p:txBody>
            </p:sp>
            <p:sp>
              <p:nvSpPr>
                <p:cNvPr id="563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94" y="1320"/>
                  <a:ext cx="302" cy="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Thăng Long</a:t>
                  </a:r>
                </a:p>
              </p:txBody>
            </p:sp>
            <p:sp>
              <p:nvSpPr>
                <p:cNvPr id="5635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34" y="1600"/>
                  <a:ext cx="235" cy="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Nam Dư</a:t>
                  </a:r>
                </a:p>
              </p:txBody>
            </p:sp>
            <p:sp>
              <p:nvSpPr>
                <p:cNvPr id="5635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058" y="3629"/>
                  <a:ext cx="444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Times New Roman" pitchFamily="18" charset="0"/>
                    </a:rPr>
                    <a:t>Quy Nhơn</a:t>
                  </a:r>
                </a:p>
              </p:txBody>
            </p:sp>
            <p:sp>
              <p:nvSpPr>
                <p:cNvPr id="5635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94" y="3569"/>
                  <a:ext cx="356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Times New Roman" pitchFamily="18" charset="0"/>
                    </a:rPr>
                    <a:t>An Khê</a:t>
                  </a:r>
                </a:p>
              </p:txBody>
            </p:sp>
            <p:sp>
              <p:nvSpPr>
                <p:cNvPr id="56358" name="WordArt 14"/>
                <p:cNvSpPr>
                  <a:spLocks noChangeArrowheads="1" noChangeShapeType="1" noTextEdit="1"/>
                </p:cNvSpPr>
                <p:nvPr/>
              </p:nvSpPr>
              <p:spPr bwMode="auto">
                <a:xfrm rot="1691804">
                  <a:off x="4405" y="2386"/>
                  <a:ext cx="288" cy="55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solidFill>
                        <a:srgbClr val="000000"/>
                      </a:solidFill>
                      <a:latin typeface=".VnArial"/>
                    </a:rPr>
                    <a:t>S«ng Gianh</a:t>
                  </a:r>
                </a:p>
              </p:txBody>
            </p:sp>
          </p:grpSp>
          <p:sp>
            <p:nvSpPr>
              <p:cNvPr id="56341" name="Line 15"/>
              <p:cNvSpPr>
                <a:spLocks noChangeShapeType="1"/>
              </p:cNvSpPr>
              <p:nvPr/>
            </p:nvSpPr>
            <p:spPr bwMode="auto">
              <a:xfrm flipV="1">
                <a:off x="4404" y="1768"/>
                <a:ext cx="88" cy="22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2" name="Line 16"/>
              <p:cNvSpPr>
                <a:spLocks noChangeShapeType="1"/>
              </p:cNvSpPr>
              <p:nvPr/>
            </p:nvSpPr>
            <p:spPr bwMode="auto">
              <a:xfrm flipH="1" flipV="1">
                <a:off x="4380" y="2088"/>
                <a:ext cx="72" cy="2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3" name="Line 17"/>
              <p:cNvSpPr>
                <a:spLocks noChangeShapeType="1"/>
              </p:cNvSpPr>
              <p:nvPr/>
            </p:nvSpPr>
            <p:spPr bwMode="auto">
              <a:xfrm flipH="1" flipV="1">
                <a:off x="4540" y="2436"/>
                <a:ext cx="136" cy="1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4" name="Line 18"/>
              <p:cNvSpPr>
                <a:spLocks noChangeShapeType="1"/>
              </p:cNvSpPr>
              <p:nvPr/>
            </p:nvSpPr>
            <p:spPr bwMode="auto">
              <a:xfrm flipH="1" flipV="1">
                <a:off x="4744" y="2680"/>
                <a:ext cx="136" cy="1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5" name="Freeform 19"/>
              <p:cNvSpPr>
                <a:spLocks/>
              </p:cNvSpPr>
              <p:nvPr/>
            </p:nvSpPr>
            <p:spPr bwMode="auto">
              <a:xfrm>
                <a:off x="4568" y="2016"/>
                <a:ext cx="100" cy="192"/>
              </a:xfrm>
              <a:custGeom>
                <a:avLst/>
                <a:gdLst>
                  <a:gd name="T0" fmla="*/ 100 w 100"/>
                  <a:gd name="T1" fmla="*/ 192 h 192"/>
                  <a:gd name="T2" fmla="*/ 44 w 100"/>
                  <a:gd name="T3" fmla="*/ 132 h 192"/>
                  <a:gd name="T4" fmla="*/ 20 w 100"/>
                  <a:gd name="T5" fmla="*/ 76 h 192"/>
                  <a:gd name="T6" fmla="*/ 0 w 100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192"/>
                  <a:gd name="T14" fmla="*/ 100 w 100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192">
                    <a:moveTo>
                      <a:pt x="100" y="192"/>
                    </a:moveTo>
                    <a:lnTo>
                      <a:pt x="44" y="132"/>
                    </a:lnTo>
                    <a:lnTo>
                      <a:pt x="20" y="76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6" name="Line 20"/>
              <p:cNvSpPr>
                <a:spLocks noChangeShapeType="1"/>
              </p:cNvSpPr>
              <p:nvPr/>
            </p:nvSpPr>
            <p:spPr bwMode="auto">
              <a:xfrm flipH="1" flipV="1">
                <a:off x="4744" y="2292"/>
                <a:ext cx="112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7" name="Line 21"/>
              <p:cNvSpPr>
                <a:spLocks noChangeShapeType="1"/>
              </p:cNvSpPr>
              <p:nvPr/>
            </p:nvSpPr>
            <p:spPr bwMode="auto">
              <a:xfrm flipH="1" flipV="1">
                <a:off x="4936" y="2584"/>
                <a:ext cx="116" cy="17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8" name="Line 22"/>
              <p:cNvSpPr>
                <a:spLocks noChangeShapeType="1"/>
              </p:cNvSpPr>
              <p:nvPr/>
            </p:nvSpPr>
            <p:spPr bwMode="auto">
              <a:xfrm flipH="1" flipV="1">
                <a:off x="4952" y="2880"/>
                <a:ext cx="112" cy="18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9" name="Freeform 23"/>
              <p:cNvSpPr>
                <a:spLocks/>
              </p:cNvSpPr>
              <p:nvPr/>
            </p:nvSpPr>
            <p:spPr bwMode="auto">
              <a:xfrm>
                <a:off x="4552" y="1760"/>
                <a:ext cx="41" cy="192"/>
              </a:xfrm>
              <a:custGeom>
                <a:avLst/>
                <a:gdLst>
                  <a:gd name="T0" fmla="*/ 32 w 41"/>
                  <a:gd name="T1" fmla="*/ 192 h 192"/>
                  <a:gd name="T2" fmla="*/ 41 w 41"/>
                  <a:gd name="T3" fmla="*/ 82 h 192"/>
                  <a:gd name="T4" fmla="*/ 0 w 41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192"/>
                  <a:gd name="T11" fmla="*/ 41 w 41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192">
                    <a:moveTo>
                      <a:pt x="32" y="192"/>
                    </a:moveTo>
                    <a:lnTo>
                      <a:pt x="41" y="82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0" name="Line 24"/>
              <p:cNvSpPr>
                <a:spLocks noChangeShapeType="1"/>
              </p:cNvSpPr>
              <p:nvPr/>
            </p:nvSpPr>
            <p:spPr bwMode="auto">
              <a:xfrm flipH="1" flipV="1">
                <a:off x="5152" y="2840"/>
                <a:ext cx="124" cy="1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39" name="Line 25"/>
            <p:cNvSpPr>
              <a:spLocks noChangeShapeType="1"/>
            </p:cNvSpPr>
            <p:nvPr/>
          </p:nvSpPr>
          <p:spPr bwMode="auto">
            <a:xfrm flipH="1" flipV="1">
              <a:off x="4456" y="1528"/>
              <a:ext cx="44" cy="1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06" name="Line 98"/>
          <p:cNvSpPr>
            <a:spLocks noChangeShapeType="1"/>
          </p:cNvSpPr>
          <p:nvPr/>
        </p:nvSpPr>
        <p:spPr bwMode="auto">
          <a:xfrm flipH="1" flipV="1">
            <a:off x="5943600" y="426720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8" name="Line 100"/>
          <p:cNvSpPr>
            <a:spLocks noChangeShapeType="1"/>
          </p:cNvSpPr>
          <p:nvPr/>
        </p:nvSpPr>
        <p:spPr bwMode="auto">
          <a:xfrm flipH="1" flipV="1">
            <a:off x="6477000" y="4267200"/>
            <a:ext cx="304800" cy="381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103"/>
          <p:cNvSpPr>
            <a:spLocks noChangeShapeType="1"/>
          </p:cNvSpPr>
          <p:nvPr/>
        </p:nvSpPr>
        <p:spPr bwMode="auto">
          <a:xfrm flipH="1" flipV="1">
            <a:off x="5410200" y="381000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104"/>
          <p:cNvSpPr>
            <a:spLocks noChangeShapeType="1"/>
          </p:cNvSpPr>
          <p:nvPr/>
        </p:nvSpPr>
        <p:spPr bwMode="auto">
          <a:xfrm flipH="1" flipV="1">
            <a:off x="5943600" y="3733800"/>
            <a:ext cx="304800" cy="381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4" name="Line 106"/>
          <p:cNvSpPr>
            <a:spLocks noChangeShapeType="1"/>
          </p:cNvSpPr>
          <p:nvPr/>
        </p:nvSpPr>
        <p:spPr bwMode="auto">
          <a:xfrm flipH="1" flipV="1">
            <a:off x="5486400" y="388620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5" name="Line 107"/>
          <p:cNvSpPr>
            <a:spLocks noChangeShapeType="1"/>
          </p:cNvSpPr>
          <p:nvPr/>
        </p:nvSpPr>
        <p:spPr bwMode="auto">
          <a:xfrm flipH="1" flipV="1">
            <a:off x="5943600" y="3733800"/>
            <a:ext cx="304800" cy="381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6" name="Line 108"/>
          <p:cNvSpPr>
            <a:spLocks noChangeShapeType="1"/>
          </p:cNvSpPr>
          <p:nvPr/>
        </p:nvSpPr>
        <p:spPr bwMode="auto">
          <a:xfrm flipH="1" flipV="1">
            <a:off x="4953000" y="335280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7" name="Line 109"/>
          <p:cNvSpPr>
            <a:spLocks noChangeShapeType="1"/>
          </p:cNvSpPr>
          <p:nvPr/>
        </p:nvSpPr>
        <p:spPr bwMode="auto">
          <a:xfrm flipH="1" flipV="1">
            <a:off x="5486400" y="3124200"/>
            <a:ext cx="304800" cy="381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" name="Line 110"/>
          <p:cNvSpPr>
            <a:spLocks noChangeShapeType="1"/>
          </p:cNvSpPr>
          <p:nvPr/>
        </p:nvSpPr>
        <p:spPr bwMode="auto">
          <a:xfrm flipH="1" flipV="1">
            <a:off x="4495800" y="2667000"/>
            <a:ext cx="228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9" name="Line 111"/>
          <p:cNvSpPr>
            <a:spLocks noChangeShapeType="1"/>
          </p:cNvSpPr>
          <p:nvPr/>
        </p:nvSpPr>
        <p:spPr bwMode="auto">
          <a:xfrm flipH="1" flipV="1">
            <a:off x="5029200" y="2590800"/>
            <a:ext cx="228600" cy="381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0" name="Line 112"/>
          <p:cNvSpPr>
            <a:spLocks noChangeShapeType="1"/>
          </p:cNvSpPr>
          <p:nvPr/>
        </p:nvSpPr>
        <p:spPr bwMode="auto">
          <a:xfrm flipV="1">
            <a:off x="4572000" y="205740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1" name="Line 113"/>
          <p:cNvSpPr>
            <a:spLocks noChangeShapeType="1"/>
          </p:cNvSpPr>
          <p:nvPr/>
        </p:nvSpPr>
        <p:spPr bwMode="auto">
          <a:xfrm flipH="1" flipV="1">
            <a:off x="4953000" y="2057400"/>
            <a:ext cx="228600" cy="381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2" name="Line 114"/>
          <p:cNvSpPr>
            <a:spLocks noChangeShapeType="1"/>
          </p:cNvSpPr>
          <p:nvPr/>
        </p:nvSpPr>
        <p:spPr bwMode="auto">
          <a:xfrm flipH="1" flipV="1">
            <a:off x="4724400" y="16002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30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1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3000"/>
                                        <p:tgtEl>
                                          <p:spTgt spid="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1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1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3000"/>
                                        <p:tgtEl>
                                          <p:spTgt spid="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3000"/>
                                        <p:tgtEl>
                                          <p:spTgt spid="1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3000"/>
                                        <p:tgtEl>
                                          <p:spTgt spid="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0"/>
                                        <p:tgtEl>
                                          <p:spTgt spid="1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3000"/>
                                        <p:tgtEl>
                                          <p:spTgt spid="1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6" grpId="0" animBg="1"/>
      <p:bldP spid="17508" grpId="0" animBg="1"/>
      <p:bldP spid="17514" grpId="0" animBg="1"/>
      <p:bldP spid="17515" grpId="0" animBg="1"/>
      <p:bldP spid="17516" grpId="0" animBg="1"/>
      <p:bldP spid="17517" grpId="0" animBg="1"/>
      <p:bldP spid="17518" grpId="0" animBg="1"/>
      <p:bldP spid="17519" grpId="0" animBg="1"/>
      <p:bldP spid="17520" grpId="0" animBg="1"/>
      <p:bldP spid="17521" grpId="0" animBg="1"/>
      <p:bldP spid="175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aySonSold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81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791200" y="4572000"/>
            <a:ext cx="3124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dung người lính Tây Sơn</a:t>
            </a:r>
          </a:p>
        </p:txBody>
      </p:sp>
      <p:pic>
        <p:nvPicPr>
          <p:cNvPr id="573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257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1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8-9c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28600" y="60960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thế tiến công sôi sục của nghĩa quân Tây Sơn</a:t>
            </a:r>
          </a:p>
        </p:txBody>
      </p:sp>
    </p:spTree>
    <p:extLst>
      <p:ext uri="{BB962C8B-B14F-4D97-AF65-F5344CB8AC3E}">
        <p14:creationId xmlns:p14="http://schemas.microsoft.com/office/powerpoint/2010/main" val="381982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897563"/>
          </a:xfrm>
        </p:spPr>
        <p:txBody>
          <a:bodyPr/>
          <a:lstStyle/>
          <a:p>
            <a:pPr marL="0" indent="292100"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Kết quả, ý nghĩa :</a:t>
            </a:r>
          </a:p>
          <a:p>
            <a:pPr marL="0" indent="292100" algn="ctr" eaLnBrk="1" hangingPunct="1">
              <a:spcBef>
                <a:spcPct val="0"/>
              </a:spcBef>
              <a:buFontTx/>
              <a:buNone/>
            </a:pPr>
            <a:r>
              <a:rPr lang="nl-NL" altLang="en-US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altLang="en-US" sz="28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 thông tin sgk  đoạn cuối</a:t>
            </a:r>
            <a:r>
              <a:rPr lang="nl-NL" altLang="en-US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292100" algn="just" eaLnBrk="1" hangingPunct="1">
              <a:spcBef>
                <a:spcPct val="0"/>
              </a:spcBef>
              <a:buFontTx/>
              <a:buNone/>
            </a:pPr>
            <a:r>
              <a:rPr lang="nl-NL" altLang="en-US" sz="3000" b="1" smtClean="0">
                <a:latin typeface="Times New Roman" pitchFamily="18" charset="0"/>
                <a:cs typeface="Times New Roman" pitchFamily="18" charset="0"/>
              </a:rPr>
              <a:t>*Qua diễn biến của cuộc đấu tranh giữa quân Tây Sơn và chúa Trịnh chúng ta thu được kết quả gì ?</a:t>
            </a:r>
          </a:p>
          <a:p>
            <a:pPr marL="0" indent="292100" algn="just" eaLnBrk="1" hangingPunct="1">
              <a:spcBef>
                <a:spcPct val="0"/>
              </a:spcBef>
              <a:buFontTx/>
              <a:buNone/>
            </a:pPr>
            <a:r>
              <a:rPr lang="nl-NL" alt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Nguyễn Huệ làm chủ được Thăng Long, lật đổ họ Trịnh, giao quyền cai quản Đàng Ngoài cho Vua Lê ( Năm 1786)</a:t>
            </a:r>
          </a:p>
          <a:p>
            <a:pPr marL="0" indent="292100" algn="just" eaLnBrk="1" hangingPunct="1">
              <a:spcBef>
                <a:spcPct val="0"/>
              </a:spcBef>
              <a:buFontTx/>
              <a:buNone/>
            </a:pPr>
            <a:r>
              <a:rPr lang="nl-NL" altLang="en-US" sz="3000" b="1" smtClean="0">
                <a:latin typeface="Times New Roman" pitchFamily="18" charset="0"/>
                <a:cs typeface="Times New Roman" pitchFamily="18" charset="0"/>
              </a:rPr>
              <a:t>* Kết quả thắng lợi đó nó có ý nghĩa như thế nào ?</a:t>
            </a:r>
          </a:p>
          <a:p>
            <a:pPr marL="0" indent="292100" algn="just" eaLnBrk="1" hangingPunct="1">
              <a:spcBef>
                <a:spcPct val="0"/>
              </a:spcBef>
              <a:buFontTx/>
              <a:buNone/>
            </a:pPr>
            <a:r>
              <a:rPr lang="nl-NL" alt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Mở đầu cho việc thống nhất lại đất nước sau hơn 200 năm đất nước bị chia cắt.</a:t>
            </a:r>
            <a:endParaRPr lang="en-US" altLang="en-US" sz="3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554038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28 : Nghĩa quân Tây Sơn tiến ra Thăng Long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(1786)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447800" y="0"/>
            <a:ext cx="6781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nl-NL" altLang="en-US" sz="3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 sử</a:t>
            </a:r>
          </a:p>
        </p:txBody>
      </p:sp>
    </p:spTree>
    <p:extLst>
      <p:ext uri="{BB962C8B-B14F-4D97-AF65-F5344CB8AC3E}">
        <p14:creationId xmlns:p14="http://schemas.microsoft.com/office/powerpoint/2010/main" val="23328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1200329"/>
          </a:xfrm>
          <a:prstGeom prst="rect">
            <a:avLst/>
          </a:prstGeom>
          <a:noFill/>
          <a:ln w="76200">
            <a:solidFill>
              <a:srgbClr val="00FF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Ghi vào ô trống chữ Đ trước câu trả lời đúng, chữ S trước câu trả lời sai.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81000" y="228600"/>
            <a:ext cx="8610600" cy="1816100"/>
          </a:xfrm>
          <a:prstGeom prst="rect">
            <a:avLst/>
          </a:prstGeom>
          <a:noFill/>
          <a:ln w="76200">
            <a:solidFill>
              <a:srgbClr val="00FF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Nghĩa quân Tây Sơn tiến ra Thăng Long đã đạt được kết quả và ý nghĩa như thế nào?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066800" y="220980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Lật đổ chính quyền họ Trịnh.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990600" y="5486400"/>
            <a:ext cx="7467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đ)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Mở đầu cho việc thống nhất lại đất nước.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990600" y="4267200"/>
            <a:ext cx="815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Nguyễn Huệ giao quyền cai quản cho vua Lê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990600" y="350520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Nguyễn Huệ xưng danh hoàng đế.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990600" y="289560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Làm chủ được Thăng Long.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228600" y="2209800"/>
            <a:ext cx="762000" cy="6096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228600" y="2971800"/>
            <a:ext cx="762000" cy="6096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228600" y="3657600"/>
            <a:ext cx="762000" cy="6096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228600" y="4495800"/>
            <a:ext cx="762000" cy="6096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228600" y="5715000"/>
            <a:ext cx="762000" cy="6096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381000" y="2209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304800" y="28956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304800" y="36576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304800" y="44196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381000" y="5638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4937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1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14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61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61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 animBg="1"/>
      <p:bldP spid="61447" grpId="0"/>
      <p:bldP spid="61448" grpId="0"/>
      <p:bldP spid="61449" grpId="0"/>
      <p:bldP spid="61450" grpId="0"/>
      <p:bldP spid="61451" grpId="0"/>
      <p:bldP spid="61452" grpId="0" animBg="1"/>
      <p:bldP spid="61457" grpId="0" animBg="1"/>
      <p:bldP spid="61459" grpId="0" animBg="1"/>
      <p:bldP spid="61460" grpId="0" animBg="1"/>
      <p:bldP spid="61461" grpId="0" animBg="1"/>
      <p:bldP spid="61462" grpId="0"/>
      <p:bldP spid="61463" grpId="0"/>
      <p:bldP spid="61464" grpId="0"/>
      <p:bldP spid="61465" grpId="0"/>
      <p:bldP spid="614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19200" y="533400"/>
            <a:ext cx="7924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5138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6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Câu 1</a:t>
            </a:r>
            <a:r>
              <a:rPr lang="en-US" altLang="en-US" sz="6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Vào thế kỉ XVI – XVII một số thành thị nước ta trở nên phồn thịnh.</a:t>
            </a:r>
          </a:p>
        </p:txBody>
      </p:sp>
      <p:pic>
        <p:nvPicPr>
          <p:cNvPr id="3080" name="Picture 8" descr="1_md_wht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09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200" y="4995863"/>
            <a:ext cx="1447800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0" y="4995863"/>
            <a:ext cx="3962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200" b="1" dirty="0" smtClean="0">
                <a:latin typeface="Times New Roman" panose="02020603050405020304" pitchFamily="18" charset="0"/>
              </a:rPr>
              <a:t>ĐIỀN ĐÚNG HOẶC SAI</a:t>
            </a:r>
            <a:endParaRPr lang="en-US" altLang="vi-VN" sz="4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38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opy of 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" b="17567"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00600"/>
            <a:ext cx="9144000" cy="2057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smtClean="0">
                <a:latin typeface="Times New Roman" pitchFamily="18" charset="0"/>
              </a:rPr>
              <a:t/>
            </a:r>
            <a:br>
              <a:rPr lang="en-US" altLang="en-US" sz="3200" b="1" smtClean="0">
                <a:latin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</a:rPr>
              <a:t>Dân ta có người anh hùng </a:t>
            </a:r>
            <a:br>
              <a:rPr lang="en-US" altLang="en-US" sz="3200" b="1" smtClean="0">
                <a:latin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</a:rPr>
              <a:t>Nghìn thu soi rạng giống nòi quang vinh</a:t>
            </a:r>
            <a:br>
              <a:rPr lang="en-US" altLang="en-US" sz="3200" b="1" smtClean="0">
                <a:latin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</a:rPr>
              <a:t>Đóng đô ở đất Quy Nhơn</a:t>
            </a:r>
            <a:br>
              <a:rPr lang="en-US" altLang="en-US" sz="3200" b="1" smtClean="0">
                <a:latin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</a:rPr>
              <a:t>Đánh tan Trịnh Nguyễn cứu dân đảo huyền </a:t>
            </a:r>
            <a:br>
              <a:rPr lang="en-US" altLang="en-US" sz="3200" b="1" smtClean="0">
                <a:latin typeface="Times New Roman" pitchFamily="18" charset="0"/>
              </a:rPr>
            </a:br>
            <a:r>
              <a:rPr lang="en-US" altLang="en-US" smtClean="0"/>
              <a:t> 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457200" y="5257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vi-VN" altLang="en-US" sz="32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1" grpId="0"/>
      <p:bldP spid="3893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152400"/>
            <a:ext cx="9144000" cy="6477000"/>
          </a:xfrm>
          <a:ln w="177800" cap="flat">
            <a:solidFill>
              <a:srgbClr val="D60093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28600" y="957263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 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(1786)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447800" y="0"/>
            <a:ext cx="6781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nl-NL" altLang="en-US" sz="3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 sử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693988" y="1966913"/>
            <a:ext cx="3581400" cy="1066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92088" y="3092450"/>
            <a:ext cx="8686800" cy="2246313"/>
          </a:xfrm>
          <a:prstGeom prst="rect">
            <a:avLst/>
          </a:prstGeom>
          <a:noFill/>
          <a:ln w="76200">
            <a:solidFill>
              <a:schemeClr val="bg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Huệ kéo quân ra Bắc, tiến vào Thăng Long, tiêu diệt chính quyền họ Trịnh. Quân của Nguyễn Huệ đi đến đâu đánh thắng tới đó.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Năm 1786, nghĩa quân Tây Sơn làm chủ Thăng Long, mở đầu cho việc thống nhất lại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8597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33800" y="2590800"/>
            <a:ext cx="39624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altLang="vi-VN" sz="4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392738" y="1931988"/>
            <a:ext cx="677862" cy="6207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716463" y="1931988"/>
            <a:ext cx="676275" cy="6207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038600" y="1931988"/>
            <a:ext cx="677863" cy="6207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360738" y="1931988"/>
            <a:ext cx="677862" cy="6207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684463" y="1931988"/>
            <a:ext cx="676275" cy="6207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006600" y="1931988"/>
            <a:ext cx="677863" cy="6207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2006600" y="1931988"/>
            <a:ext cx="4064000" cy="15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2006600" y="2552700"/>
            <a:ext cx="4064000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2006600" y="1931988"/>
            <a:ext cx="1588" cy="6207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2684463" y="1931988"/>
            <a:ext cx="1587" cy="620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3360738" y="1931988"/>
            <a:ext cx="1587" cy="620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038600" y="1931988"/>
            <a:ext cx="1588" cy="620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4716463" y="1931988"/>
            <a:ext cx="1587" cy="620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5392738" y="1931988"/>
            <a:ext cx="1587" cy="620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6070600" y="1931988"/>
            <a:ext cx="1588" cy="6207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7434263" y="1323975"/>
            <a:ext cx="679450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754813" y="1323975"/>
            <a:ext cx="679450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6053138" y="1323975"/>
            <a:ext cx="701675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95913" y="1323975"/>
            <a:ext cx="657225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4716463" y="1323975"/>
            <a:ext cx="679450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4716463" y="1323975"/>
            <a:ext cx="3397250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4716463" y="1919288"/>
            <a:ext cx="3397250" cy="15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4716463" y="1323975"/>
            <a:ext cx="1587" cy="5953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>
            <a:off x="5395913" y="1323975"/>
            <a:ext cx="158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>
            <a:off x="6053138" y="1323975"/>
            <a:ext cx="158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6754813" y="1323975"/>
            <a:ext cx="158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7434263" y="1323975"/>
            <a:ext cx="158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8113713" y="1323975"/>
            <a:ext cx="1587" cy="5953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8104188" y="2571750"/>
            <a:ext cx="677862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7427913" y="2571750"/>
            <a:ext cx="676275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6750050" y="2571750"/>
            <a:ext cx="677863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6072188" y="2571750"/>
            <a:ext cx="677862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395913" y="2571750"/>
            <a:ext cx="676275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4718050" y="2571750"/>
            <a:ext cx="677863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24" name="Rectangle 36"/>
          <p:cNvSpPr>
            <a:spLocks noChangeArrowheads="1"/>
          </p:cNvSpPr>
          <p:nvPr/>
        </p:nvSpPr>
        <p:spPr bwMode="auto">
          <a:xfrm>
            <a:off x="4040188" y="2571750"/>
            <a:ext cx="677862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25" name="Rectangle 37"/>
          <p:cNvSpPr>
            <a:spLocks noChangeArrowheads="1"/>
          </p:cNvSpPr>
          <p:nvPr/>
        </p:nvSpPr>
        <p:spPr bwMode="auto">
          <a:xfrm>
            <a:off x="3363913" y="2571750"/>
            <a:ext cx="676275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2686050" y="2571750"/>
            <a:ext cx="677863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>
            <a:off x="2686050" y="2571750"/>
            <a:ext cx="6096000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>
            <a:off x="2686050" y="3167063"/>
            <a:ext cx="6096000" cy="15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>
            <a:off x="2686050" y="2571750"/>
            <a:ext cx="1588" cy="5953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>
            <a:off x="3363913" y="2571750"/>
            <a:ext cx="158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4040188" y="2571750"/>
            <a:ext cx="158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4718050" y="2571750"/>
            <a:ext cx="1588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>
            <a:off x="5395913" y="2571750"/>
            <a:ext cx="158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46"/>
          <p:cNvSpPr>
            <a:spLocks noChangeShapeType="1"/>
          </p:cNvSpPr>
          <p:nvPr/>
        </p:nvSpPr>
        <p:spPr bwMode="auto">
          <a:xfrm>
            <a:off x="6072188" y="2571750"/>
            <a:ext cx="158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6750050" y="2571750"/>
            <a:ext cx="1588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Line 48"/>
          <p:cNvSpPr>
            <a:spLocks noChangeShapeType="1"/>
          </p:cNvSpPr>
          <p:nvPr/>
        </p:nvSpPr>
        <p:spPr bwMode="auto">
          <a:xfrm>
            <a:off x="7427913" y="2571750"/>
            <a:ext cx="158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49"/>
          <p:cNvSpPr>
            <a:spLocks noChangeShapeType="1"/>
          </p:cNvSpPr>
          <p:nvPr/>
        </p:nvSpPr>
        <p:spPr bwMode="auto">
          <a:xfrm>
            <a:off x="8104188" y="2571750"/>
            <a:ext cx="1587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50"/>
          <p:cNvSpPr>
            <a:spLocks noChangeShapeType="1"/>
          </p:cNvSpPr>
          <p:nvPr/>
        </p:nvSpPr>
        <p:spPr bwMode="auto">
          <a:xfrm>
            <a:off x="8782050" y="2571750"/>
            <a:ext cx="1588" cy="5953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7435850" y="3181350"/>
            <a:ext cx="679450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40" name="Rectangle 52"/>
          <p:cNvSpPr>
            <a:spLocks noChangeArrowheads="1"/>
          </p:cNvSpPr>
          <p:nvPr/>
        </p:nvSpPr>
        <p:spPr bwMode="auto">
          <a:xfrm>
            <a:off x="6756400" y="3181350"/>
            <a:ext cx="679450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41" name="Rectangle 53"/>
          <p:cNvSpPr>
            <a:spLocks noChangeArrowheads="1"/>
          </p:cNvSpPr>
          <p:nvPr/>
        </p:nvSpPr>
        <p:spPr bwMode="auto">
          <a:xfrm>
            <a:off x="6054725" y="3181350"/>
            <a:ext cx="701675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42" name="Rectangle 54"/>
          <p:cNvSpPr>
            <a:spLocks noChangeArrowheads="1"/>
          </p:cNvSpPr>
          <p:nvPr/>
        </p:nvSpPr>
        <p:spPr bwMode="auto">
          <a:xfrm>
            <a:off x="5397500" y="3181350"/>
            <a:ext cx="657225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43" name="Rectangle 55"/>
          <p:cNvSpPr>
            <a:spLocks noChangeArrowheads="1"/>
          </p:cNvSpPr>
          <p:nvPr/>
        </p:nvSpPr>
        <p:spPr bwMode="auto">
          <a:xfrm>
            <a:off x="4718050" y="3181350"/>
            <a:ext cx="679450" cy="5953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44" name="Line 56"/>
          <p:cNvSpPr>
            <a:spLocks noChangeShapeType="1"/>
          </p:cNvSpPr>
          <p:nvPr/>
        </p:nvSpPr>
        <p:spPr bwMode="auto">
          <a:xfrm>
            <a:off x="4718050" y="3181350"/>
            <a:ext cx="3397250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5" name="Line 57"/>
          <p:cNvSpPr>
            <a:spLocks noChangeShapeType="1"/>
          </p:cNvSpPr>
          <p:nvPr/>
        </p:nvSpPr>
        <p:spPr bwMode="auto">
          <a:xfrm>
            <a:off x="4718050" y="3776663"/>
            <a:ext cx="3397250" cy="15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Line 58"/>
          <p:cNvSpPr>
            <a:spLocks noChangeShapeType="1"/>
          </p:cNvSpPr>
          <p:nvPr/>
        </p:nvSpPr>
        <p:spPr bwMode="auto">
          <a:xfrm>
            <a:off x="4718050" y="3181350"/>
            <a:ext cx="1588" cy="5953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Line 59"/>
          <p:cNvSpPr>
            <a:spLocks noChangeShapeType="1"/>
          </p:cNvSpPr>
          <p:nvPr/>
        </p:nvSpPr>
        <p:spPr bwMode="auto">
          <a:xfrm>
            <a:off x="5397500" y="3181350"/>
            <a:ext cx="1588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Line 60"/>
          <p:cNvSpPr>
            <a:spLocks noChangeShapeType="1"/>
          </p:cNvSpPr>
          <p:nvPr/>
        </p:nvSpPr>
        <p:spPr bwMode="auto">
          <a:xfrm>
            <a:off x="6054725" y="3181350"/>
            <a:ext cx="1588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9" name="Line 61"/>
          <p:cNvSpPr>
            <a:spLocks noChangeShapeType="1"/>
          </p:cNvSpPr>
          <p:nvPr/>
        </p:nvSpPr>
        <p:spPr bwMode="auto">
          <a:xfrm>
            <a:off x="6756400" y="3181350"/>
            <a:ext cx="1588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62"/>
          <p:cNvSpPr>
            <a:spLocks noChangeShapeType="1"/>
          </p:cNvSpPr>
          <p:nvPr/>
        </p:nvSpPr>
        <p:spPr bwMode="auto">
          <a:xfrm>
            <a:off x="7435850" y="3181350"/>
            <a:ext cx="1588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63"/>
          <p:cNvSpPr>
            <a:spLocks noChangeShapeType="1"/>
          </p:cNvSpPr>
          <p:nvPr/>
        </p:nvSpPr>
        <p:spPr bwMode="auto">
          <a:xfrm>
            <a:off x="8115300" y="3181350"/>
            <a:ext cx="1588" cy="5953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Rectangle 64"/>
          <p:cNvSpPr>
            <a:spLocks noChangeArrowheads="1"/>
          </p:cNvSpPr>
          <p:nvPr/>
        </p:nvSpPr>
        <p:spPr bwMode="auto">
          <a:xfrm>
            <a:off x="5395913" y="3787775"/>
            <a:ext cx="685800" cy="5556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53" name="Rectangle 65"/>
          <p:cNvSpPr>
            <a:spLocks noChangeArrowheads="1"/>
          </p:cNvSpPr>
          <p:nvPr/>
        </p:nvSpPr>
        <p:spPr bwMode="auto">
          <a:xfrm>
            <a:off x="4710113" y="3787775"/>
            <a:ext cx="685800" cy="5556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54" name="Rectangle 66"/>
          <p:cNvSpPr>
            <a:spLocks noChangeArrowheads="1"/>
          </p:cNvSpPr>
          <p:nvPr/>
        </p:nvSpPr>
        <p:spPr bwMode="auto">
          <a:xfrm>
            <a:off x="4024313" y="3787775"/>
            <a:ext cx="685800" cy="5556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55" name="Rectangle 67"/>
          <p:cNvSpPr>
            <a:spLocks noChangeArrowheads="1"/>
          </p:cNvSpPr>
          <p:nvPr/>
        </p:nvSpPr>
        <p:spPr bwMode="auto">
          <a:xfrm>
            <a:off x="3338513" y="3787775"/>
            <a:ext cx="685800" cy="5556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56" name="Rectangle 68"/>
          <p:cNvSpPr>
            <a:spLocks noChangeArrowheads="1"/>
          </p:cNvSpPr>
          <p:nvPr/>
        </p:nvSpPr>
        <p:spPr bwMode="auto">
          <a:xfrm>
            <a:off x="2652713" y="3787775"/>
            <a:ext cx="685800" cy="5556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57" name="Rectangle 69"/>
          <p:cNvSpPr>
            <a:spLocks noChangeArrowheads="1"/>
          </p:cNvSpPr>
          <p:nvPr/>
        </p:nvSpPr>
        <p:spPr bwMode="auto">
          <a:xfrm>
            <a:off x="1966913" y="3787775"/>
            <a:ext cx="685800" cy="5556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58" name="Rectangle 70"/>
          <p:cNvSpPr>
            <a:spLocks noChangeArrowheads="1"/>
          </p:cNvSpPr>
          <p:nvPr/>
        </p:nvSpPr>
        <p:spPr bwMode="auto">
          <a:xfrm>
            <a:off x="1281113" y="3787775"/>
            <a:ext cx="685800" cy="5556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59" name="Rectangle 71"/>
          <p:cNvSpPr>
            <a:spLocks noChangeArrowheads="1"/>
          </p:cNvSpPr>
          <p:nvPr/>
        </p:nvSpPr>
        <p:spPr bwMode="auto">
          <a:xfrm>
            <a:off x="711200" y="3787775"/>
            <a:ext cx="569913" cy="5556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60" name="Line 72"/>
          <p:cNvSpPr>
            <a:spLocks noChangeShapeType="1"/>
          </p:cNvSpPr>
          <p:nvPr/>
        </p:nvSpPr>
        <p:spPr bwMode="auto">
          <a:xfrm>
            <a:off x="711200" y="3787775"/>
            <a:ext cx="5370513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1" name="Line 73"/>
          <p:cNvSpPr>
            <a:spLocks noChangeShapeType="1"/>
          </p:cNvSpPr>
          <p:nvPr/>
        </p:nvSpPr>
        <p:spPr bwMode="auto">
          <a:xfrm>
            <a:off x="696913" y="4343400"/>
            <a:ext cx="5384800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2" name="Line 74"/>
          <p:cNvSpPr>
            <a:spLocks noChangeShapeType="1"/>
          </p:cNvSpPr>
          <p:nvPr/>
        </p:nvSpPr>
        <p:spPr bwMode="auto">
          <a:xfrm flipH="1">
            <a:off x="711200" y="3787775"/>
            <a:ext cx="1588" cy="5413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3" name="Line 75"/>
          <p:cNvSpPr>
            <a:spLocks noChangeShapeType="1"/>
          </p:cNvSpPr>
          <p:nvPr/>
        </p:nvSpPr>
        <p:spPr bwMode="auto">
          <a:xfrm>
            <a:off x="1281113" y="3787775"/>
            <a:ext cx="1587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4" name="Line 76"/>
          <p:cNvSpPr>
            <a:spLocks noChangeShapeType="1"/>
          </p:cNvSpPr>
          <p:nvPr/>
        </p:nvSpPr>
        <p:spPr bwMode="auto">
          <a:xfrm>
            <a:off x="1966913" y="3787775"/>
            <a:ext cx="1587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5" name="Line 77"/>
          <p:cNvSpPr>
            <a:spLocks noChangeShapeType="1"/>
          </p:cNvSpPr>
          <p:nvPr/>
        </p:nvSpPr>
        <p:spPr bwMode="auto">
          <a:xfrm>
            <a:off x="2652713" y="3787775"/>
            <a:ext cx="1587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6" name="Line 78"/>
          <p:cNvSpPr>
            <a:spLocks noChangeShapeType="1"/>
          </p:cNvSpPr>
          <p:nvPr/>
        </p:nvSpPr>
        <p:spPr bwMode="auto">
          <a:xfrm>
            <a:off x="3338513" y="3787775"/>
            <a:ext cx="1587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7" name="Line 79"/>
          <p:cNvSpPr>
            <a:spLocks noChangeShapeType="1"/>
          </p:cNvSpPr>
          <p:nvPr/>
        </p:nvSpPr>
        <p:spPr bwMode="auto">
          <a:xfrm>
            <a:off x="4024313" y="3787775"/>
            <a:ext cx="1587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8" name="Line 80"/>
          <p:cNvSpPr>
            <a:spLocks noChangeShapeType="1"/>
          </p:cNvSpPr>
          <p:nvPr/>
        </p:nvSpPr>
        <p:spPr bwMode="auto">
          <a:xfrm>
            <a:off x="4710113" y="3787775"/>
            <a:ext cx="1587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9" name="Line 81"/>
          <p:cNvSpPr>
            <a:spLocks noChangeShapeType="1"/>
          </p:cNvSpPr>
          <p:nvPr/>
        </p:nvSpPr>
        <p:spPr bwMode="auto">
          <a:xfrm>
            <a:off x="5395913" y="3787775"/>
            <a:ext cx="1587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0" name="Line 82"/>
          <p:cNvSpPr>
            <a:spLocks noChangeShapeType="1"/>
          </p:cNvSpPr>
          <p:nvPr/>
        </p:nvSpPr>
        <p:spPr bwMode="auto">
          <a:xfrm>
            <a:off x="6081713" y="3787775"/>
            <a:ext cx="1587" cy="5556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1" name="Rectangle 83"/>
          <p:cNvSpPr>
            <a:spLocks noChangeArrowheads="1"/>
          </p:cNvSpPr>
          <p:nvPr/>
        </p:nvSpPr>
        <p:spPr bwMode="auto">
          <a:xfrm>
            <a:off x="8104188" y="4357688"/>
            <a:ext cx="677862" cy="5953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72" name="Rectangle 84"/>
          <p:cNvSpPr>
            <a:spLocks noChangeArrowheads="1"/>
          </p:cNvSpPr>
          <p:nvPr/>
        </p:nvSpPr>
        <p:spPr bwMode="auto">
          <a:xfrm>
            <a:off x="7427913" y="4357688"/>
            <a:ext cx="676275" cy="5953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73" name="Rectangle 85"/>
          <p:cNvSpPr>
            <a:spLocks noChangeArrowheads="1"/>
          </p:cNvSpPr>
          <p:nvPr/>
        </p:nvSpPr>
        <p:spPr bwMode="auto">
          <a:xfrm>
            <a:off x="6750050" y="4357688"/>
            <a:ext cx="677863" cy="5953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74" name="Rectangle 86"/>
          <p:cNvSpPr>
            <a:spLocks noChangeArrowheads="1"/>
          </p:cNvSpPr>
          <p:nvPr/>
        </p:nvSpPr>
        <p:spPr bwMode="auto">
          <a:xfrm>
            <a:off x="6072188" y="4357688"/>
            <a:ext cx="677862" cy="5953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75" name="Rectangle 87"/>
          <p:cNvSpPr>
            <a:spLocks noChangeArrowheads="1"/>
          </p:cNvSpPr>
          <p:nvPr/>
        </p:nvSpPr>
        <p:spPr bwMode="auto">
          <a:xfrm>
            <a:off x="5395913" y="4357688"/>
            <a:ext cx="676275" cy="5953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76" name="Rectangle 88"/>
          <p:cNvSpPr>
            <a:spLocks noChangeArrowheads="1"/>
          </p:cNvSpPr>
          <p:nvPr/>
        </p:nvSpPr>
        <p:spPr bwMode="auto">
          <a:xfrm>
            <a:off x="4718050" y="4357688"/>
            <a:ext cx="677863" cy="5953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77" name="Rectangle 89"/>
          <p:cNvSpPr>
            <a:spLocks noChangeArrowheads="1"/>
          </p:cNvSpPr>
          <p:nvPr/>
        </p:nvSpPr>
        <p:spPr bwMode="auto">
          <a:xfrm>
            <a:off x="4040188" y="4357688"/>
            <a:ext cx="677862" cy="5953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78" name="Rectangle 90"/>
          <p:cNvSpPr>
            <a:spLocks noChangeArrowheads="1"/>
          </p:cNvSpPr>
          <p:nvPr/>
        </p:nvSpPr>
        <p:spPr bwMode="auto">
          <a:xfrm>
            <a:off x="3363913" y="4357688"/>
            <a:ext cx="676275" cy="5953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79" name="Rectangle 91"/>
          <p:cNvSpPr>
            <a:spLocks noChangeArrowheads="1"/>
          </p:cNvSpPr>
          <p:nvPr/>
        </p:nvSpPr>
        <p:spPr bwMode="auto">
          <a:xfrm>
            <a:off x="2686050" y="4357688"/>
            <a:ext cx="677863" cy="5953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latin typeface="Arial" pitchFamily="34" charset="0"/>
            </a:endParaRPr>
          </a:p>
        </p:txBody>
      </p:sp>
      <p:sp>
        <p:nvSpPr>
          <p:cNvPr id="63580" name="Line 92"/>
          <p:cNvSpPr>
            <a:spLocks noChangeShapeType="1"/>
          </p:cNvSpPr>
          <p:nvPr/>
        </p:nvSpPr>
        <p:spPr bwMode="auto">
          <a:xfrm>
            <a:off x="2686050" y="4357688"/>
            <a:ext cx="6096000" cy="15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1" name="Line 93"/>
          <p:cNvSpPr>
            <a:spLocks noChangeShapeType="1"/>
          </p:cNvSpPr>
          <p:nvPr/>
        </p:nvSpPr>
        <p:spPr bwMode="auto">
          <a:xfrm>
            <a:off x="2686050" y="4953000"/>
            <a:ext cx="6096000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2" name="Line 94"/>
          <p:cNvSpPr>
            <a:spLocks noChangeShapeType="1"/>
          </p:cNvSpPr>
          <p:nvPr/>
        </p:nvSpPr>
        <p:spPr bwMode="auto">
          <a:xfrm>
            <a:off x="2686050" y="4357688"/>
            <a:ext cx="1588" cy="5953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95"/>
          <p:cNvSpPr>
            <a:spLocks noChangeShapeType="1"/>
          </p:cNvSpPr>
          <p:nvPr/>
        </p:nvSpPr>
        <p:spPr bwMode="auto">
          <a:xfrm>
            <a:off x="3363913" y="4357688"/>
            <a:ext cx="1587" cy="595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96"/>
          <p:cNvSpPr>
            <a:spLocks noChangeShapeType="1"/>
          </p:cNvSpPr>
          <p:nvPr/>
        </p:nvSpPr>
        <p:spPr bwMode="auto">
          <a:xfrm>
            <a:off x="4040188" y="4357688"/>
            <a:ext cx="1587" cy="595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5" name="Line 97"/>
          <p:cNvSpPr>
            <a:spLocks noChangeShapeType="1"/>
          </p:cNvSpPr>
          <p:nvPr/>
        </p:nvSpPr>
        <p:spPr bwMode="auto">
          <a:xfrm>
            <a:off x="4718050" y="4357688"/>
            <a:ext cx="1588" cy="595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6" name="Line 98"/>
          <p:cNvSpPr>
            <a:spLocks noChangeShapeType="1"/>
          </p:cNvSpPr>
          <p:nvPr/>
        </p:nvSpPr>
        <p:spPr bwMode="auto">
          <a:xfrm>
            <a:off x="5395913" y="4357688"/>
            <a:ext cx="1587" cy="595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7" name="Line 99"/>
          <p:cNvSpPr>
            <a:spLocks noChangeShapeType="1"/>
          </p:cNvSpPr>
          <p:nvPr/>
        </p:nvSpPr>
        <p:spPr bwMode="auto">
          <a:xfrm>
            <a:off x="6072188" y="4357688"/>
            <a:ext cx="1587" cy="595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8" name="Line 100"/>
          <p:cNvSpPr>
            <a:spLocks noChangeShapeType="1"/>
          </p:cNvSpPr>
          <p:nvPr/>
        </p:nvSpPr>
        <p:spPr bwMode="auto">
          <a:xfrm>
            <a:off x="6750050" y="4357688"/>
            <a:ext cx="1588" cy="595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9" name="Line 101"/>
          <p:cNvSpPr>
            <a:spLocks noChangeShapeType="1"/>
          </p:cNvSpPr>
          <p:nvPr/>
        </p:nvSpPr>
        <p:spPr bwMode="auto">
          <a:xfrm>
            <a:off x="7427913" y="4357688"/>
            <a:ext cx="1587" cy="595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0" name="Line 102"/>
          <p:cNvSpPr>
            <a:spLocks noChangeShapeType="1"/>
          </p:cNvSpPr>
          <p:nvPr/>
        </p:nvSpPr>
        <p:spPr bwMode="auto">
          <a:xfrm>
            <a:off x="8104188" y="4357688"/>
            <a:ext cx="1587" cy="595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" name="Line 103"/>
          <p:cNvSpPr>
            <a:spLocks noChangeShapeType="1"/>
          </p:cNvSpPr>
          <p:nvPr/>
        </p:nvSpPr>
        <p:spPr bwMode="auto">
          <a:xfrm>
            <a:off x="8782050" y="4357688"/>
            <a:ext cx="1588" cy="5953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0" name="Oval 104"/>
          <p:cNvSpPr>
            <a:spLocks noChangeArrowheads="1"/>
          </p:cNvSpPr>
          <p:nvPr/>
        </p:nvSpPr>
        <p:spPr bwMode="auto">
          <a:xfrm>
            <a:off x="3973513" y="1304925"/>
            <a:ext cx="495300" cy="48895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66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9561" name="Oval 105"/>
          <p:cNvSpPr>
            <a:spLocks noChangeArrowheads="1"/>
          </p:cNvSpPr>
          <p:nvPr/>
        </p:nvSpPr>
        <p:spPr bwMode="auto">
          <a:xfrm>
            <a:off x="6164263" y="1995488"/>
            <a:ext cx="495300" cy="48895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66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9562" name="Oval 106"/>
          <p:cNvSpPr>
            <a:spLocks noChangeArrowheads="1"/>
          </p:cNvSpPr>
          <p:nvPr/>
        </p:nvSpPr>
        <p:spPr bwMode="auto">
          <a:xfrm>
            <a:off x="2076450" y="2628900"/>
            <a:ext cx="495300" cy="48895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66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19563" name="Oval 107"/>
          <p:cNvSpPr>
            <a:spLocks noChangeArrowheads="1"/>
          </p:cNvSpPr>
          <p:nvPr/>
        </p:nvSpPr>
        <p:spPr bwMode="auto">
          <a:xfrm>
            <a:off x="4002088" y="3238500"/>
            <a:ext cx="496887" cy="48895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66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19564" name="Oval 108"/>
          <p:cNvSpPr>
            <a:spLocks noChangeArrowheads="1"/>
          </p:cNvSpPr>
          <p:nvPr/>
        </p:nvSpPr>
        <p:spPr bwMode="auto">
          <a:xfrm>
            <a:off x="6232525" y="3821113"/>
            <a:ext cx="495300" cy="490537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66"/>
                </a:solidFill>
                <a:latin typeface=".VnArial" pitchFamily="34" charset="0"/>
              </a:rPr>
              <a:t>5</a:t>
            </a:r>
          </a:p>
        </p:txBody>
      </p:sp>
      <p:graphicFrame>
        <p:nvGraphicFramePr>
          <p:cNvPr id="19565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4843"/>
              </p:ext>
            </p:extLst>
          </p:nvPr>
        </p:nvGraphicFramePr>
        <p:xfrm>
          <a:off x="4730750" y="1338263"/>
          <a:ext cx="3367088" cy="579437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579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38993"/>
              </p:ext>
            </p:extLst>
          </p:nvPr>
        </p:nvGraphicFramePr>
        <p:xfrm>
          <a:off x="2035175" y="1949450"/>
          <a:ext cx="4033838" cy="592138"/>
        </p:xfrm>
        <a:graphic>
          <a:graphicData uri="http://schemas.openxmlformats.org/drawingml/2006/table">
            <a:tbl>
              <a:tblPr/>
              <a:tblGrid>
                <a:gridCol w="67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595" name="Oval 139"/>
          <p:cNvSpPr>
            <a:spLocks noChangeArrowheads="1"/>
          </p:cNvSpPr>
          <p:nvPr/>
        </p:nvSpPr>
        <p:spPr bwMode="auto">
          <a:xfrm>
            <a:off x="2062163" y="4457700"/>
            <a:ext cx="495300" cy="48895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FF66"/>
                </a:solidFill>
                <a:latin typeface=".VnArial" pitchFamily="34" charset="0"/>
              </a:rPr>
              <a:t>6</a:t>
            </a:r>
          </a:p>
        </p:txBody>
      </p:sp>
      <p:graphicFrame>
        <p:nvGraphicFramePr>
          <p:cNvPr id="19596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86135"/>
              </p:ext>
            </p:extLst>
          </p:nvPr>
        </p:nvGraphicFramePr>
        <p:xfrm>
          <a:off x="2682875" y="2559050"/>
          <a:ext cx="6096000" cy="596900"/>
        </p:xfrm>
        <a:graphic>
          <a:graphicData uri="http://schemas.openxmlformats.org/drawingml/2006/table">
            <a:tbl>
              <a:tblPr/>
              <a:tblGrid>
                <a:gridCol w="67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18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30001"/>
              </p:ext>
            </p:extLst>
          </p:nvPr>
        </p:nvGraphicFramePr>
        <p:xfrm>
          <a:off x="4738688" y="3175000"/>
          <a:ext cx="3367087" cy="579438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Ã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32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59314"/>
              </p:ext>
            </p:extLst>
          </p:nvPr>
        </p:nvGraphicFramePr>
        <p:xfrm>
          <a:off x="681038" y="3794125"/>
          <a:ext cx="5413375" cy="57943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52" name="Group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65551"/>
              </p:ext>
            </p:extLst>
          </p:nvPr>
        </p:nvGraphicFramePr>
        <p:xfrm>
          <a:off x="2697163" y="4359275"/>
          <a:ext cx="6096000" cy="596900"/>
        </p:xfrm>
        <a:graphic>
          <a:graphicData uri="http://schemas.openxmlformats.org/drawingml/2006/table">
            <a:tbl>
              <a:tblPr/>
              <a:tblGrid>
                <a:gridCol w="677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66FF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674" name="Text Box 218"/>
          <p:cNvSpPr txBox="1">
            <a:spLocks noChangeArrowheads="1"/>
          </p:cNvSpPr>
          <p:nvPr/>
        </p:nvSpPr>
        <p:spPr bwMode="auto">
          <a:xfrm>
            <a:off x="2027238" y="5394325"/>
            <a:ext cx="6354762" cy="800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300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 1: Nghĩa quân Tây S</a:t>
            </a:r>
            <a:r>
              <a:rPr lang="vi-VN" altLang="en-US" sz="2300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sz="2300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 tiến ra Thăng Long</a:t>
            </a:r>
          </a:p>
          <a:p>
            <a:pPr eaLnBrk="1" hangingPunct="1"/>
            <a:r>
              <a:rPr lang="en-US" altLang="en-US" sz="2300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lật đổ chính quyền họ nào?</a:t>
            </a:r>
            <a:endParaRPr lang="en-US" altLang="en-US" sz="23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75" name="Text Box 219"/>
          <p:cNvSpPr txBox="1">
            <a:spLocks noChangeArrowheads="1"/>
          </p:cNvSpPr>
          <p:nvPr/>
        </p:nvSpPr>
        <p:spPr bwMode="auto">
          <a:xfrm>
            <a:off x="2089150" y="5521325"/>
            <a:ext cx="4537075" cy="4460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3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 2: Chúa Trịnh bị bắt ở đâu?</a:t>
            </a:r>
          </a:p>
        </p:txBody>
      </p:sp>
      <p:sp>
        <p:nvSpPr>
          <p:cNvPr id="19676" name="AutoShape 220"/>
          <p:cNvSpPr>
            <a:spLocks noChangeArrowheads="1"/>
          </p:cNvSpPr>
          <p:nvPr/>
        </p:nvSpPr>
        <p:spPr bwMode="auto">
          <a:xfrm>
            <a:off x="679450" y="5248275"/>
            <a:ext cx="8154988" cy="1058863"/>
          </a:xfrm>
          <a:prstGeom prst="rightArrow">
            <a:avLst>
              <a:gd name="adj1" fmla="val 50000"/>
              <a:gd name="adj2" fmla="val 1870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Ai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Long?</a:t>
            </a:r>
          </a:p>
        </p:txBody>
      </p:sp>
      <p:sp>
        <p:nvSpPr>
          <p:cNvPr id="19677" name="Text Box 221"/>
          <p:cNvSpPr txBox="1">
            <a:spLocks noChangeArrowheads="1"/>
          </p:cNvSpPr>
          <p:nvPr/>
        </p:nvSpPr>
        <p:spPr bwMode="auto">
          <a:xfrm>
            <a:off x="1779588" y="5368925"/>
            <a:ext cx="5175250" cy="8001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300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 4: Thái độ của nhà Trịnh khi nghe tin Nguyễn Huệ tiến ra Thăng Long?</a:t>
            </a:r>
            <a:endParaRPr lang="en-US" altLang="en-US" sz="23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78" name="AutoShape 222"/>
          <p:cNvSpPr>
            <a:spLocks noChangeArrowheads="1"/>
          </p:cNvSpPr>
          <p:nvPr/>
        </p:nvSpPr>
        <p:spPr bwMode="auto">
          <a:xfrm>
            <a:off x="1849438" y="5249863"/>
            <a:ext cx="4222750" cy="1233487"/>
          </a:xfrm>
          <a:prstGeom prst="horizontalScroll">
            <a:avLst>
              <a:gd name="adj" fmla="val 24481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solidFill>
                  <a:srgbClr val="0000FF"/>
                </a:solidFill>
                <a:cs typeface="Times New Roman" pitchFamily="18" charset="0"/>
              </a:rPr>
              <a:t>Câu 5: Tổ quốc đ</a:t>
            </a:r>
            <a:r>
              <a:rPr lang="vi-VN" altLang="en-US" sz="2400" u="sng">
                <a:solidFill>
                  <a:srgbClr val="0000FF"/>
                </a:solidFill>
                <a:cs typeface="Times New Roman" pitchFamily="18" charset="0"/>
              </a:rPr>
              <a:t>ược</a:t>
            </a:r>
            <a:r>
              <a:rPr lang="en-US" altLang="en-US" sz="2400" u="sng">
                <a:solidFill>
                  <a:srgbClr val="0000FF"/>
                </a:solidFill>
                <a:cs typeface="Times New Roman" pitchFamily="18" charset="0"/>
              </a:rPr>
              <a:t> gọi là gì?</a:t>
            </a:r>
            <a:endParaRPr lang="en-US" altLang="en-US" sz="24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9679" name="AutoShape 223"/>
          <p:cNvSpPr>
            <a:spLocks noChangeArrowheads="1"/>
          </p:cNvSpPr>
          <p:nvPr/>
        </p:nvSpPr>
        <p:spPr bwMode="auto">
          <a:xfrm>
            <a:off x="1801813" y="5349875"/>
            <a:ext cx="4598987" cy="1004888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solidFill>
                  <a:srgbClr val="FFCC00"/>
                </a:solidFill>
                <a:cs typeface="Times New Roman" pitchFamily="18" charset="0"/>
              </a:rPr>
              <a:t>Câu 6</a:t>
            </a:r>
            <a:r>
              <a:rPr lang="en-US" altLang="en-US" sz="2400" u="sng">
                <a:solidFill>
                  <a:srgbClr val="FFCC00"/>
                </a:solidFill>
                <a:latin typeface=".VnArial" pitchFamily="34" charset="0"/>
              </a:rPr>
              <a:t>:</a:t>
            </a:r>
            <a:r>
              <a:rPr lang="en-US" altLang="en-US" sz="2400">
                <a:solidFill>
                  <a:srgbClr val="FFCC00"/>
                </a:solidFill>
                <a:latin typeface=".VnArial" pitchFamily="34" charset="0"/>
              </a:rPr>
              <a:t> </a:t>
            </a:r>
            <a:r>
              <a:rPr lang="en-US" altLang="en-US" sz="2400">
                <a:solidFill>
                  <a:srgbClr val="FFCC00"/>
                </a:solidFill>
                <a:cs typeface="Times New Roman" pitchFamily="18" charset="0"/>
              </a:rPr>
              <a:t>Nguyễn Huệ tiến quân ra đâu </a:t>
            </a:r>
          </a:p>
          <a:p>
            <a:pPr algn="ctr" eaLnBrk="1" hangingPunct="1"/>
            <a:r>
              <a:rPr lang="en-US" altLang="en-US" sz="2400">
                <a:solidFill>
                  <a:srgbClr val="FFCC00"/>
                </a:solidFill>
                <a:cs typeface="Times New Roman" pitchFamily="18" charset="0"/>
              </a:rPr>
              <a:t>để tiêu diệt họ Trịnh</a:t>
            </a:r>
          </a:p>
        </p:txBody>
      </p:sp>
      <p:sp>
        <p:nvSpPr>
          <p:cNvPr id="63712" name="Text Box 224"/>
          <p:cNvSpPr txBox="1">
            <a:spLocks noChangeArrowheads="1"/>
          </p:cNvSpPr>
          <p:nvPr/>
        </p:nvSpPr>
        <p:spPr bwMode="auto">
          <a:xfrm>
            <a:off x="2362200" y="228600"/>
            <a:ext cx="4170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 ô chữ</a:t>
            </a:r>
          </a:p>
        </p:txBody>
      </p:sp>
      <p:sp>
        <p:nvSpPr>
          <p:cNvPr id="19681" name="Rectangle 225"/>
          <p:cNvSpPr>
            <a:spLocks noChangeArrowheads="1"/>
          </p:cNvSpPr>
          <p:nvPr/>
        </p:nvSpPr>
        <p:spPr bwMode="auto">
          <a:xfrm>
            <a:off x="4797425" y="1435100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82" name="Rectangle 226"/>
          <p:cNvSpPr>
            <a:spLocks noChangeArrowheads="1"/>
          </p:cNvSpPr>
          <p:nvPr/>
        </p:nvSpPr>
        <p:spPr bwMode="auto">
          <a:xfrm>
            <a:off x="5454650" y="142398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83" name="Rectangle 227"/>
          <p:cNvSpPr>
            <a:spLocks noChangeArrowheads="1"/>
          </p:cNvSpPr>
          <p:nvPr/>
        </p:nvSpPr>
        <p:spPr bwMode="auto">
          <a:xfrm>
            <a:off x="6140450" y="1393825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84" name="Rectangle 228"/>
          <p:cNvSpPr>
            <a:spLocks noChangeArrowheads="1"/>
          </p:cNvSpPr>
          <p:nvPr/>
        </p:nvSpPr>
        <p:spPr bwMode="auto">
          <a:xfrm>
            <a:off x="6821488" y="1403350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85" name="Rectangle 229"/>
          <p:cNvSpPr>
            <a:spLocks noChangeArrowheads="1"/>
          </p:cNvSpPr>
          <p:nvPr/>
        </p:nvSpPr>
        <p:spPr bwMode="auto">
          <a:xfrm>
            <a:off x="7475538" y="139223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86" name="Rectangle 230"/>
          <p:cNvSpPr>
            <a:spLocks noChangeArrowheads="1"/>
          </p:cNvSpPr>
          <p:nvPr/>
        </p:nvSpPr>
        <p:spPr bwMode="auto">
          <a:xfrm>
            <a:off x="2127250" y="1990725"/>
            <a:ext cx="550863" cy="5302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87" name="Rectangle 231"/>
          <p:cNvSpPr>
            <a:spLocks noChangeArrowheads="1"/>
          </p:cNvSpPr>
          <p:nvPr/>
        </p:nvSpPr>
        <p:spPr bwMode="auto">
          <a:xfrm>
            <a:off x="2770188" y="1992313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88" name="Rectangle 232"/>
          <p:cNvSpPr>
            <a:spLocks noChangeArrowheads="1"/>
          </p:cNvSpPr>
          <p:nvPr/>
        </p:nvSpPr>
        <p:spPr bwMode="auto">
          <a:xfrm>
            <a:off x="3440113" y="1992313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89" name="Rectangle 233"/>
          <p:cNvSpPr>
            <a:spLocks noChangeArrowheads="1"/>
          </p:cNvSpPr>
          <p:nvPr/>
        </p:nvSpPr>
        <p:spPr bwMode="auto">
          <a:xfrm>
            <a:off x="4108450" y="202088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90" name="Rectangle 234"/>
          <p:cNvSpPr>
            <a:spLocks noChangeArrowheads="1"/>
          </p:cNvSpPr>
          <p:nvPr/>
        </p:nvSpPr>
        <p:spPr bwMode="auto">
          <a:xfrm>
            <a:off x="4762500" y="203358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91" name="Rectangle 235"/>
          <p:cNvSpPr>
            <a:spLocks noChangeArrowheads="1"/>
          </p:cNvSpPr>
          <p:nvPr/>
        </p:nvSpPr>
        <p:spPr bwMode="auto">
          <a:xfrm>
            <a:off x="5448300" y="1992313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92" name="Rectangle 236"/>
          <p:cNvSpPr>
            <a:spLocks noChangeArrowheads="1"/>
          </p:cNvSpPr>
          <p:nvPr/>
        </p:nvSpPr>
        <p:spPr bwMode="auto">
          <a:xfrm>
            <a:off x="2752725" y="2641600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93" name="Rectangle 237"/>
          <p:cNvSpPr>
            <a:spLocks noChangeArrowheads="1"/>
          </p:cNvSpPr>
          <p:nvPr/>
        </p:nvSpPr>
        <p:spPr bwMode="auto">
          <a:xfrm>
            <a:off x="3433763" y="2616200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94" name="Rectangle 238"/>
          <p:cNvSpPr>
            <a:spLocks noChangeArrowheads="1"/>
          </p:cNvSpPr>
          <p:nvPr/>
        </p:nvSpPr>
        <p:spPr bwMode="auto">
          <a:xfrm>
            <a:off x="4121150" y="2627313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95" name="Rectangle 239"/>
          <p:cNvSpPr>
            <a:spLocks noChangeArrowheads="1"/>
          </p:cNvSpPr>
          <p:nvPr/>
        </p:nvSpPr>
        <p:spPr bwMode="auto">
          <a:xfrm>
            <a:off x="4762500" y="2628900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96" name="Rectangle 240"/>
          <p:cNvSpPr>
            <a:spLocks noChangeArrowheads="1"/>
          </p:cNvSpPr>
          <p:nvPr/>
        </p:nvSpPr>
        <p:spPr bwMode="auto">
          <a:xfrm>
            <a:off x="5441950" y="2600325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97" name="Rectangle 241"/>
          <p:cNvSpPr>
            <a:spLocks noChangeArrowheads="1"/>
          </p:cNvSpPr>
          <p:nvPr/>
        </p:nvSpPr>
        <p:spPr bwMode="auto">
          <a:xfrm>
            <a:off x="6875463" y="264318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98" name="Rectangle 242"/>
          <p:cNvSpPr>
            <a:spLocks noChangeArrowheads="1"/>
          </p:cNvSpPr>
          <p:nvPr/>
        </p:nvSpPr>
        <p:spPr bwMode="auto">
          <a:xfrm>
            <a:off x="6129338" y="2616200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699" name="Rectangle 243"/>
          <p:cNvSpPr>
            <a:spLocks noChangeArrowheads="1"/>
          </p:cNvSpPr>
          <p:nvPr/>
        </p:nvSpPr>
        <p:spPr bwMode="auto">
          <a:xfrm>
            <a:off x="7504113" y="263048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00" name="Rectangle 244"/>
          <p:cNvSpPr>
            <a:spLocks noChangeArrowheads="1"/>
          </p:cNvSpPr>
          <p:nvPr/>
        </p:nvSpPr>
        <p:spPr bwMode="auto">
          <a:xfrm>
            <a:off x="8167688" y="2616200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01" name="Rectangle 245"/>
          <p:cNvSpPr>
            <a:spLocks noChangeArrowheads="1"/>
          </p:cNvSpPr>
          <p:nvPr/>
        </p:nvSpPr>
        <p:spPr bwMode="auto">
          <a:xfrm>
            <a:off x="4778375" y="3268663"/>
            <a:ext cx="552450" cy="4730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02" name="Rectangle 246"/>
          <p:cNvSpPr>
            <a:spLocks noChangeArrowheads="1"/>
          </p:cNvSpPr>
          <p:nvPr/>
        </p:nvSpPr>
        <p:spPr bwMode="auto">
          <a:xfrm>
            <a:off x="5492750" y="3268663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03" name="Rectangle 247"/>
          <p:cNvSpPr>
            <a:spLocks noChangeArrowheads="1"/>
          </p:cNvSpPr>
          <p:nvPr/>
        </p:nvSpPr>
        <p:spPr bwMode="auto">
          <a:xfrm>
            <a:off x="6148388" y="3268663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04" name="Rectangle 248"/>
          <p:cNvSpPr>
            <a:spLocks noChangeArrowheads="1"/>
          </p:cNvSpPr>
          <p:nvPr/>
        </p:nvSpPr>
        <p:spPr bwMode="auto">
          <a:xfrm>
            <a:off x="6805613" y="3251200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05" name="Rectangle 249"/>
          <p:cNvSpPr>
            <a:spLocks noChangeArrowheads="1"/>
          </p:cNvSpPr>
          <p:nvPr/>
        </p:nvSpPr>
        <p:spPr bwMode="auto">
          <a:xfrm>
            <a:off x="7521575" y="3275013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06" name="Rectangle 250"/>
          <p:cNvSpPr>
            <a:spLocks noChangeArrowheads="1"/>
          </p:cNvSpPr>
          <p:nvPr/>
        </p:nvSpPr>
        <p:spPr bwMode="auto">
          <a:xfrm>
            <a:off x="725488" y="3832225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07" name="Rectangle 251"/>
          <p:cNvSpPr>
            <a:spLocks noChangeArrowheads="1"/>
          </p:cNvSpPr>
          <p:nvPr/>
        </p:nvSpPr>
        <p:spPr bwMode="auto">
          <a:xfrm>
            <a:off x="1349375" y="3848100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08" name="Rectangle 252"/>
          <p:cNvSpPr>
            <a:spLocks noChangeArrowheads="1"/>
          </p:cNvSpPr>
          <p:nvPr/>
        </p:nvSpPr>
        <p:spPr bwMode="auto">
          <a:xfrm>
            <a:off x="2035175" y="3846513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09" name="Rectangle 253"/>
          <p:cNvSpPr>
            <a:spLocks noChangeArrowheads="1"/>
          </p:cNvSpPr>
          <p:nvPr/>
        </p:nvSpPr>
        <p:spPr bwMode="auto">
          <a:xfrm>
            <a:off x="2716213" y="3860800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10" name="Rectangle 254"/>
          <p:cNvSpPr>
            <a:spLocks noChangeArrowheads="1"/>
          </p:cNvSpPr>
          <p:nvPr/>
        </p:nvSpPr>
        <p:spPr bwMode="auto">
          <a:xfrm>
            <a:off x="3413125" y="386238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11" name="Rectangle 255"/>
          <p:cNvSpPr>
            <a:spLocks noChangeArrowheads="1"/>
          </p:cNvSpPr>
          <p:nvPr/>
        </p:nvSpPr>
        <p:spPr bwMode="auto">
          <a:xfrm>
            <a:off x="4108450" y="386238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12" name="Rectangle 256"/>
          <p:cNvSpPr>
            <a:spLocks noChangeArrowheads="1"/>
          </p:cNvSpPr>
          <p:nvPr/>
        </p:nvSpPr>
        <p:spPr bwMode="auto">
          <a:xfrm>
            <a:off x="4789488" y="3851275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13" name="Rectangle 257"/>
          <p:cNvSpPr>
            <a:spLocks noChangeArrowheads="1"/>
          </p:cNvSpPr>
          <p:nvPr/>
        </p:nvSpPr>
        <p:spPr bwMode="auto">
          <a:xfrm>
            <a:off x="5480050" y="3846513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14" name="Rectangle 258"/>
          <p:cNvSpPr>
            <a:spLocks noChangeArrowheads="1"/>
          </p:cNvSpPr>
          <p:nvPr/>
        </p:nvSpPr>
        <p:spPr bwMode="auto">
          <a:xfrm>
            <a:off x="2786063" y="442753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15" name="Rectangle 259"/>
          <p:cNvSpPr>
            <a:spLocks noChangeArrowheads="1"/>
          </p:cNvSpPr>
          <p:nvPr/>
        </p:nvSpPr>
        <p:spPr bwMode="auto">
          <a:xfrm>
            <a:off x="3424238" y="4429125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16" name="Rectangle 260"/>
          <p:cNvSpPr>
            <a:spLocks noChangeArrowheads="1"/>
          </p:cNvSpPr>
          <p:nvPr/>
        </p:nvSpPr>
        <p:spPr bwMode="auto">
          <a:xfrm>
            <a:off x="4140200" y="4441825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17" name="Rectangle 261"/>
          <p:cNvSpPr>
            <a:spLocks noChangeArrowheads="1"/>
          </p:cNvSpPr>
          <p:nvPr/>
        </p:nvSpPr>
        <p:spPr bwMode="auto">
          <a:xfrm>
            <a:off x="4789488" y="442753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18" name="Rectangle 262"/>
          <p:cNvSpPr>
            <a:spLocks noChangeArrowheads="1"/>
          </p:cNvSpPr>
          <p:nvPr/>
        </p:nvSpPr>
        <p:spPr bwMode="auto">
          <a:xfrm>
            <a:off x="5472113" y="4443413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19" name="Rectangle 263"/>
          <p:cNvSpPr>
            <a:spLocks noChangeArrowheads="1"/>
          </p:cNvSpPr>
          <p:nvPr/>
        </p:nvSpPr>
        <p:spPr bwMode="auto">
          <a:xfrm>
            <a:off x="6154738" y="442753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20" name="Rectangle 264"/>
          <p:cNvSpPr>
            <a:spLocks noChangeArrowheads="1"/>
          </p:cNvSpPr>
          <p:nvPr/>
        </p:nvSpPr>
        <p:spPr bwMode="auto">
          <a:xfrm>
            <a:off x="6807200" y="4441825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21" name="Rectangle 265"/>
          <p:cNvSpPr>
            <a:spLocks noChangeArrowheads="1"/>
          </p:cNvSpPr>
          <p:nvPr/>
        </p:nvSpPr>
        <p:spPr bwMode="auto">
          <a:xfrm>
            <a:off x="7532688" y="4427538"/>
            <a:ext cx="552450" cy="4651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sp>
        <p:nvSpPr>
          <p:cNvPr id="19722" name="Rectangle 266"/>
          <p:cNvSpPr>
            <a:spLocks noChangeArrowheads="1"/>
          </p:cNvSpPr>
          <p:nvPr/>
        </p:nvSpPr>
        <p:spPr bwMode="auto">
          <a:xfrm>
            <a:off x="8193088" y="4413250"/>
            <a:ext cx="552450" cy="4651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Clarendon" pitchFamily="34" charset="0"/>
              </a:rPr>
              <a:t>?</a:t>
            </a:r>
          </a:p>
        </p:txBody>
      </p:sp>
      <p:graphicFrame>
        <p:nvGraphicFramePr>
          <p:cNvPr id="19723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32660"/>
              </p:ext>
            </p:extLst>
          </p:nvPr>
        </p:nvGraphicFramePr>
        <p:xfrm>
          <a:off x="4745038" y="1347788"/>
          <a:ext cx="666750" cy="3616324"/>
        </p:xfrm>
        <a:graphic>
          <a:graphicData uri="http://schemas.openxmlformats.org/drawingml/2006/table">
            <a:tbl>
              <a:tblPr/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739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22387"/>
              </p:ext>
            </p:extLst>
          </p:nvPr>
        </p:nvGraphicFramePr>
        <p:xfrm>
          <a:off x="1895475" y="5478463"/>
          <a:ext cx="4033837" cy="592137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3787" name="Picture 18" descr="sunflowers_wave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-277813"/>
            <a:ext cx="19812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56" name="Picture 300" descr="smile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946650"/>
            <a:ext cx="152400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2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19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19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9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19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19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9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000" fill="hold"/>
                                        <p:tgtEl>
                                          <p:spTgt spid="19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000" fill="hold"/>
                                        <p:tgtEl>
                                          <p:spTgt spid="19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19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000" fill="hold"/>
                                        <p:tgtEl>
                                          <p:spTgt spid="19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1000" fill="hold"/>
                                        <p:tgtEl>
                                          <p:spTgt spid="19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9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9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9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19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19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19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196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19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9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1000" fill="hold"/>
                                        <p:tgtEl>
                                          <p:spTgt spid="1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1000" fill="hold"/>
                                        <p:tgtEl>
                                          <p:spTgt spid="1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1000" fill="hold"/>
                                        <p:tgtEl>
                                          <p:spTgt spid="1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9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9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6" dur="500"/>
                                        <p:tgtEl>
                                          <p:spTgt spid="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9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9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9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9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9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9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9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9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9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3" dur="1000" fill="hold"/>
                                        <p:tgtEl>
                                          <p:spTgt spid="1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000" fill="hold"/>
                                        <p:tgtEl>
                                          <p:spTgt spid="1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1000" fill="hold"/>
                                        <p:tgtEl>
                                          <p:spTgt spid="1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1000" fill="hold"/>
                                        <p:tgtEl>
                                          <p:spTgt spid="1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1000" fill="hold"/>
                                        <p:tgtEl>
                                          <p:spTgt spid="19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2" dur="2000"/>
                                        <p:tgtEl>
                                          <p:spTgt spid="1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9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9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6" dur="5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7" dur="5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1000" fill="hold"/>
                                        <p:tgtEl>
                                          <p:spTgt spid="1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7" dur="1000" fill="hold"/>
                                        <p:tgtEl>
                                          <p:spTgt spid="19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1" dur="1000" fill="hold"/>
                                        <p:tgtEl>
                                          <p:spTgt spid="1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5" dur="1000" fill="hold"/>
                                        <p:tgtEl>
                                          <p:spTgt spid="197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1000" fill="hold"/>
                                        <p:tgtEl>
                                          <p:spTgt spid="19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1000" fill="hold"/>
                                        <p:tgtEl>
                                          <p:spTgt spid="19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10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1" dur="1000" fill="hold"/>
                                        <p:tgtEl>
                                          <p:spTgt spid="19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"/>
                                        <p:tgtEl>
                                          <p:spTgt spid="19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400" fill="hold"/>
                                        <p:tgtEl>
                                          <p:spTgt spid="19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400" fill="hold"/>
                                        <p:tgtEl>
                                          <p:spTgt spid="1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9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19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1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1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1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1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1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1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1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1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1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1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3" dur="500" fill="hold"/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19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0" fill="hold"/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9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1000" fill="hold"/>
                                        <p:tgtEl>
                                          <p:spTgt spid="19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4" dur="1000" fill="hold"/>
                                        <p:tgtEl>
                                          <p:spTgt spid="19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8" dur="1000" fill="hold"/>
                                        <p:tgtEl>
                                          <p:spTgt spid="19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2" dur="1000" fill="hold"/>
                                        <p:tgtEl>
                                          <p:spTgt spid="19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1000" fill="hold"/>
                                        <p:tgtEl>
                                          <p:spTgt spid="19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0" dur="1000" fill="hold"/>
                                        <p:tgtEl>
                                          <p:spTgt spid="19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4" dur="1000" fill="hold"/>
                                        <p:tgtEl>
                                          <p:spTgt spid="19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8" dur="1000" fill="hold"/>
                                        <p:tgtEl>
                                          <p:spTgt spid="19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1000" fill="hold"/>
                                        <p:tgtEl>
                                          <p:spTgt spid="19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9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9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 nodeType="clickPar">
                      <p:stCondLst>
                        <p:cond delay="indefinite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2" dur="500"/>
                                        <p:tgtEl>
                                          <p:spTgt spid="19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1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1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1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1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1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1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1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1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1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1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500"/>
                                        <p:tgtEl>
                                          <p:spTgt spid="1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1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1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1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1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1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1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1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nh co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1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" grpId="0" animBg="1"/>
      <p:bldP spid="19561" grpId="0" animBg="1"/>
      <p:bldP spid="19562" grpId="0" animBg="1"/>
      <p:bldP spid="19563" grpId="0" animBg="1"/>
      <p:bldP spid="19564" grpId="0" animBg="1"/>
      <p:bldP spid="19595" grpId="0" animBg="1"/>
      <p:bldP spid="19674" grpId="0" animBg="1"/>
      <p:bldP spid="19674" grpId="1" animBg="1"/>
      <p:bldP spid="19675" grpId="0" animBg="1"/>
      <p:bldP spid="19676" grpId="0" animBg="1"/>
      <p:bldP spid="19676" grpId="1" animBg="1"/>
      <p:bldP spid="19677" grpId="0" animBg="1"/>
      <p:bldP spid="19677" grpId="1" animBg="1"/>
      <p:bldP spid="19678" grpId="0" animBg="1"/>
      <p:bldP spid="19678" grpId="1" animBg="1"/>
      <p:bldP spid="19679" grpId="0" animBg="1"/>
      <p:bldP spid="19679" grpId="1" animBg="1"/>
      <p:bldP spid="19681" grpId="0" animBg="1"/>
      <p:bldP spid="19681" grpId="1" animBg="1"/>
      <p:bldP spid="19681" grpId="2" animBg="1"/>
      <p:bldP spid="19682" grpId="0" animBg="1"/>
      <p:bldP spid="19682" grpId="1" animBg="1"/>
      <p:bldP spid="19682" grpId="2" animBg="1"/>
      <p:bldP spid="19683" grpId="0" animBg="1"/>
      <p:bldP spid="19683" grpId="1" animBg="1"/>
      <p:bldP spid="19683" grpId="2" animBg="1"/>
      <p:bldP spid="19684" grpId="0" animBg="1"/>
      <p:bldP spid="19684" grpId="1" animBg="1"/>
      <p:bldP spid="19684" grpId="2" animBg="1"/>
      <p:bldP spid="19685" grpId="0" animBg="1"/>
      <p:bldP spid="19685" grpId="1" animBg="1"/>
      <p:bldP spid="19685" grpId="2" animBg="1"/>
      <p:bldP spid="19686" grpId="0" animBg="1"/>
      <p:bldP spid="19686" grpId="1" animBg="1"/>
      <p:bldP spid="19686" grpId="2" animBg="1"/>
      <p:bldP spid="19687" grpId="0" animBg="1"/>
      <p:bldP spid="19687" grpId="1" animBg="1"/>
      <p:bldP spid="19687" grpId="2" animBg="1"/>
      <p:bldP spid="19688" grpId="0" animBg="1"/>
      <p:bldP spid="19688" grpId="1" animBg="1"/>
      <p:bldP spid="19688" grpId="2" animBg="1"/>
      <p:bldP spid="19689" grpId="0" animBg="1"/>
      <p:bldP spid="19689" grpId="1" animBg="1"/>
      <p:bldP spid="19689" grpId="2" animBg="1"/>
      <p:bldP spid="19690" grpId="0" animBg="1"/>
      <p:bldP spid="19690" grpId="1" animBg="1"/>
      <p:bldP spid="19690" grpId="2" animBg="1"/>
      <p:bldP spid="19691" grpId="0" animBg="1"/>
      <p:bldP spid="19691" grpId="1" animBg="1"/>
      <p:bldP spid="19691" grpId="2" animBg="1"/>
      <p:bldP spid="19692" grpId="0" animBg="1"/>
      <p:bldP spid="19692" grpId="1" animBg="1"/>
      <p:bldP spid="19692" grpId="2" animBg="1"/>
      <p:bldP spid="19693" grpId="0" animBg="1"/>
      <p:bldP spid="19693" grpId="1" animBg="1"/>
      <p:bldP spid="19693" grpId="2" animBg="1"/>
      <p:bldP spid="19694" grpId="0" animBg="1"/>
      <p:bldP spid="19694" grpId="1" animBg="1"/>
      <p:bldP spid="19694" grpId="2" animBg="1"/>
      <p:bldP spid="19695" grpId="0" animBg="1"/>
      <p:bldP spid="19695" grpId="1" animBg="1"/>
      <p:bldP spid="19695" grpId="2" animBg="1"/>
      <p:bldP spid="19696" grpId="0" animBg="1"/>
      <p:bldP spid="19696" grpId="1" animBg="1"/>
      <p:bldP spid="19696" grpId="2" animBg="1"/>
      <p:bldP spid="19697" grpId="0" animBg="1"/>
      <p:bldP spid="19697" grpId="1" animBg="1"/>
      <p:bldP spid="19697" grpId="2" animBg="1"/>
      <p:bldP spid="19698" grpId="0" animBg="1"/>
      <p:bldP spid="19698" grpId="1" animBg="1"/>
      <p:bldP spid="19698" grpId="2" animBg="1"/>
      <p:bldP spid="19699" grpId="0" animBg="1"/>
      <p:bldP spid="19699" grpId="1" animBg="1"/>
      <p:bldP spid="19699" grpId="2" animBg="1"/>
      <p:bldP spid="19700" grpId="0" animBg="1"/>
      <p:bldP spid="19700" grpId="1" animBg="1"/>
      <p:bldP spid="19700" grpId="2" animBg="1"/>
      <p:bldP spid="19701" grpId="0" animBg="1"/>
      <p:bldP spid="19701" grpId="1" animBg="1"/>
      <p:bldP spid="19701" grpId="2" animBg="1"/>
      <p:bldP spid="19702" grpId="0" animBg="1"/>
      <p:bldP spid="19702" grpId="1" animBg="1"/>
      <p:bldP spid="19702" grpId="2" animBg="1"/>
      <p:bldP spid="19703" grpId="0" animBg="1"/>
      <p:bldP spid="19703" grpId="1" animBg="1"/>
      <p:bldP spid="19703" grpId="2" animBg="1"/>
      <p:bldP spid="19704" grpId="0" animBg="1"/>
      <p:bldP spid="19704" grpId="1" animBg="1"/>
      <p:bldP spid="19704" grpId="2" animBg="1"/>
      <p:bldP spid="19705" grpId="0" animBg="1"/>
      <p:bldP spid="19705" grpId="1" animBg="1"/>
      <p:bldP spid="19705" grpId="2" animBg="1"/>
      <p:bldP spid="19706" grpId="0" animBg="1"/>
      <p:bldP spid="19706" grpId="1" animBg="1"/>
      <p:bldP spid="19706" grpId="2" animBg="1"/>
      <p:bldP spid="19707" grpId="0" animBg="1"/>
      <p:bldP spid="19707" grpId="1" animBg="1"/>
      <p:bldP spid="19707" grpId="2" animBg="1"/>
      <p:bldP spid="19708" grpId="0" animBg="1"/>
      <p:bldP spid="19708" grpId="1" animBg="1"/>
      <p:bldP spid="19708" grpId="2" animBg="1"/>
      <p:bldP spid="19709" grpId="0" animBg="1"/>
      <p:bldP spid="19709" grpId="1" animBg="1"/>
      <p:bldP spid="19709" grpId="2" animBg="1"/>
      <p:bldP spid="19710" grpId="0" animBg="1"/>
      <p:bldP spid="19710" grpId="1" animBg="1"/>
      <p:bldP spid="19710" grpId="2" animBg="1"/>
      <p:bldP spid="19711" grpId="0" animBg="1"/>
      <p:bldP spid="19711" grpId="1" animBg="1"/>
      <p:bldP spid="19711" grpId="2" animBg="1"/>
      <p:bldP spid="19712" grpId="0" animBg="1"/>
      <p:bldP spid="19712" grpId="1" animBg="1"/>
      <p:bldP spid="19712" grpId="2" animBg="1"/>
      <p:bldP spid="19713" grpId="0" animBg="1"/>
      <p:bldP spid="19713" grpId="1" animBg="1"/>
      <p:bldP spid="19713" grpId="2" animBg="1"/>
      <p:bldP spid="19714" grpId="0" animBg="1"/>
      <p:bldP spid="19714" grpId="1" animBg="1"/>
      <p:bldP spid="19714" grpId="2" animBg="1"/>
      <p:bldP spid="19715" grpId="0" animBg="1"/>
      <p:bldP spid="19715" grpId="1" animBg="1"/>
      <p:bldP spid="19715" grpId="2" animBg="1"/>
      <p:bldP spid="19716" grpId="0" animBg="1"/>
      <p:bldP spid="19716" grpId="1" animBg="1"/>
      <p:bldP spid="19716" grpId="2" animBg="1"/>
      <p:bldP spid="19717" grpId="0" animBg="1"/>
      <p:bldP spid="19717" grpId="1" animBg="1"/>
      <p:bldP spid="19717" grpId="2" animBg="1"/>
      <p:bldP spid="19718" grpId="0" animBg="1"/>
      <p:bldP spid="19718" grpId="1" animBg="1"/>
      <p:bldP spid="19718" grpId="2" animBg="1"/>
      <p:bldP spid="19719" grpId="0" animBg="1"/>
      <p:bldP spid="19719" grpId="1" animBg="1"/>
      <p:bldP spid="19719" grpId="2" animBg="1"/>
      <p:bldP spid="19720" grpId="0" animBg="1"/>
      <p:bldP spid="19720" grpId="1" animBg="1"/>
      <p:bldP spid="19720" grpId="2" animBg="1"/>
      <p:bldP spid="19721" grpId="0" animBg="1"/>
      <p:bldP spid="19721" grpId="1" animBg="1"/>
      <p:bldP spid="19721" grpId="2" animBg="1"/>
      <p:bldP spid="19722" grpId="0" animBg="1"/>
      <p:bldP spid="19722" grpId="1" animBg="1"/>
      <p:bldP spid="19722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14600" y="1752600"/>
            <a:ext cx="4495800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dirty="0">
                <a:solidFill>
                  <a:prstClr val="black"/>
                </a:solidFill>
                <a:latin typeface="+mj-lt"/>
              </a:rPr>
              <a:t>Quân Trịnh đại bại.Trịnh Khải cởi áo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dirty="0">
                <a:solidFill>
                  <a:prstClr val="black"/>
                </a:solidFill>
                <a:latin typeface="+mj-lt"/>
              </a:rPr>
              <a:t>húa bỏ chạy.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5486400"/>
            <a:ext cx="8229600" cy="990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000" b="1" dirty="0">
                <a:solidFill>
                  <a:srgbClr val="0033CC"/>
                </a:solidFill>
                <a:latin typeface="+mj-lt"/>
              </a:rPr>
              <a:t>Nguyễn Huệ quyết định tiến </a:t>
            </a:r>
            <a:endParaRPr lang="en-US" sz="2000" b="1" dirty="0">
              <a:solidFill>
                <a:srgbClr val="0033CC"/>
              </a:solidFill>
              <a:latin typeface="+mj-lt"/>
            </a:endParaRPr>
          </a:p>
          <a:p>
            <a:pPr algn="ctr"/>
            <a:r>
              <a:rPr lang="vi-VN" sz="2000" b="1" dirty="0">
                <a:solidFill>
                  <a:srgbClr val="0033CC"/>
                </a:solidFill>
                <a:latin typeface="+mj-lt"/>
              </a:rPr>
              <a:t>ra Thăng Long, lật đổ chính quyền họ </a:t>
            </a:r>
            <a:br>
              <a:rPr lang="vi-VN" sz="2000" b="1" dirty="0">
                <a:solidFill>
                  <a:srgbClr val="0033CC"/>
                </a:solidFill>
                <a:latin typeface="+mj-lt"/>
              </a:rPr>
            </a:br>
            <a:r>
              <a:rPr lang="vi-VN" sz="2000" b="1" dirty="0">
                <a:solidFill>
                  <a:srgbClr val="0033CC"/>
                </a:solidFill>
                <a:latin typeface="+mj-lt"/>
              </a:rPr>
              <a:t>Trịnh.Thống nhất giang sơn.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38200" y="4724400"/>
            <a:ext cx="76962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000" dirty="0">
                <a:solidFill>
                  <a:prstClr val="black"/>
                </a:solidFill>
                <a:latin typeface="+mj-lt"/>
              </a:rPr>
              <a:t>Nghe tin đó Trịnh Khải tức tốc triệu tập</a:t>
            </a:r>
            <a:br>
              <a:rPr lang="vi-VN" sz="2000" dirty="0">
                <a:solidFill>
                  <a:prstClr val="black"/>
                </a:solidFill>
                <a:latin typeface="+mj-lt"/>
              </a:rPr>
            </a:br>
            <a:r>
              <a:rPr lang="vi-VN" sz="2000" dirty="0">
                <a:solidFill>
                  <a:prstClr val="black"/>
                </a:solidFill>
                <a:latin typeface="+mj-lt"/>
              </a:rPr>
              <a:t> quần thần bàn kế giữ kinh thành.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371600" y="3962400"/>
            <a:ext cx="67818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000">
                <a:solidFill>
                  <a:prstClr val="black"/>
                </a:solidFill>
                <a:latin typeface="+mj-lt"/>
              </a:rPr>
              <a:t>Quân thủy và quân bộ của Nguyễn Huệ tiến</a:t>
            </a:r>
            <a:br>
              <a:rPr lang="vi-VN" sz="2000">
                <a:solidFill>
                  <a:prstClr val="black"/>
                </a:solidFill>
                <a:latin typeface="+mj-lt"/>
              </a:rPr>
            </a:br>
            <a:r>
              <a:rPr lang="vi-VN" sz="2000">
                <a:solidFill>
                  <a:prstClr val="black"/>
                </a:solidFill>
                <a:latin typeface="+mj-lt"/>
              </a:rPr>
              <a:t>như vũ bão về Thăng Long.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752600" y="3200400"/>
            <a:ext cx="6019800" cy="762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100">
                <a:solidFill>
                  <a:prstClr val="black"/>
                </a:solidFill>
                <a:latin typeface="+mj-lt"/>
              </a:rPr>
              <a:t>Quân Tây Sơn ập đến quân Trịnh trở tay không kịp </a:t>
            </a:r>
            <a:br>
              <a:rPr lang="vi-VN" sz="2100">
                <a:solidFill>
                  <a:prstClr val="black"/>
                </a:solidFill>
                <a:latin typeface="+mj-lt"/>
              </a:rPr>
            </a:br>
            <a:r>
              <a:rPr lang="vi-VN" sz="2100">
                <a:solidFill>
                  <a:prstClr val="black"/>
                </a:solidFill>
                <a:latin typeface="+mj-lt"/>
              </a:rPr>
              <a:t>phần bị giết, phần bỏ chạy.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209800" y="2362200"/>
            <a:ext cx="51816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vi-VN" sz="1900" dirty="0">
                <a:solidFill>
                  <a:prstClr val="black"/>
                </a:solidFill>
                <a:latin typeface="+mj-lt"/>
              </a:rPr>
              <a:t>Trịnh Khải phất cờ lệnh thúc quân đánh trả. </a:t>
            </a:r>
            <a:br>
              <a:rPr lang="vi-VN" sz="1900" dirty="0">
                <a:solidFill>
                  <a:prstClr val="black"/>
                </a:solidFill>
                <a:latin typeface="+mj-lt"/>
              </a:rPr>
            </a:br>
            <a:r>
              <a:rPr lang="vi-VN" sz="1900" dirty="0">
                <a:solidFill>
                  <a:prstClr val="black"/>
                </a:solidFill>
                <a:latin typeface="+mj-lt"/>
              </a:rPr>
              <a:t>Quân sĩ nhìn nhau không dám tiến.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2971800" y="381000"/>
            <a:ext cx="3657600" cy="1371600"/>
          </a:xfrm>
          <a:prstGeom prst="flowChartExtract">
            <a:avLst/>
          </a:prstGeom>
          <a:solidFill>
            <a:srgbClr val="C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304800" y="5029200"/>
            <a:ext cx="457200" cy="457200"/>
          </a:xfrm>
          <a:custGeom>
            <a:avLst/>
            <a:gdLst>
              <a:gd name="T0" fmla="*/ 320167 w 21600"/>
              <a:gd name="T1" fmla="*/ 0 h 21600"/>
              <a:gd name="T2" fmla="*/ 320167 w 21600"/>
              <a:gd name="T3" fmla="*/ 257344 h 21600"/>
              <a:gd name="T4" fmla="*/ 68516 w 21600"/>
              <a:gd name="T5" fmla="*/ 457200 h 21600"/>
              <a:gd name="T6" fmla="*/ 457200 w 21600"/>
              <a:gd name="T7" fmla="*/ 1286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685800" y="4191000"/>
            <a:ext cx="457200" cy="457200"/>
          </a:xfrm>
          <a:custGeom>
            <a:avLst/>
            <a:gdLst>
              <a:gd name="T0" fmla="*/ 320167 w 21600"/>
              <a:gd name="T1" fmla="*/ 0 h 21600"/>
              <a:gd name="T2" fmla="*/ 320167 w 21600"/>
              <a:gd name="T3" fmla="*/ 257344 h 21600"/>
              <a:gd name="T4" fmla="*/ 68516 w 21600"/>
              <a:gd name="T5" fmla="*/ 457200 h 21600"/>
              <a:gd name="T6" fmla="*/ 457200 w 21600"/>
              <a:gd name="T7" fmla="*/ 1286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1066800" y="3429000"/>
            <a:ext cx="457200" cy="457200"/>
          </a:xfrm>
          <a:custGeom>
            <a:avLst/>
            <a:gdLst>
              <a:gd name="T0" fmla="*/ 320167 w 21600"/>
              <a:gd name="T1" fmla="*/ 0 h 21600"/>
              <a:gd name="T2" fmla="*/ 320167 w 21600"/>
              <a:gd name="T3" fmla="*/ 257344 h 21600"/>
              <a:gd name="T4" fmla="*/ 68516 w 21600"/>
              <a:gd name="T5" fmla="*/ 457200 h 21600"/>
              <a:gd name="T6" fmla="*/ 457200 w 21600"/>
              <a:gd name="T7" fmla="*/ 1286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1524000" y="2667000"/>
            <a:ext cx="457200" cy="457200"/>
          </a:xfrm>
          <a:custGeom>
            <a:avLst/>
            <a:gdLst>
              <a:gd name="T0" fmla="*/ 320167 w 21600"/>
              <a:gd name="T1" fmla="*/ 0 h 21600"/>
              <a:gd name="T2" fmla="*/ 320167 w 21600"/>
              <a:gd name="T3" fmla="*/ 257344 h 21600"/>
              <a:gd name="T4" fmla="*/ 68516 w 21600"/>
              <a:gd name="T5" fmla="*/ 457200 h 21600"/>
              <a:gd name="T6" fmla="*/ 457200 w 21600"/>
              <a:gd name="T7" fmla="*/ 1286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905000" y="1905000"/>
            <a:ext cx="457200" cy="457200"/>
          </a:xfrm>
          <a:custGeom>
            <a:avLst/>
            <a:gdLst>
              <a:gd name="T0" fmla="*/ 320167 w 21600"/>
              <a:gd name="T1" fmla="*/ 0 h 21600"/>
              <a:gd name="T2" fmla="*/ 320167 w 21600"/>
              <a:gd name="T3" fmla="*/ 257344 h 21600"/>
              <a:gd name="T4" fmla="*/ 68516 w 21600"/>
              <a:gd name="T5" fmla="*/ 457200 h 21600"/>
              <a:gd name="T6" fmla="*/ 457200 w 21600"/>
              <a:gd name="T7" fmla="*/ 1286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3124200" y="838200"/>
            <a:ext cx="3352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Nguyễn Huệ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l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àm chủ Thăng Long,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 lật đổ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họ Trịnh</a:t>
            </a:r>
          </a:p>
        </p:txBody>
      </p:sp>
    </p:spTree>
    <p:extLst>
      <p:ext uri="{BB962C8B-B14F-4D97-AF65-F5344CB8AC3E}">
        <p14:creationId xmlns:p14="http://schemas.microsoft.com/office/powerpoint/2010/main" val="19365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4" grpId="0" build="allAtOnce" animBg="1"/>
      <p:bldP spid="17415" grpId="0" animBg="1"/>
      <p:bldP spid="17416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43200" y="1995488"/>
            <a:ext cx="3775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* Học thuộc ghi nhớ.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33663" y="2678113"/>
            <a:ext cx="46053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*</a:t>
            </a:r>
            <a:r>
              <a:rPr lang="en-US" sz="280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u="sng">
                <a:solidFill>
                  <a:srgbClr val="000000"/>
                </a:solidFill>
                <a:cs typeface="Times New Roman" pitchFamily="18" charset="0"/>
              </a:rPr>
              <a:t>Chuẩn bị bài sau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Quang Trung </a:t>
            </a:r>
            <a:br>
              <a:rPr lang="en-US" sz="28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đại phá quân Thanh. </a:t>
            </a:r>
          </a:p>
        </p:txBody>
      </p:sp>
    </p:spTree>
    <p:extLst>
      <p:ext uri="{BB962C8B-B14F-4D97-AF65-F5344CB8AC3E}">
        <p14:creationId xmlns:p14="http://schemas.microsoft.com/office/powerpoint/2010/main" val="33391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69"/>
          <p:cNvGrpSpPr>
            <a:grpSpLocks/>
          </p:cNvGrpSpPr>
          <p:nvPr/>
        </p:nvGrpSpPr>
        <p:grpSpPr bwMode="auto">
          <a:xfrm>
            <a:off x="0" y="-231775"/>
            <a:ext cx="9144000" cy="7089775"/>
            <a:chOff x="204" y="-1"/>
            <a:chExt cx="2457" cy="2088"/>
          </a:xfrm>
        </p:grpSpPr>
        <p:grpSp>
          <p:nvGrpSpPr>
            <p:cNvPr id="65548" name="Group 270"/>
            <p:cNvGrpSpPr>
              <a:grpSpLocks/>
            </p:cNvGrpSpPr>
            <p:nvPr/>
          </p:nvGrpSpPr>
          <p:grpSpPr bwMode="auto">
            <a:xfrm>
              <a:off x="247" y="-1"/>
              <a:ext cx="2414" cy="2088"/>
              <a:chOff x="1644" y="2382"/>
              <a:chExt cx="2346" cy="1787"/>
            </a:xfrm>
          </p:grpSpPr>
          <p:pic>
            <p:nvPicPr>
              <p:cNvPr id="65550" name="Picture 271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7"/>
                <a:ext cx="2322" cy="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5551" name="Group 272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65552" name="AutoShape 273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vi-VN" altLang="en-US" sz="4800">
                    <a:solidFill>
                      <a:srgbClr val="0000CC"/>
                    </a:solidFill>
                    <a:latin typeface=".VnTifani HeavyH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553" name="Freeform 274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5549" name="Rectangle 275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5539" name="Group 269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204" y="0"/>
            <a:chExt cx="2457" cy="2087"/>
          </a:xfrm>
        </p:grpSpPr>
        <p:grpSp>
          <p:nvGrpSpPr>
            <p:cNvPr id="65542" name="Group 270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65544" name="Picture 271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5545" name="Group 272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" name="AutoShape 273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 sz="4800">
                    <a:ln>
                      <a:solidFill>
                        <a:sysClr val="windowText" lastClr="000000"/>
                      </a:solidFill>
                    </a:ln>
                    <a:solidFill>
                      <a:srgbClr val="0000CC"/>
                    </a:solidFill>
                    <a:latin typeface=".VnTifani HeavyH" pitchFamily="34" charset="0"/>
                    <a:cs typeface="Arial" charset="0"/>
                  </a:endParaRPr>
                </a:p>
              </p:txBody>
            </p:sp>
            <p:sp>
              <p:nvSpPr>
                <p:cNvPr id="15" name="Freeform 274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/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1" name="Rectangle 275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7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949325" y="5334000"/>
            <a:ext cx="7356476" cy="106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spc="50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spc="50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3600" b="1" kern="10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5541" name="WordArt 17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6172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5123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906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 nhân</a:t>
            </a:r>
            <a:r>
              <a:rPr lang="pt-B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Lật đổ </a:t>
            </a:r>
            <a:r>
              <a:rPr lang="pt-B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 </a:t>
            </a:r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Trịnh, thống nhất đất </a:t>
            </a:r>
            <a:r>
              <a:rPr lang="pt-B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Diễn biến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Thời gian: 1786</a:t>
            </a:r>
          </a:p>
          <a:p>
            <a:r>
              <a:rPr lang="pt-B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 Tây Sơn tiến như vũ bão</a:t>
            </a:r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quân Trịnh không kịp trở tay</a:t>
            </a:r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đi đến đâu thắng đến </a:t>
            </a:r>
            <a:r>
              <a:rPr lang="pt-B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Kết quả: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Năm 1786 làm chủ Thăng </a:t>
            </a:r>
            <a:r>
              <a:rPr lang="pt-B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Mở đầu cho việc thống nhất </a:t>
            </a:r>
            <a:r>
              <a:rPr lang="pt-BR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pt-BR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7049" y="0"/>
            <a:ext cx="1164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alt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 sử</a:t>
            </a:r>
            <a:endParaRPr lang="nl-NL" alt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461665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(1786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371600" y="914400"/>
            <a:ext cx="70104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5138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66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Câu 2: </a:t>
            </a:r>
            <a:r>
              <a:rPr lang="en-US" alt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 Hiến chỉ có người Việt Nam sinh sống.</a:t>
            </a:r>
            <a:endParaRPr lang="en-US" altLang="en-US" sz="66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1_md_wht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09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200" y="4995863"/>
            <a:ext cx="1447800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0" y="4995863"/>
            <a:ext cx="3962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200" b="1" dirty="0" smtClean="0">
                <a:latin typeface="Times New Roman" panose="02020603050405020304" pitchFamily="18" charset="0"/>
              </a:rPr>
              <a:t>ĐIỀN ĐÚNG HOẶC SAI</a:t>
            </a:r>
            <a:endParaRPr lang="en-US" altLang="vi-VN" sz="4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439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143000" y="533400"/>
            <a:ext cx="78486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5138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66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Câu 3</a:t>
            </a:r>
            <a:r>
              <a:rPr lang="en-US" alt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Hội An là thành phố cảng lớn thứ 2 ở Đàng Trong.</a:t>
            </a:r>
          </a:p>
        </p:txBody>
      </p:sp>
      <p:pic>
        <p:nvPicPr>
          <p:cNvPr id="3080" name="Picture 8" descr="1_md_wht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09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200" y="4995863"/>
            <a:ext cx="1447800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0" y="4995863"/>
            <a:ext cx="3962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200" b="1" dirty="0" smtClean="0">
                <a:latin typeface="Times New Roman" panose="02020603050405020304" pitchFamily="18" charset="0"/>
              </a:rPr>
              <a:t>ĐIỀN ĐÚNG HOẶC SAI</a:t>
            </a:r>
            <a:endParaRPr lang="en-US" altLang="vi-VN" sz="4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939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676400" y="0"/>
            <a:ext cx="73152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5138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5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Câu 4</a:t>
            </a:r>
            <a:r>
              <a:rPr lang="en-US" altLang="en-US" sz="5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Ngày 5-12-1999 phố cổ Hội An được UNESCO công nhận là Di sản văn hóa thế giới.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6200" y="4995863"/>
            <a:ext cx="1447800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90800" y="5234433"/>
            <a:ext cx="3962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200" b="1" dirty="0" smtClean="0">
                <a:latin typeface="Times New Roman" panose="02020603050405020304" pitchFamily="18" charset="0"/>
              </a:rPr>
              <a:t>ĐIỀN ĐÚNG HOẶC SAI</a:t>
            </a:r>
            <a:endParaRPr lang="en-US" altLang="vi-VN" sz="4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7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8118" y="762000"/>
            <a:ext cx="8545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800" dirty="0" err="1">
                <a:latin typeface="Times New Roman"/>
                <a:ea typeface="Times New Roman"/>
              </a:rPr>
              <a:t>Hãy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chỉ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lược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đồ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ranh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giới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phân</a:t>
            </a:r>
            <a:r>
              <a:rPr lang="en-US" sz="2800" dirty="0">
                <a:latin typeface="Times New Roman"/>
                <a:ea typeface="Times New Roman"/>
              </a:rPr>
              <a:t> chia</a:t>
            </a:r>
          </a:p>
          <a:p>
            <a:pPr algn="ctr"/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Đàng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Đàng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Ngoài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828801"/>
            <a:ext cx="521143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6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8006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endParaRPr lang="en-US" alt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alt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alt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104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Quang Trung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"/>
            <a:ext cx="48418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25" y="57150"/>
            <a:ext cx="4038600" cy="35394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defRPr/>
            </a:pP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lẫy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733800"/>
            <a:ext cx="4154488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nay).</a:t>
            </a:r>
            <a:endParaRPr lang="en-US" altLang="en-US" sz="2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225&quot;&gt;&lt;object type=&quot;3&quot; unique_id=&quot;10226&quot;&gt;&lt;property id=&quot;20148&quot; value=&quot;5&quot;/&gt;&lt;property id=&quot;20300&quot; value=&quot;Slide 1&quot;/&gt;&lt;property id=&quot;20307&quot; value=&quot;280&quot;/&gt;&lt;/object&gt;&lt;object type=&quot;3&quot; unique_id=&quot;10227&quot;&gt;&lt;property id=&quot;20148&quot; value=&quot;5&quot;/&gt;&lt;property id=&quot;20300&quot; value=&quot;Slide 6&quot;/&gt;&lt;property id=&quot;20307&quot; value=&quot;283&quot;/&gt;&lt;/object&gt;&lt;object type=&quot;3&quot; unique_id=&quot;10241&quot;&gt;&lt;property id=&quot;20148&quot; value=&quot;5&quot;/&gt;&lt;property id=&quot;20300&quot; value=&quot;Slide 30&quot;/&gt;&lt;property id=&quot;20307&quot; value=&quot;300&quot;/&gt;&lt;/object&gt;&lt;object type=&quot;3&quot; unique_id=&quot;10813&quot;&gt;&lt;property id=&quot;20148&quot; value=&quot;5&quot;/&gt;&lt;property id=&quot;20300&quot; value=&quot;Slide 2&quot;/&gt;&lt;property id=&quot;20307&quot; value=&quot;302&quot;/&gt;&lt;/object&gt;&lt;object type=&quot;3&quot; unique_id=&quot;10814&quot;&gt;&lt;property id=&quot;20148&quot; value=&quot;5&quot;/&gt;&lt;property id=&quot;20300&quot; value=&quot;Slide 3&quot;/&gt;&lt;property id=&quot;20307&quot; value=&quot;303&quot;/&gt;&lt;/object&gt;&lt;object type=&quot;3&quot; unique_id=&quot;10815&quot;&gt;&lt;property id=&quot;20148&quot; value=&quot;5&quot;/&gt;&lt;property id=&quot;20300&quot; value=&quot;Slide 4&quot;/&gt;&lt;property id=&quot;20307&quot; value=&quot;304&quot;/&gt;&lt;/object&gt;&lt;object type=&quot;3&quot; unique_id=&quot;10816&quot;&gt;&lt;property id=&quot;20148&quot; value=&quot;5&quot;/&gt;&lt;property id=&quot;20300&quot; value=&quot;Slide 5&quot;/&gt;&lt;property id=&quot;20307&quot; value=&quot;305&quot;/&gt;&lt;/object&gt;&lt;object type=&quot;3&quot; unique_id=&quot;10817&quot;&gt;&lt;property id=&quot;20148&quot; value=&quot;5&quot;/&gt;&lt;property id=&quot;20300&quot; value=&quot;Slide 7&quot;/&gt;&lt;property id=&quot;20307&quot; value=&quot;306&quot;/&gt;&lt;/object&gt;&lt;object type=&quot;3&quot; unique_id=&quot;10818&quot;&gt;&lt;property id=&quot;20148&quot; value=&quot;5&quot;/&gt;&lt;property id=&quot;20300&quot; value=&quot;Slide 8&quot;/&gt;&lt;property id=&quot;20307&quot; value=&quot;307&quot;/&gt;&lt;/object&gt;&lt;object type=&quot;3&quot; unique_id=&quot;10819&quot;&gt;&lt;property id=&quot;20148&quot; value=&quot;5&quot;/&gt;&lt;property id=&quot;20300&quot; value=&quot;Slide 9&quot;/&gt;&lt;property id=&quot;20307&quot; value=&quot;308&quot;/&gt;&lt;/object&gt;&lt;object type=&quot;3&quot; unique_id=&quot;10820&quot;&gt;&lt;property id=&quot;20148&quot; value=&quot;5&quot;/&gt;&lt;property id=&quot;20300&quot; value=&quot;Slide 10&quot;/&gt;&lt;property id=&quot;20307&quot; value=&quot;309&quot;/&gt;&lt;/object&gt;&lt;object type=&quot;3&quot; unique_id=&quot;10821&quot;&gt;&lt;property id=&quot;20148&quot; value=&quot;5&quot;/&gt;&lt;property id=&quot;20300&quot; value=&quot;Slide 11&quot;/&gt;&lt;property id=&quot;20307&quot; value=&quot;310&quot;/&gt;&lt;/object&gt;&lt;object type=&quot;3&quot; unique_id=&quot;10822&quot;&gt;&lt;property id=&quot;20148&quot; value=&quot;5&quot;/&gt;&lt;property id=&quot;20300&quot; value=&quot;Slide 12&quot;/&gt;&lt;property id=&quot;20307&quot; value=&quot;311&quot;/&gt;&lt;/object&gt;&lt;object type=&quot;3&quot; unique_id=&quot;10823&quot;&gt;&lt;property id=&quot;20148&quot; value=&quot;5&quot;/&gt;&lt;property id=&quot;20300&quot; value=&quot;Slide 13&quot;/&gt;&lt;property id=&quot;20307&quot; value=&quot;312&quot;/&gt;&lt;/object&gt;&lt;object type=&quot;3&quot; unique_id=&quot;10824&quot;&gt;&lt;property id=&quot;20148&quot; value=&quot;5&quot;/&gt;&lt;property id=&quot;20300&quot; value=&quot;Slide 14&quot;/&gt;&lt;property id=&quot;20307&quot; value=&quot;313&quot;/&gt;&lt;/object&gt;&lt;object type=&quot;3&quot; unique_id=&quot;10825&quot;&gt;&lt;property id=&quot;20148&quot; value=&quot;5&quot;/&gt;&lt;property id=&quot;20300&quot; value=&quot;Slide 15&quot;/&gt;&lt;property id=&quot;20307&quot; value=&quot;314&quot;/&gt;&lt;/object&gt;&lt;object type=&quot;3&quot; unique_id=&quot;10826&quot;&gt;&lt;property id=&quot;20148&quot; value=&quot;5&quot;/&gt;&lt;property id=&quot;20300&quot; value=&quot;Slide 16&quot;/&gt;&lt;property id=&quot;20307&quot; value=&quot;315&quot;/&gt;&lt;/object&gt;&lt;object type=&quot;3&quot; unique_id=&quot;10827&quot;&gt;&lt;property id=&quot;20148&quot; value=&quot;5&quot;/&gt;&lt;property id=&quot;20300&quot; value=&quot;Slide 17&quot;/&gt;&lt;property id=&quot;20307&quot; value=&quot;316&quot;/&gt;&lt;/object&gt;&lt;object type=&quot;3&quot; unique_id=&quot;10828&quot;&gt;&lt;property id=&quot;20148&quot; value=&quot;5&quot;/&gt;&lt;property id=&quot;20300&quot; value=&quot;Slide 18&quot;/&gt;&lt;property id=&quot;20307&quot; value=&quot;317&quot;/&gt;&lt;/object&gt;&lt;object type=&quot;3&quot; unique_id=&quot;10829&quot;&gt;&lt;property id=&quot;20148&quot; value=&quot;5&quot;/&gt;&lt;property id=&quot;20300&quot; value=&quot;Slide 19&quot;/&gt;&lt;property id=&quot;20307&quot; value=&quot;318&quot;/&gt;&lt;/object&gt;&lt;object type=&quot;3&quot; unique_id=&quot;10830&quot;&gt;&lt;property id=&quot;20148&quot; value=&quot;5&quot;/&gt;&lt;property id=&quot;20300&quot; value=&quot;Slide 20&quot;/&gt;&lt;property id=&quot;20307&quot; value=&quot;319&quot;/&gt;&lt;/object&gt;&lt;object type=&quot;3&quot; unique_id=&quot;10831&quot;&gt;&lt;property id=&quot;20148&quot; value=&quot;5&quot;/&gt;&lt;property id=&quot;20300&quot; value=&quot;Slide 21&quot;/&gt;&lt;property id=&quot;20307&quot; value=&quot;320&quot;/&gt;&lt;/object&gt;&lt;object type=&quot;3&quot; unique_id=&quot;10832&quot;&gt;&lt;property id=&quot;20148&quot; value=&quot;5&quot;/&gt;&lt;property id=&quot;20300&quot; value=&quot;Slide 22&quot;/&gt;&lt;property id=&quot;20307&quot; value=&quot;321&quot;/&gt;&lt;/object&gt;&lt;object type=&quot;3&quot; unique_id=&quot;10833&quot;&gt;&lt;property id=&quot;20148&quot; value=&quot;5&quot;/&gt;&lt;property id=&quot;20300&quot; value=&quot;Slide 23&quot;/&gt;&lt;property id=&quot;20307&quot; value=&quot;322&quot;/&gt;&lt;/object&gt;&lt;object type=&quot;3&quot; unique_id=&quot;10834&quot;&gt;&lt;property id=&quot;20148&quot; value=&quot;5&quot;/&gt;&lt;property id=&quot;20300&quot; value=&quot;Slide 24&quot;/&gt;&lt;property id=&quot;20307&quot; value=&quot;323&quot;/&gt;&lt;/object&gt;&lt;object type=&quot;3&quot; unique_id=&quot;10835&quot;&gt;&lt;property id=&quot;20148&quot; value=&quot;5&quot;/&gt;&lt;property id=&quot;20300&quot; value=&quot;Slide 25&quot;/&gt;&lt;property id=&quot;20307&quot; value=&quot;324&quot;/&gt;&lt;/object&gt;&lt;object type=&quot;3&quot; unique_id=&quot;10836&quot;&gt;&lt;property id=&quot;20148&quot; value=&quot;5&quot;/&gt;&lt;property id=&quot;20300&quot; value=&quot;Slide 26&quot;/&gt;&lt;property id=&quot;20307&quot; value=&quot;325&quot;/&gt;&lt;/object&gt;&lt;object type=&quot;3&quot; unique_id=&quot;10837&quot;&gt;&lt;property id=&quot;20148&quot; value=&quot;5&quot;/&gt;&lt;property id=&quot;20300&quot; value=&quot;Slide 27 - &amp;quot;&amp;#x0D;&amp;#x0A;Dân ta có người anh hùng &amp;#x0D;&amp;#x0A;Nghìn thu soi rạng giống nòi quang vinh&amp;#x0D;&amp;#x0A;Đóng đô ở đất Quy Nhơn&amp;#x0D;&amp;#x0A;Đánh tan Trịnh Nguyễn cứ&quot;/&gt;&lt;property id=&quot;20307&quot; value=&quot;326&quot;/&gt;&lt;/object&gt;&lt;object type=&quot;3&quot; unique_id=&quot;10838&quot;&gt;&lt;property id=&quot;20148&quot; value=&quot;5&quot;/&gt;&lt;property id=&quot;20300&quot; value=&quot;Slide 28&quot;/&gt;&lt;property id=&quot;20307&quot; value=&quot;327&quot;/&gt;&lt;/object&gt;&lt;object type=&quot;3&quot; unique_id=&quot;10839&quot;&gt;&lt;property id=&quot;20148&quot; value=&quot;5&quot;/&gt;&lt;property id=&quot;20300&quot; value=&quot;Slide 29&quot;/&gt;&lt;property id=&quot;20307&quot; value=&quot;328&quot;/&gt;&lt;/object&gt;&lt;object type=&quot;3&quot; unique_id=&quot;10840&quot;&gt;&lt;property id=&quot;20148&quot; value=&quot;5&quot;/&gt;&lt;property id=&quot;20300&quot; value=&quot;Slide 32&quot;/&gt;&lt;property id=&quot;20307&quot; value=&quot;329&quot;/&gt;&lt;/object&gt;&lt;object type=&quot;3&quot; unique_id=&quot;10841&quot;&gt;&lt;property id=&quot;20148&quot; value=&quot;5&quot;/&gt;&lt;property id=&quot;20300&quot; value=&quot;Slide 33&quot;/&gt;&lt;property id=&quot;20307&quot; value=&quot;330&quot;/&gt;&lt;/object&gt;&lt;object type=&quot;3&quot; unique_id=&quot;11006&quot;&gt;&lt;property id=&quot;20148&quot; value=&quot;5&quot;/&gt;&lt;property id=&quot;20300&quot; value=&quot;Slide 31&quot;/&gt;&lt;property id=&quot;20307&quot; value=&quot;331&quot;/&gt;&lt;/object&gt;&lt;/object&gt;&lt;object type=&quot;8&quot; unique_id=&quot;1026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1979</Words>
  <Application>Microsoft Office PowerPoint</Application>
  <PresentationFormat>On-screen Show (4:3)</PresentationFormat>
  <Paragraphs>321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.VnArial</vt:lpstr>
      <vt:lpstr>.VnClarendon</vt:lpstr>
      <vt:lpstr>.VnTifani HeavyH</vt:lpstr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Dân ta có người anh hùng  Nghìn thu soi rạng giống nòi quang vinh Đóng đô ở đất Quy Nhơn Đánh tan Trịnh Nguyễn cứu dân đảo huyền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Hồng Ngọc</cp:lastModifiedBy>
  <cp:revision>89</cp:revision>
  <dcterms:created xsi:type="dcterms:W3CDTF">2017-07-12T16:32:06Z</dcterms:created>
  <dcterms:modified xsi:type="dcterms:W3CDTF">2023-03-11T02:56:55Z</dcterms:modified>
</cp:coreProperties>
</file>