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591" r:id="rId2"/>
    <p:sldId id="285" r:id="rId3"/>
    <p:sldId id="281" r:id="rId4"/>
    <p:sldId id="282" r:id="rId5"/>
    <p:sldId id="283" r:id="rId6"/>
    <p:sldId id="257" r:id="rId7"/>
    <p:sldId id="286" r:id="rId8"/>
    <p:sldId id="287" r:id="rId9"/>
    <p:sldId id="258" r:id="rId10"/>
    <p:sldId id="273" r:id="rId11"/>
    <p:sldId id="260" r:id="rId12"/>
    <p:sldId id="259" r:id="rId13"/>
    <p:sldId id="261" r:id="rId14"/>
    <p:sldId id="262" r:id="rId15"/>
    <p:sldId id="263" r:id="rId16"/>
    <p:sldId id="280" r:id="rId17"/>
    <p:sldId id="274" r:id="rId18"/>
    <p:sldId id="288" r:id="rId19"/>
    <p:sldId id="276" r:id="rId20"/>
    <p:sldId id="266" r:id="rId21"/>
    <p:sldId id="267" r:id="rId22"/>
    <p:sldId id="268" r:id="rId23"/>
    <p:sldId id="270" r:id="rId24"/>
    <p:sldId id="278" r:id="rId25"/>
    <p:sldId id="272" r:id="rId26"/>
    <p:sldId id="289" r:id="rId27"/>
    <p:sldId id="590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202"/>
    <a:srgbClr val="FFCC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62" autoAdjust="0"/>
  </p:normalViewPr>
  <p:slideViewPr>
    <p:cSldViewPr>
      <p:cViewPr varScale="1">
        <p:scale>
          <a:sx n="69" d="100"/>
          <a:sy n="69" d="100"/>
        </p:scale>
        <p:origin x="756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3D6934-D30C-4708-B0C8-27D94B33AB13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40AD2F-2681-4083-9D0F-B2E62258C0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007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4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19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fld id="{43F912D4-22D3-44F5-B66A-A8EBCF0D2DCF}" type="slidenum">
              <a:rPr lang="en-US" altLang="en-US">
                <a:solidFill>
                  <a:srgbClr val="000000"/>
                </a:solidFill>
                <a:ea typeface="Microsoft YaHei" panose="020B0503020204020204" pitchFamily="34" charset="-122"/>
              </a:rPr>
              <a:pPr eaLnBrk="0" hangingPunct="0"/>
              <a:t>7</a:t>
            </a:fld>
            <a:endParaRPr lang="en-US" altLang="en-US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69345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0AD2F-2681-4083-9D0F-B2E62258C0CA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96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0AD2F-2681-4083-9D0F-B2E62258C0CA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240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7B939-BFC5-4679-87D4-1F8220944E61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2CB9-A59C-4577-9C44-AEDAA3E04C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12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7B939-BFC5-4679-87D4-1F8220944E61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2CB9-A59C-4577-9C44-AEDAA3E04C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77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7B939-BFC5-4679-87D4-1F8220944E61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2CB9-A59C-4577-9C44-AEDAA3E04C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62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7B939-BFC5-4679-87D4-1F8220944E61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2CB9-A59C-4577-9C44-AEDAA3E04C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511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7B939-BFC5-4679-87D4-1F8220944E61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2CB9-A59C-4577-9C44-AEDAA3E04C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19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7B939-BFC5-4679-87D4-1F8220944E61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2CB9-A59C-4577-9C44-AEDAA3E04C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956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7B939-BFC5-4679-87D4-1F8220944E61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2CB9-A59C-4577-9C44-AEDAA3E04C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62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7B939-BFC5-4679-87D4-1F8220944E61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2CB9-A59C-4577-9C44-AEDAA3E04C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408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7B939-BFC5-4679-87D4-1F8220944E61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2CB9-A59C-4577-9C44-AEDAA3E04C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605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7B939-BFC5-4679-87D4-1F8220944E61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2CB9-A59C-4577-9C44-AEDAA3E04C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688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7B939-BFC5-4679-87D4-1F8220944E61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2CB9-A59C-4577-9C44-AEDAA3E04C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7B939-BFC5-4679-87D4-1F8220944E61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E2CB9-A59C-4577-9C44-AEDAA3E04C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930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3" Type="http://schemas.openxmlformats.org/officeDocument/2006/relationships/slide" Target="slide22.xml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slide" Target="slide24.xml"/><Relationship Id="rId5" Type="http://schemas.openxmlformats.org/officeDocument/2006/relationships/slide" Target="slide21.xml"/><Relationship Id="rId10" Type="http://schemas.openxmlformats.org/officeDocument/2006/relationships/slide" Target="slide25.xml"/><Relationship Id="rId4" Type="http://schemas.openxmlformats.org/officeDocument/2006/relationships/image" Target="../media/image13.jpeg"/><Relationship Id="rId9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7.xml"/><Relationship Id="rId6" Type="http://schemas.openxmlformats.org/officeDocument/2006/relationships/slide" Target="slide20.xml"/><Relationship Id="rId5" Type="http://schemas.openxmlformats.org/officeDocument/2006/relationships/image" Target="../media/image17.jpeg"/><Relationship Id="rId4" Type="http://schemas.microsoft.com/office/2007/relationships/hdphoto" Target="../media/hdphoto2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slide" Target="slide20.xml"/><Relationship Id="rId4" Type="http://schemas.microsoft.com/office/2007/relationships/hdphoto" Target="../media/hdphoto2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image" Target="../media/image20.png"/><Relationship Id="rId7" Type="http://schemas.microsoft.com/office/2007/relationships/hdphoto" Target="../media/hdphoto4.wdp"/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microsoft.com/office/2007/relationships/hdphoto" Target="../media/hdphoto3.wdp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audio" Target="../media/audio2.bin"/><Relationship Id="rId7" Type="http://schemas.openxmlformats.org/officeDocument/2006/relationships/slide" Target="slide20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6.png"/><Relationship Id="rId4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3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audio" Target="NULL"/><Relationship Id="rId4" Type="http://schemas.microsoft.com/office/2007/relationships/hdphoto" Target="../media/hdphoto5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TextBox 1"/>
          <p:cNvSpPr txBox="1">
            <a:spLocks noChangeArrowheads="1"/>
          </p:cNvSpPr>
          <p:nvPr/>
        </p:nvSpPr>
        <p:spPr bwMode="auto">
          <a:xfrm>
            <a:off x="1524000" y="609601"/>
            <a:ext cx="9753600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ÁI MỘ B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KHOA HỌC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52: VẬT DẪN NHIỆT VÀ VẬT CÁCH NHIỆT (T</a:t>
            </a:r>
            <a:r>
              <a:rPr lang="en-US" alt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RANG </a:t>
            </a:r>
            <a:r>
              <a:rPr lang="vi-VN" alt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104)</a:t>
            </a:r>
            <a:endParaRPr lang="vi-VN" alt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1171" name="Picture 8" descr="http://previews.123rf.com/images/yuyuyi/yuyuyi1209/yuyuyi120900222/15452353-Multicultural-children-and-banner--Stock-Vector-children-school-hold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277"/>
          <a:stretch>
            <a:fillRect/>
          </a:stretch>
        </p:blipFill>
        <p:spPr bwMode="auto">
          <a:xfrm>
            <a:off x="3561159" y="4876800"/>
            <a:ext cx="5222081" cy="1148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4285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631504" y="1556792"/>
            <a:ext cx="8928992" cy="5112568"/>
            <a:chOff x="323528" y="548680"/>
            <a:chExt cx="8424936" cy="6480720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323528" y="548680"/>
              <a:ext cx="8424936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323528" y="7029400"/>
              <a:ext cx="8424936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323528" y="548680"/>
              <a:ext cx="0" cy="648072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8748464" y="548680"/>
              <a:ext cx="0" cy="648072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4535996" y="548680"/>
              <a:ext cx="0" cy="648072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6732240" y="548680"/>
              <a:ext cx="0" cy="648072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323528" y="1735291"/>
              <a:ext cx="8424936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2279576" y="1772816"/>
            <a:ext cx="32043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b="1" dirty="0">
                <a:solidFill>
                  <a:srgbClr val="7030A0"/>
                </a:solidFill>
                <a:latin typeface="+mj-lt"/>
              </a:rPr>
              <a:t>THÍ NGHIỆM</a:t>
            </a:r>
            <a:endParaRPr lang="en-US" sz="3000" b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96000" y="1556793"/>
            <a:ext cx="23042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b="1" dirty="0">
                <a:solidFill>
                  <a:srgbClr val="7030A0"/>
                </a:solidFill>
                <a:latin typeface="+mj-lt"/>
              </a:rPr>
              <a:t>DỰ ĐOÁN KẾT QUẢ</a:t>
            </a:r>
            <a:endParaRPr lang="en-US" sz="3000" b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472264" y="1700808"/>
            <a:ext cx="20882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b="1" dirty="0">
                <a:solidFill>
                  <a:srgbClr val="7030A0"/>
                </a:solidFill>
                <a:latin typeface="+mj-lt"/>
              </a:rPr>
              <a:t>KẾT QUẢ</a:t>
            </a:r>
            <a:endParaRPr lang="en-US" sz="3000" b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631504" y="5589241"/>
            <a:ext cx="41764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Sau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2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phút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cán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thìa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nào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nóng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hơn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? </a:t>
            </a:r>
          </a:p>
        </p:txBody>
      </p:sp>
      <p:sp>
        <p:nvSpPr>
          <p:cNvPr id="56" name="Rectangle 55"/>
          <p:cNvSpPr/>
          <p:nvPr/>
        </p:nvSpPr>
        <p:spPr>
          <a:xfrm>
            <a:off x="8256240" y="2564904"/>
            <a:ext cx="23042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vi-VN" altLang="en-US" sz="30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Thìa kim loại nóng hơn thìa nhựa</a:t>
            </a:r>
          </a:p>
        </p:txBody>
      </p:sp>
      <p:sp>
        <p:nvSpPr>
          <p:cNvPr id="57" name="Flowchart: Terminator 56"/>
          <p:cNvSpPr/>
          <p:nvPr/>
        </p:nvSpPr>
        <p:spPr>
          <a:xfrm>
            <a:off x="1631504" y="98629"/>
            <a:ext cx="2808312" cy="1242139"/>
          </a:xfrm>
          <a:prstGeom prst="flowChartTermina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000" b="1" dirty="0">
                <a:latin typeface="+mj-lt"/>
              </a:rPr>
              <a:t>Thí nghiệm 1</a:t>
            </a:r>
            <a:endParaRPr lang="en-US" sz="3000" b="1" dirty="0">
              <a:latin typeface="+mj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1707207" y="2564905"/>
            <a:ext cx="438879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ct val="0"/>
              </a:spcBef>
              <a:buFontTx/>
              <a:buChar char="-"/>
              <a:defRPr/>
            </a:pPr>
            <a:r>
              <a:rPr lang="vi-VN" alt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Chuẩn bị:</a:t>
            </a:r>
          </a:p>
          <a:p>
            <a:pPr>
              <a:spcBef>
                <a:spcPct val="0"/>
              </a:spcBef>
              <a:defRPr/>
            </a:pPr>
            <a:r>
              <a:rPr lang="vi-V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+ 1 ly nước nóng</a:t>
            </a:r>
          </a:p>
          <a:p>
            <a:pPr>
              <a:spcBef>
                <a:spcPct val="0"/>
              </a:spcBef>
              <a:defRPr/>
            </a:pPr>
            <a:r>
              <a:rPr lang="vi-V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+ 1 thìa kim loại và 1 thìa nhựa.</a:t>
            </a:r>
            <a:endParaRPr lang="en-US" alt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457200" indent="-457200">
              <a:spcBef>
                <a:spcPct val="0"/>
              </a:spcBef>
              <a:buFontTx/>
              <a:buChar char="-"/>
              <a:defRPr/>
            </a:pPr>
            <a:r>
              <a:rPr lang="vi-VN" altLang="en-US" sz="2800" b="1" i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Tiến hành:</a:t>
            </a:r>
          </a:p>
          <a:p>
            <a:pPr>
              <a:spcBef>
                <a:spcPct val="0"/>
              </a:spcBef>
              <a:defRPr/>
            </a:pPr>
            <a:r>
              <a:rPr lang="en-US" altLang="en-US" sz="28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Bỏ</a:t>
            </a:r>
            <a:r>
              <a:rPr lang="en-US" altLang="en-US" sz="28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vi-VN" altLang="en-US" sz="28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2 cái </a:t>
            </a:r>
            <a:r>
              <a:rPr lang="en-US" altLang="en-US" sz="28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thìa</a:t>
            </a:r>
            <a:r>
              <a:rPr lang="vi-VN" altLang="en-US" sz="28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vào </a:t>
            </a:r>
            <a:r>
              <a:rPr lang="en-US" altLang="en-US" sz="28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ly</a:t>
            </a:r>
            <a:r>
              <a:rPr lang="vi-VN" altLang="en-US" sz="28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nước nóng cùng lúc</a:t>
            </a:r>
            <a:r>
              <a:rPr lang="en-US" altLang="en-US" sz="28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7860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1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0" grpId="1"/>
      <p:bldP spid="56" grpId="0"/>
      <p:bldP spid="56" grpId="1"/>
      <p:bldP spid="58" grpId="1"/>
      <p:bldP spid="58" grpId="2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Ã¬nh áº£nh cÃ³ liÃ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496" y="1030762"/>
            <a:ext cx="4032448" cy="4846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loud Callout 1"/>
          <p:cNvSpPr/>
          <p:nvPr/>
        </p:nvSpPr>
        <p:spPr>
          <a:xfrm>
            <a:off x="5831905" y="1434717"/>
            <a:ext cx="4716016" cy="2221278"/>
          </a:xfrm>
          <a:prstGeom prst="cloudCallout">
            <a:avLst>
              <a:gd name="adj1" fmla="val -62468"/>
              <a:gd name="adj2" fmla="val 6944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dirty="0">
                <a:latin typeface="+mj-lt"/>
              </a:rPr>
              <a:t>Xoong và quai xoong được làm bằng chất liệu gì?</a:t>
            </a:r>
            <a:endParaRPr lang="en-US" sz="3200" dirty="0">
              <a:latin typeface="+mj-lt"/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5760776" y="1578731"/>
            <a:ext cx="4878288" cy="2664296"/>
          </a:xfrm>
          <a:prstGeom prst="cloudCallout">
            <a:avLst>
              <a:gd name="adj1" fmla="val -72683"/>
              <a:gd name="adj2" fmla="val 4232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>
                <a:latin typeface="+mj-lt"/>
              </a:rPr>
              <a:t>Xoong được làm bằng nhôm, gang, inox, đây là những chất dẫn nhiệt tốt để nấu nhanh. </a:t>
            </a:r>
          </a:p>
        </p:txBody>
      </p:sp>
      <p:sp>
        <p:nvSpPr>
          <p:cNvPr id="6" name="Cloud Callout 5"/>
          <p:cNvSpPr/>
          <p:nvPr/>
        </p:nvSpPr>
        <p:spPr>
          <a:xfrm>
            <a:off x="6023992" y="1340768"/>
            <a:ext cx="4680520" cy="2830532"/>
          </a:xfrm>
          <a:prstGeom prst="cloudCallout">
            <a:avLst>
              <a:gd name="adj1" fmla="val -65969"/>
              <a:gd name="adj2" fmla="val 3241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>
                <a:latin typeface="+mj-lt"/>
              </a:rPr>
              <a:t>Quai xoong được làm bằng nhựa, đây là chất dẫn nhiệt kém để khi ta cầm không bị nóng.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30561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95600" y="2492897"/>
            <a:ext cx="6984776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b="1" dirty="0">
                <a:latin typeface="+mj-lt"/>
              </a:rPr>
              <a:t>KẾT LUẬN</a:t>
            </a:r>
          </a:p>
          <a:p>
            <a:r>
              <a:rPr lang="vi-VN" sz="4000" b="1" dirty="0">
                <a:solidFill>
                  <a:srgbClr val="FF0000"/>
                </a:solidFill>
                <a:latin typeface="+mj-lt"/>
              </a:rPr>
              <a:t>*</a:t>
            </a:r>
            <a:r>
              <a:rPr lang="vi-VN" sz="2800" dirty="0">
                <a:latin typeface="+mj-lt"/>
              </a:rPr>
              <a:t> Các kim loại: đồng, nhôm, sắt, dẫn nhiệt tốt còn gọi là vật dẫn nhiệt; </a:t>
            </a:r>
          </a:p>
          <a:p>
            <a:r>
              <a:rPr lang="vi-VN" sz="4000" b="1" dirty="0">
                <a:solidFill>
                  <a:srgbClr val="FF0000"/>
                </a:solidFill>
                <a:latin typeface="+mj-lt"/>
              </a:rPr>
              <a:t>*</a:t>
            </a:r>
            <a:r>
              <a:rPr lang="vi-VN" sz="2800" dirty="0">
                <a:latin typeface="+mj-lt"/>
              </a:rPr>
              <a:t> Gỗ, nhựa, len, bông,…dẫn nhiệt kém còn gọi là vật cách nhiệt.</a:t>
            </a:r>
          </a:p>
        </p:txBody>
      </p:sp>
    </p:spTree>
    <p:extLst>
      <p:ext uri="{BB962C8B-B14F-4D97-AF65-F5344CB8AC3E}">
        <p14:creationId xmlns:p14="http://schemas.microsoft.com/office/powerpoint/2010/main" val="2907915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135560" y="1916832"/>
            <a:ext cx="8136904" cy="198884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latin typeface="+mj-lt"/>
              </a:rPr>
              <a:t>Hoạt động 2: Tính cách nhiệt của không khí</a:t>
            </a:r>
            <a:endParaRPr lang="en-US" sz="3200" b="1" dirty="0">
              <a:latin typeface="+mj-lt"/>
            </a:endParaRPr>
          </a:p>
        </p:txBody>
      </p:sp>
      <p:pic>
        <p:nvPicPr>
          <p:cNvPr id="3074" name="Picture 2" descr="Káº¿t quáº£ hÃ¬nh áº£nh cho hÃ¬nh áº£nh Äá»ng dá» thÆ°Æ¡n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5450" y="4149081"/>
            <a:ext cx="3679062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9772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áº¿t quáº£ hÃ¬nh áº£nh cho hÃ¬nh áº£nh giá» Äá»±ng áº¥m tÃ­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362" y="0"/>
            <a:ext cx="4059238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HÃ¬nh áº£nh cÃ³ liÃªn qu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888" y="2092325"/>
            <a:ext cx="51054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3657600" y="116632"/>
            <a:ext cx="6858000" cy="1600200"/>
          </a:xfrm>
          <a:prstGeom prst="wedgeRoundRectCallout">
            <a:avLst>
              <a:gd name="adj1" fmla="val -56117"/>
              <a:gd name="adj2" fmla="val 90115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vi-VN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 trong những giỏ đựng ấm thường được làm bằng chất liệu gì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vi-VN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 dụng chất liệu đó có lợi ích như thế nào?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3654005" y="188640"/>
            <a:ext cx="6858000" cy="1373188"/>
          </a:xfrm>
          <a:prstGeom prst="wedgeRoundRectCallout">
            <a:avLst>
              <a:gd name="adj1" fmla="val -54299"/>
              <a:gd name="adj2" fmla="val 98752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vi-VN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 trong giỏ ấm thường được làm bằng xốp bông, len, dạ, ...là những chất dẫn nhiệt kém.</a:t>
            </a:r>
          </a:p>
          <a:p>
            <a:pPr algn="ctr">
              <a:defRPr/>
            </a:pP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giữ nước trong ấm nóng lâu hơn.</a:t>
            </a:r>
            <a:endParaRPr lang="en-GB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38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880667" y="3717032"/>
            <a:ext cx="8655056" cy="29523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v"/>
            </a:pPr>
            <a:r>
              <a:rPr lang="vi-VN" sz="2800" i="1" dirty="0">
                <a:latin typeface="+mj-lt"/>
              </a:rPr>
              <a:t>Cách tiến hành</a:t>
            </a:r>
          </a:p>
          <a:p>
            <a:pPr marL="285750" indent="-285750">
              <a:buFontTx/>
              <a:buChar char="-"/>
            </a:pPr>
            <a:r>
              <a:rPr lang="vi-VN" sz="2800" dirty="0">
                <a:latin typeface="+mj-lt"/>
              </a:rPr>
              <a:t>Bước 1: Lấy một tờ báo quấn chặt vào cốc thứ nhất. Lấy tờ báo nhăn quấn lỏng vào cốc thứ 2.</a:t>
            </a:r>
          </a:p>
          <a:p>
            <a:pPr marL="285750" indent="-285750">
              <a:buFontTx/>
              <a:buChar char="-"/>
            </a:pPr>
            <a:r>
              <a:rPr lang="vi-VN" sz="2800" dirty="0">
                <a:latin typeface="+mj-lt"/>
              </a:rPr>
              <a:t>Bước 2: Đổ vào 2 cốc một lượng nước nóng như nhau.</a:t>
            </a:r>
          </a:p>
          <a:p>
            <a:pPr marL="285750" indent="-285750">
              <a:buFontTx/>
              <a:buChar char="-"/>
            </a:pPr>
            <a:r>
              <a:rPr lang="vi-VN" sz="2800" dirty="0">
                <a:latin typeface="+mj-lt"/>
              </a:rPr>
              <a:t>Bước 3: Dùng nhiệt kế kiểm tra nhiệt độ của 2 cốc nước khi đổ nước nóng vào sau 3 phút.</a:t>
            </a:r>
            <a:endParaRPr lang="en-US" sz="2800" dirty="0">
              <a:latin typeface="+mj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847528" y="1340768"/>
            <a:ext cx="5976664" cy="223224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v"/>
            </a:pPr>
            <a:r>
              <a:rPr lang="vi-VN" sz="2800" i="1" dirty="0">
                <a:latin typeface="+mj-lt"/>
              </a:rPr>
              <a:t>Chuẩn bị</a:t>
            </a:r>
          </a:p>
          <a:p>
            <a:pPr marL="285750" indent="-285750">
              <a:buFontTx/>
              <a:buChar char="-"/>
            </a:pPr>
            <a:r>
              <a:rPr lang="vi-VN" sz="2800" dirty="0">
                <a:latin typeface="+mj-lt"/>
              </a:rPr>
              <a:t>2 chiếc cốc như nhau</a:t>
            </a:r>
          </a:p>
          <a:p>
            <a:pPr marL="285750" indent="-285750">
              <a:buFontTx/>
              <a:buChar char="-"/>
            </a:pPr>
            <a:r>
              <a:rPr lang="vi-VN" sz="2800" dirty="0">
                <a:latin typeface="+mj-lt"/>
              </a:rPr>
              <a:t>2 tờ giấy báo</a:t>
            </a:r>
          </a:p>
          <a:p>
            <a:pPr marL="285750" indent="-285750">
              <a:buFontTx/>
              <a:buChar char="-"/>
            </a:pPr>
            <a:r>
              <a:rPr lang="vi-VN" sz="2800" dirty="0">
                <a:latin typeface="+mj-lt"/>
              </a:rPr>
              <a:t>Nước nóng và nhiệt kế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2423592" y="116632"/>
            <a:ext cx="2664296" cy="100811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latin typeface="+mj-lt"/>
              </a:rPr>
              <a:t>Thí nghiệm 2</a:t>
            </a:r>
            <a:endParaRPr lang="en-US" sz="3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29306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423592" y="2420888"/>
            <a:ext cx="7704856" cy="1800200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000" dirty="0">
                <a:latin typeface="+mj-lt"/>
              </a:rPr>
              <a:t>Nước trong cốc có quấn giấy báo nhăn và lỏng nóng hơn. </a:t>
            </a:r>
            <a:endParaRPr lang="en-US" sz="3000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187" y="2179370"/>
            <a:ext cx="2143125" cy="2143125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5580424" y="932282"/>
            <a:ext cx="4728516" cy="1872208"/>
          </a:xfrm>
          <a:prstGeom prst="cloudCallout">
            <a:avLst>
              <a:gd name="adj1" fmla="val -57824"/>
              <a:gd name="adj2" fmla="val 63012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000" dirty="0">
                <a:latin typeface="+mj-lt"/>
              </a:rPr>
              <a:t>Nước trong cốc nào còn nóng hơn?</a:t>
            </a:r>
            <a:endParaRPr lang="en-US" sz="3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70520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19736" y="3410998"/>
            <a:ext cx="50405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b="1" dirty="0">
                <a:latin typeface="+mj-lt"/>
              </a:rPr>
              <a:t>KẾT LUẬN</a:t>
            </a:r>
          </a:p>
          <a:p>
            <a:pPr algn="ctr"/>
            <a:r>
              <a:rPr lang="vi-VN" sz="3200" dirty="0">
                <a:latin typeface="+mj-lt"/>
              </a:rPr>
              <a:t>Không khí là vật cách nhiệt.</a:t>
            </a: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6646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Text Box 9"/>
          <p:cNvSpPr txBox="1">
            <a:spLocks noChangeArrowheads="1"/>
          </p:cNvSpPr>
          <p:nvPr/>
        </p:nvSpPr>
        <p:spPr bwMode="auto">
          <a:xfrm>
            <a:off x="1977813" y="394548"/>
            <a:ext cx="8453120" cy="442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276" b="1">
              <a:solidFill>
                <a:srgbClr val="CC0066"/>
              </a:solidFill>
              <a:latin typeface=".VnTime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2600" y="1752600"/>
            <a:ext cx="9758291" cy="21755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vi-VN" sz="10113" b="1" dirty="0">
                <a:ln>
                  <a:solidFill>
                    <a:sysClr val="windowText" lastClr="000000"/>
                  </a:solidFill>
                </a:ln>
                <a:solidFill>
                  <a:srgbClr val="0000CC"/>
                </a:solidFill>
                <a:latin typeface="+mj-lt"/>
              </a:rPr>
              <a:t>VẬN DỤNG</a:t>
            </a:r>
            <a:endParaRPr lang="en-US" sz="5563" b="1" dirty="0">
              <a:ln>
                <a:solidFill>
                  <a:sysClr val="windowText" lastClr="000000"/>
                </a:solidFill>
              </a:ln>
              <a:solidFill>
                <a:srgbClr val="0000CC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80774353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28904" y="2577678"/>
            <a:ext cx="7744429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divo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vi-VN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50" endPos="85000" dist="60007" dir="5400000" sy="-100000" algn="bl" rotWithShape="0"/>
                </a:effectLst>
                <a:latin typeface="+mj-lt"/>
              </a:rPr>
              <a:t>TRÒ CHƠI 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50" endPos="85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vi-VN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50" endPos="85000" dist="60007" dir="5400000" sy="-100000" algn="bl" rotWithShape="0"/>
                </a:effectLst>
                <a:latin typeface="+mj-lt"/>
              </a:rPr>
              <a:t>HÁI HOA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50" endPos="85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50826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9" name="Picture 6158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800" y="5650442"/>
            <a:ext cx="304800" cy="216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47800" y="914400"/>
            <a:ext cx="9758291" cy="21755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vi-VN" sz="10113" b="1" dirty="0">
                <a:ln>
                  <a:solidFill>
                    <a:sysClr val="windowText" lastClr="000000"/>
                  </a:solidFill>
                </a:ln>
                <a:solidFill>
                  <a:srgbClr val="0000CC"/>
                </a:solidFill>
                <a:latin typeface="+mj-lt"/>
              </a:rPr>
              <a:t>Khởi động</a:t>
            </a:r>
            <a:endParaRPr lang="en-US" sz="5563" b="1" dirty="0">
              <a:ln>
                <a:solidFill>
                  <a:sysClr val="windowText" lastClr="000000"/>
                </a:solidFill>
              </a:ln>
              <a:solidFill>
                <a:srgbClr val="0000CC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98130824"/>
      </p:ext>
    </p:extLst>
  </p:cSld>
  <p:clrMapOvr>
    <a:masterClrMapping/>
  </p:clrMapOvr>
  <p:transition spd="med">
    <p:wipe dir="d"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vide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59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áº¿t quáº£ hÃ¬nh áº£nh cho flower cartoo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94"/>
          <a:stretch>
            <a:fillRect/>
          </a:stretch>
        </p:blipFill>
        <p:spPr bwMode="auto">
          <a:xfrm>
            <a:off x="1703512" y="165238"/>
            <a:ext cx="8496944" cy="6209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>
            <a:hlinkClick r:id="rId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210" b="97984" l="8519" r="98519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37" r="-151"/>
          <a:stretch/>
        </p:blipFill>
        <p:spPr bwMode="auto">
          <a:xfrm>
            <a:off x="3901584" y="1052737"/>
            <a:ext cx="1330320" cy="115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67808" y="980728"/>
            <a:ext cx="2331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>
                <a:solidFill>
                  <a:srgbClr val="002060"/>
                </a:solidFill>
              </a:rPr>
              <a:t>1</a:t>
            </a:r>
            <a:endParaRPr lang="en-US" sz="3000" b="1" dirty="0">
              <a:solidFill>
                <a:srgbClr val="002060"/>
              </a:solidFill>
            </a:endParaRPr>
          </a:p>
        </p:txBody>
      </p:sp>
      <p:pic>
        <p:nvPicPr>
          <p:cNvPr id="14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210" b="97984" l="8519" r="98519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37" r="-151"/>
          <a:stretch/>
        </p:blipFill>
        <p:spPr bwMode="auto">
          <a:xfrm>
            <a:off x="6493872" y="908721"/>
            <a:ext cx="1330320" cy="115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0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913" y="2853016"/>
            <a:ext cx="1411875" cy="1224057"/>
          </a:xfrm>
          <a:prstGeom prst="rect">
            <a:avLst/>
          </a:prstGeom>
        </p:spPr>
      </p:pic>
      <p:pic>
        <p:nvPicPr>
          <p:cNvPr id="22" name="Picture 21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196" y="2853016"/>
            <a:ext cx="1512168" cy="11520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97928" y="836712"/>
            <a:ext cx="1989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>
                <a:solidFill>
                  <a:srgbClr val="002060"/>
                </a:solidFill>
                <a:latin typeface="+mj-lt"/>
              </a:rPr>
              <a:t>2</a:t>
            </a:r>
            <a:endParaRPr lang="en-US" sz="30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879976" y="2853015"/>
            <a:ext cx="1989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>
                <a:solidFill>
                  <a:srgbClr val="002060"/>
                </a:solidFill>
                <a:latin typeface="+mj-lt"/>
              </a:rPr>
              <a:t>4</a:t>
            </a:r>
            <a:endParaRPr lang="en-US" sz="30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472265" y="2802994"/>
            <a:ext cx="2263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>
                <a:solidFill>
                  <a:srgbClr val="002060"/>
                </a:solidFill>
                <a:latin typeface="+mj-lt"/>
              </a:rPr>
              <a:t>5</a:t>
            </a:r>
            <a:endParaRPr lang="en-US" sz="30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28" name="Picture 27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942" y="2830989"/>
            <a:ext cx="1472834" cy="1152049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3215680" y="2758980"/>
            <a:ext cx="1989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>
                <a:solidFill>
                  <a:srgbClr val="002060"/>
                </a:solidFill>
                <a:latin typeface="+mj-lt"/>
              </a:rPr>
              <a:t>3</a:t>
            </a:r>
            <a:endParaRPr lang="en-US" sz="3000" b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35615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 L 0.00174 0.881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4409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33333E-6 L 0.00313 0.9361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4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-0.00608 0.9136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" y="45671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48148E-6 L 0.00087 0.9467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4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07407E-6 L -0.00938 0.6247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9" y="31227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33333E-6 L -0.00296 0.6946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3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33333E-6 L -0.00382 0.6196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" y="30972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7.40741E-7 L 0.00347 0.670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" y="3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7037E-7 L 0.00625 0.7981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" y="39907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96296E-6 L -0.00017 0.8416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4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24" grpId="0"/>
      <p:bldP spid="25" grpId="0"/>
      <p:bldP spid="2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Ã¬nh áº£nh cÃ³ liÃªn qua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766" b="98298" l="1556" r="72889">
                        <a14:foregroundMark x1="19111" y1="12766" x2="19111" y2="12766"/>
                        <a14:backgroundMark x1="444" y1="21383" x2="444" y2="21383"/>
                        <a14:backgroundMark x1="58222" y1="33617" x2="58222" y2="33617"/>
                        <a14:backgroundMark x1="13556" y1="34043" x2="13556" y2="34043"/>
                        <a14:backgroundMark x1="8667" y1="77447" x2="8667" y2="77447"/>
                        <a14:backgroundMark x1="64556" y1="83936" x2="64556" y2="83936"/>
                        <a14:backgroundMark x1="54778" y1="86170" x2="54778" y2="86170"/>
                        <a14:backgroundMark x1="33778" y1="24681" x2="33778" y2="24681"/>
                        <a14:backgroundMark x1="22889" y1="27872" x2="22889" y2="27872"/>
                        <a14:backgroundMark x1="65667" y1="42660" x2="65667" y2="42660"/>
                        <a14:backgroundMark x1="69889" y1="59894" x2="69889" y2="59894"/>
                        <a14:backgroundMark x1="69444" y1="69894" x2="69444" y2="69894"/>
                        <a14:backgroundMark x1="17667" y1="86170" x2="17667" y2="86170"/>
                        <a14:backgroundMark x1="7556" y1="42234" x2="7556" y2="422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815" r="29030"/>
          <a:stretch/>
        </p:blipFill>
        <p:spPr bwMode="auto">
          <a:xfrm>
            <a:off x="2639616" y="2924945"/>
            <a:ext cx="2619284" cy="2821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loud Callout 3"/>
          <p:cNvSpPr/>
          <p:nvPr/>
        </p:nvSpPr>
        <p:spPr>
          <a:xfrm>
            <a:off x="5564409" y="-27384"/>
            <a:ext cx="5301841" cy="2808312"/>
          </a:xfrm>
          <a:prstGeom prst="cloudCallout">
            <a:avLst>
              <a:gd name="adj1" fmla="val -65556"/>
              <a:gd name="adj2" fmla="val 68150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000" b="1" dirty="0">
                <a:solidFill>
                  <a:srgbClr val="002060"/>
                </a:solidFill>
                <a:latin typeface="+mj-lt"/>
              </a:rPr>
              <a:t>1. </a:t>
            </a:r>
            <a:r>
              <a:rPr lang="vi-VN" sz="2800" dirty="0">
                <a:latin typeface="+mj-lt"/>
              </a:rPr>
              <a:t>Tôi giúp mẹ không bị bỏng khi bê xoong từ bếp xuống.</a:t>
            </a:r>
          </a:p>
          <a:p>
            <a:pPr algn="ctr"/>
            <a:r>
              <a:rPr lang="vi-VN" sz="2800" dirty="0">
                <a:latin typeface="+mj-lt"/>
              </a:rPr>
              <a:t> Đố bạn tôi là gì?</a:t>
            </a:r>
            <a:endParaRPr lang="en-US" sz="2800" dirty="0">
              <a:latin typeface="+mj-lt"/>
            </a:endParaRPr>
          </a:p>
        </p:txBody>
      </p:sp>
      <p:sp>
        <p:nvSpPr>
          <p:cNvPr id="6" name="AutoShape 6" descr="Káº¿t quáº£ hÃ¬nh áº£nh cho cÃ¡i lÃ³t tay bÃª xoon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Káº¿t quáº£ hÃ¬nh áº£nh cho cÃ¡i lÃ³t tay bÃª xoong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0" descr="Káº¿t quáº£ hÃ¬nh áº£nh cho cÃ¡i lÃ³t tay bÃª xoong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2" descr="Káº¿t quáº£ hÃ¬nh áº£nh cho cÃ¡i lÃ³t tay bÃª xoong"/>
          <p:cNvSpPr>
            <a:spLocks noChangeAspect="1" noChangeArrowheads="1"/>
          </p:cNvSpPr>
          <p:nvPr/>
        </p:nvSpPr>
        <p:spPr bwMode="auto">
          <a:xfrm>
            <a:off x="2136775" y="312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4" descr="Káº¿t quáº£ hÃ¬nh áº£nh cho cÃ¡i lÃ³t tay bÃª xoong"/>
          <p:cNvSpPr>
            <a:spLocks noChangeAspect="1" noChangeArrowheads="1"/>
          </p:cNvSpPr>
          <p:nvPr/>
        </p:nvSpPr>
        <p:spPr bwMode="auto">
          <a:xfrm>
            <a:off x="2289175" y="4651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6" descr="Káº¿t quáº£ hÃ¬nh áº£nh cho cÃ¡i lÃ³t tay bÃª xoong"/>
          <p:cNvSpPr>
            <a:spLocks noChangeAspect="1" noChangeArrowheads="1"/>
          </p:cNvSpPr>
          <p:nvPr/>
        </p:nvSpPr>
        <p:spPr bwMode="auto">
          <a:xfrm>
            <a:off x="2441575" y="6175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18" descr="Káº¿t quáº£ hÃ¬nh áº£nh cho cÃ¡i lÃ³t tay bÃª xoong"/>
          <p:cNvSpPr>
            <a:spLocks noChangeAspect="1" noChangeArrowheads="1"/>
          </p:cNvSpPr>
          <p:nvPr/>
        </p:nvSpPr>
        <p:spPr bwMode="auto">
          <a:xfrm>
            <a:off x="2593975" y="769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22" descr="Káº¿t quáº£ hÃ¬nh áº£nh cho cÃ¡i lÃ³t tay bÃª xoong"/>
          <p:cNvSpPr>
            <a:spLocks noChangeAspect="1" noChangeArrowheads="1"/>
          </p:cNvSpPr>
          <p:nvPr/>
        </p:nvSpPr>
        <p:spPr bwMode="auto">
          <a:xfrm>
            <a:off x="2898775" y="1074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24" descr="Káº¿t quáº£ hÃ¬nh áº£nh cho cÃ¡i lÃ³t tay bÃª xoong"/>
          <p:cNvSpPr>
            <a:spLocks noChangeAspect="1" noChangeArrowheads="1"/>
          </p:cNvSpPr>
          <p:nvPr/>
        </p:nvSpPr>
        <p:spPr bwMode="auto">
          <a:xfrm>
            <a:off x="3051175" y="12271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26" descr="Káº¿t quáº£ hÃ¬nh áº£nh cho cÃ¡i lÃ³t tay bÃª xoong"/>
          <p:cNvSpPr>
            <a:spLocks noChangeAspect="1" noChangeArrowheads="1"/>
          </p:cNvSpPr>
          <p:nvPr/>
        </p:nvSpPr>
        <p:spPr bwMode="auto">
          <a:xfrm>
            <a:off x="3203575" y="13795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888803"/>
            <a:ext cx="4932040" cy="4932040"/>
          </a:xfrm>
          <a:prstGeom prst="rect">
            <a:avLst/>
          </a:prstGeom>
        </p:spPr>
      </p:pic>
      <p:sp>
        <p:nvSpPr>
          <p:cNvPr id="21" name="Cloud Callout 20"/>
          <p:cNvSpPr/>
          <p:nvPr/>
        </p:nvSpPr>
        <p:spPr>
          <a:xfrm>
            <a:off x="6130785" y="116632"/>
            <a:ext cx="4554225" cy="2232248"/>
          </a:xfrm>
          <a:prstGeom prst="cloudCallout">
            <a:avLst>
              <a:gd name="adj1" fmla="val -63435"/>
              <a:gd name="adj2" fmla="val 114558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>
                <a:latin typeface="+mj-lt"/>
              </a:rPr>
              <a:t>Tôi là cái lót tay</a:t>
            </a:r>
            <a:endParaRPr lang="en-US" sz="2800" dirty="0">
              <a:latin typeface="+mj-lt"/>
            </a:endParaRPr>
          </a:p>
        </p:txBody>
      </p:sp>
      <p:sp>
        <p:nvSpPr>
          <p:cNvPr id="20" name="Left Arrow 19">
            <a:hlinkClick r:id="rId6" action="ppaction://hlinksldjump"/>
          </p:cNvPr>
          <p:cNvSpPr/>
          <p:nvPr/>
        </p:nvSpPr>
        <p:spPr>
          <a:xfrm>
            <a:off x="8976320" y="5858272"/>
            <a:ext cx="1584176" cy="1152128"/>
          </a:xfrm>
          <a:prstGeom prst="lef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8215328" y="3933056"/>
            <a:ext cx="2057136" cy="192521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8616280" y="4293096"/>
            <a:ext cx="1224852" cy="127606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000" b="1" dirty="0">
                <a:latin typeface="+mj-lt"/>
              </a:rPr>
              <a:t>THỜI GIAN</a:t>
            </a:r>
            <a:endParaRPr lang="en-US" sz="2000" b="1" dirty="0">
              <a:latin typeface="+mj-lt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8615564" y="4313172"/>
            <a:ext cx="1224852" cy="127606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500" b="1" dirty="0">
                <a:latin typeface="+mj-lt"/>
              </a:rPr>
              <a:t>HẾT GIỜ</a:t>
            </a:r>
            <a:endParaRPr lang="en-US" sz="2500" b="1" dirty="0">
              <a:latin typeface="+mj-lt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8616280" y="4293096"/>
            <a:ext cx="1224852" cy="127606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500" b="1" dirty="0">
                <a:latin typeface="+mj-lt"/>
              </a:rPr>
              <a:t>ĐÁP ÁN</a:t>
            </a:r>
            <a:endParaRPr lang="en-US" sz="25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35555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6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6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 animBg="1"/>
      <p:bldP spid="32" grpId="0" animBg="1"/>
      <p:bldP spid="34" grpId="0" animBg="1"/>
      <p:bldP spid="3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Ã¬nh áº£nh cÃ³ liÃªn qua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766" b="98298" l="1556" r="72889">
                        <a14:foregroundMark x1="19111" y1="12766" x2="19111" y2="12766"/>
                        <a14:backgroundMark x1="444" y1="21383" x2="444" y2="21383"/>
                        <a14:backgroundMark x1="58222" y1="33617" x2="58222" y2="33617"/>
                        <a14:backgroundMark x1="13556" y1="34043" x2="13556" y2="34043"/>
                        <a14:backgroundMark x1="8667" y1="77447" x2="8667" y2="77447"/>
                        <a14:backgroundMark x1="64556" y1="83936" x2="64556" y2="83936"/>
                        <a14:backgroundMark x1="54778" y1="86170" x2="54778" y2="86170"/>
                        <a14:backgroundMark x1="33778" y1="24681" x2="33778" y2="24681"/>
                        <a14:backgroundMark x1="22889" y1="27872" x2="22889" y2="27872"/>
                        <a14:backgroundMark x1="65667" y1="42660" x2="65667" y2="42660"/>
                        <a14:backgroundMark x1="69889" y1="59894" x2="69889" y2="59894"/>
                        <a14:backgroundMark x1="69444" y1="69894" x2="69444" y2="69894"/>
                        <a14:backgroundMark x1="17667" y1="86170" x2="17667" y2="86170"/>
                        <a14:backgroundMark x1="7556" y1="42234" x2="7556" y2="422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815" r="29030"/>
          <a:stretch/>
        </p:blipFill>
        <p:spPr bwMode="auto">
          <a:xfrm>
            <a:off x="1919536" y="2924945"/>
            <a:ext cx="2619284" cy="2821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loud Callout 3"/>
          <p:cNvSpPr/>
          <p:nvPr/>
        </p:nvSpPr>
        <p:spPr>
          <a:xfrm>
            <a:off x="5600328" y="476672"/>
            <a:ext cx="5400600" cy="2808312"/>
          </a:xfrm>
          <a:prstGeom prst="cloudCallout">
            <a:avLst>
              <a:gd name="adj1" fmla="val -70240"/>
              <a:gd name="adj2" fmla="val 55323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sz="2800" dirty="0">
              <a:latin typeface="+mj-lt"/>
            </a:endParaRPr>
          </a:p>
          <a:p>
            <a:pPr algn="ctr"/>
            <a:r>
              <a:rPr lang="vi-VN" sz="3000" b="1" dirty="0">
                <a:solidFill>
                  <a:srgbClr val="002060"/>
                </a:solidFill>
                <a:latin typeface="+mj-lt"/>
              </a:rPr>
              <a:t>2.</a:t>
            </a:r>
            <a:r>
              <a:rPr lang="vi-VN" sz="3000" b="1" dirty="0">
                <a:latin typeface="+mj-lt"/>
              </a:rPr>
              <a:t> </a:t>
            </a:r>
            <a:r>
              <a:rPr lang="vi-VN" sz="2800" dirty="0">
                <a:latin typeface="+mj-lt"/>
              </a:rPr>
              <a:t>Tôi giúp mọi người được ấm trong khi ngủ. </a:t>
            </a:r>
          </a:p>
          <a:p>
            <a:pPr algn="ctr"/>
            <a:r>
              <a:rPr lang="vi-VN" sz="2800" dirty="0">
                <a:latin typeface="+mj-lt"/>
              </a:rPr>
              <a:t>Đố bạn tôi là gì và được làm bằng gì?</a:t>
            </a:r>
            <a:endParaRPr lang="en-US" sz="2800" dirty="0">
              <a:latin typeface="+mj-lt"/>
            </a:endParaRPr>
          </a:p>
          <a:p>
            <a:pPr algn="ctr"/>
            <a:endParaRPr lang="en-US" sz="2800" dirty="0">
              <a:latin typeface="+mj-lt"/>
            </a:endParaRPr>
          </a:p>
        </p:txBody>
      </p:sp>
      <p:sp>
        <p:nvSpPr>
          <p:cNvPr id="5" name="Left Arrow 4">
            <a:hlinkClick r:id="rId5" action="ppaction://hlinksldjump"/>
          </p:cNvPr>
          <p:cNvSpPr/>
          <p:nvPr/>
        </p:nvSpPr>
        <p:spPr>
          <a:xfrm>
            <a:off x="9120336" y="5705872"/>
            <a:ext cx="1584176" cy="1152128"/>
          </a:xfrm>
          <a:prstGeom prst="lef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HÃ¬nh áº£nh cÃ³ liÃªn qua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048" y="1700808"/>
            <a:ext cx="4850543" cy="414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loud Callout 6"/>
          <p:cNvSpPr/>
          <p:nvPr/>
        </p:nvSpPr>
        <p:spPr>
          <a:xfrm>
            <a:off x="6293738" y="476672"/>
            <a:ext cx="4284476" cy="2808312"/>
          </a:xfrm>
          <a:prstGeom prst="cloudCallout">
            <a:avLst>
              <a:gd name="adj1" fmla="val -54395"/>
              <a:gd name="adj2" fmla="val 6667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>
                <a:latin typeface="+mj-lt"/>
              </a:rPr>
              <a:t>Tôi là cái chăn.</a:t>
            </a:r>
          </a:p>
          <a:p>
            <a:pPr algn="ctr"/>
            <a:r>
              <a:rPr lang="vi-VN" sz="2800" dirty="0">
                <a:latin typeface="+mj-lt"/>
              </a:rPr>
              <a:t>Tôi thường được làm bằng bông, len,... </a:t>
            </a:r>
            <a:endParaRPr lang="en-US" sz="2800" dirty="0">
              <a:latin typeface="+mj-lt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215328" y="3933056"/>
            <a:ext cx="2057136" cy="192521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8616280" y="4293096"/>
            <a:ext cx="1224852" cy="127606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000" b="1" dirty="0">
                <a:latin typeface="+mj-lt"/>
              </a:rPr>
              <a:t>THỜI GIAN</a:t>
            </a:r>
            <a:endParaRPr lang="en-US" sz="2000" b="1" dirty="0">
              <a:latin typeface="+mj-lt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8615564" y="4313172"/>
            <a:ext cx="1224852" cy="127606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500" b="1" dirty="0">
                <a:latin typeface="+mj-lt"/>
              </a:rPr>
              <a:t>HẾT GIỜ</a:t>
            </a:r>
            <a:endParaRPr lang="en-US" sz="2500" b="1" dirty="0">
              <a:latin typeface="+mj-lt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8615564" y="4293096"/>
            <a:ext cx="1224852" cy="127606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500" b="1" dirty="0">
                <a:latin typeface="+mj-lt"/>
              </a:rPr>
              <a:t>ĐÁP ÁN</a:t>
            </a:r>
            <a:endParaRPr lang="en-US" sz="25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77965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6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6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2" grpId="0" animBg="1"/>
      <p:bldP spid="14" grpId="0" animBg="1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eft Arrow 7">
            <a:hlinkClick r:id="rId3" action="ppaction://hlinksldjump"/>
          </p:cNvPr>
          <p:cNvSpPr/>
          <p:nvPr/>
        </p:nvSpPr>
        <p:spPr>
          <a:xfrm>
            <a:off x="9073658" y="5705872"/>
            <a:ext cx="1584176" cy="1152128"/>
          </a:xfrm>
          <a:prstGeom prst="lef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utoShape 4" descr="HÃ¬nh áº£nh cÃ³ liÃªn quan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HÃ¬nh áº£nh cÃ³ liÃªn quan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HÃ¬nh áº£nh cÃ³ liÃªn quan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0" descr="HÃ¬nh áº£nh cÃ³ liÃªn quan"/>
          <p:cNvSpPr>
            <a:spLocks noChangeAspect="1" noChangeArrowheads="1"/>
          </p:cNvSpPr>
          <p:nvPr/>
        </p:nvSpPr>
        <p:spPr bwMode="auto">
          <a:xfrm>
            <a:off x="2136775" y="312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2" descr="HÃ¬nh áº£nh cÃ³ liÃªn quan"/>
          <p:cNvSpPr>
            <a:spLocks noChangeAspect="1" noChangeArrowheads="1"/>
          </p:cNvSpPr>
          <p:nvPr/>
        </p:nvSpPr>
        <p:spPr bwMode="auto">
          <a:xfrm>
            <a:off x="2289175" y="4651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4" descr="HÃ¬nh áº£nh cÃ³ liÃªn quan"/>
          <p:cNvSpPr>
            <a:spLocks noChangeAspect="1" noChangeArrowheads="1"/>
          </p:cNvSpPr>
          <p:nvPr/>
        </p:nvSpPr>
        <p:spPr bwMode="auto">
          <a:xfrm>
            <a:off x="2441575" y="6175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6" descr="HÃ¬nh áº£nh cÃ³ liÃªn quan"/>
          <p:cNvSpPr>
            <a:spLocks noChangeAspect="1" noChangeArrowheads="1"/>
          </p:cNvSpPr>
          <p:nvPr/>
        </p:nvSpPr>
        <p:spPr bwMode="auto">
          <a:xfrm>
            <a:off x="2593975" y="769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8215328" y="3933056"/>
            <a:ext cx="2057136" cy="192521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8616280" y="4293096"/>
            <a:ext cx="1224852" cy="127606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000" b="1" dirty="0">
                <a:latin typeface="+mj-lt"/>
              </a:rPr>
              <a:t>THỜI GIAN</a:t>
            </a:r>
            <a:endParaRPr lang="en-US" sz="2000" b="1" dirty="0">
              <a:latin typeface="+mj-lt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8615564" y="4313172"/>
            <a:ext cx="1224852" cy="127606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500" b="1" dirty="0">
                <a:latin typeface="+mj-lt"/>
              </a:rPr>
              <a:t>HẾT GIỜ</a:t>
            </a:r>
            <a:endParaRPr lang="en-US" sz="2500" b="1" dirty="0">
              <a:latin typeface="+mj-lt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8615564" y="4293096"/>
            <a:ext cx="1224852" cy="127606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500" b="1" dirty="0">
                <a:latin typeface="+mj-lt"/>
              </a:rPr>
              <a:t>ĐÁP ÁN</a:t>
            </a:r>
            <a:endParaRPr lang="en-US" sz="2500" b="1" dirty="0">
              <a:latin typeface="+mj-lt"/>
            </a:endParaRPr>
          </a:p>
        </p:txBody>
      </p:sp>
      <p:pic>
        <p:nvPicPr>
          <p:cNvPr id="20" name="Picture 18" descr="HÃ¬nh áº£nh cÃ³ liÃªn qu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258" y="3170455"/>
            <a:ext cx="5851467" cy="3761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loud Callout 20"/>
          <p:cNvSpPr/>
          <p:nvPr/>
        </p:nvSpPr>
        <p:spPr>
          <a:xfrm>
            <a:off x="6048460" y="7937"/>
            <a:ext cx="4848591" cy="2979712"/>
          </a:xfrm>
          <a:prstGeom prst="cloudCallout">
            <a:avLst>
              <a:gd name="adj1" fmla="val -61820"/>
              <a:gd name="adj2" fmla="val 78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000" b="1" dirty="0">
                <a:solidFill>
                  <a:srgbClr val="002060"/>
                </a:solidFill>
                <a:latin typeface="+mj-lt"/>
              </a:rPr>
              <a:t>4. </a:t>
            </a:r>
            <a:r>
              <a:rPr lang="vi-VN" sz="2800" dirty="0">
                <a:latin typeface="+mj-lt"/>
              </a:rPr>
              <a:t>Tôi là cái giỏ ấm. </a:t>
            </a:r>
          </a:p>
          <a:p>
            <a:pPr algn="ctr"/>
            <a:r>
              <a:rPr lang="vi-VN" sz="2800" dirty="0">
                <a:latin typeface="+mj-lt"/>
              </a:rPr>
              <a:t>Đố bạn biết công dụng của tôi?</a:t>
            </a:r>
          </a:p>
        </p:txBody>
      </p:sp>
      <p:sp>
        <p:nvSpPr>
          <p:cNvPr id="22" name="Cloud Callout 21"/>
          <p:cNvSpPr/>
          <p:nvPr/>
        </p:nvSpPr>
        <p:spPr>
          <a:xfrm>
            <a:off x="5955440" y="698895"/>
            <a:ext cx="4519776" cy="2471561"/>
          </a:xfrm>
          <a:prstGeom prst="cloudCallout">
            <a:avLst>
              <a:gd name="adj1" fmla="val -60106"/>
              <a:gd name="adj2" fmla="val 74406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>
                <a:latin typeface="+mj-lt"/>
              </a:rPr>
              <a:t>Tôi giúp cho nước trong bình trà nóng lâu hơn.</a:t>
            </a:r>
          </a:p>
        </p:txBody>
      </p:sp>
    </p:spTree>
    <p:extLst>
      <p:ext uri="{BB962C8B-B14F-4D97-AF65-F5344CB8AC3E}">
        <p14:creationId xmlns:p14="http://schemas.microsoft.com/office/powerpoint/2010/main" val="384919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6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6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  <p:bldP spid="21" grpId="0" animBg="1"/>
      <p:bldP spid="2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952" y="2996954"/>
            <a:ext cx="2614968" cy="2816119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5375920" y="404664"/>
            <a:ext cx="4896544" cy="2851154"/>
          </a:xfrm>
          <a:prstGeom prst="wedgeEllipseCallout">
            <a:avLst>
              <a:gd name="adj1" fmla="val -60398"/>
              <a:gd name="adj2" fmla="val 69496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vi-VN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Mẹ thường hay đội Đi nắng đi mưa </a:t>
            </a:r>
          </a:p>
          <a:p>
            <a:r>
              <a:rPr lang="vi-VN" sz="2800" dirty="0">
                <a:solidFill>
                  <a:schemeClr val="tx1"/>
                </a:solidFill>
                <a:latin typeface="+mj-lt"/>
              </a:rPr>
              <a:t>Ngự trên đầu đó Người người vẫn ưa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”</a:t>
            </a:r>
            <a:endParaRPr lang="vi-VN" sz="2800" dirty="0">
              <a:solidFill>
                <a:schemeClr val="tx1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r>
              <a:rPr lang="vi-VN" sz="2800" dirty="0">
                <a:solidFill>
                  <a:schemeClr val="tx1"/>
                </a:solidFill>
                <a:latin typeface="+mj-lt"/>
              </a:rPr>
              <a:t>Đố bạn tôi là cái gì?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524000" y="3468642"/>
            <a:ext cx="4762500" cy="3389359"/>
            <a:chOff x="0" y="3468641"/>
            <a:chExt cx="4762500" cy="3389359"/>
          </a:xfrm>
        </p:grpSpPr>
        <p:pic>
          <p:nvPicPr>
            <p:cNvPr id="1026" name="Picture 2" descr="HÃ¬nh áº£nh cÃ³ liÃªn qua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4715" b="100000" l="0" r="80800">
                          <a14:foregroundMark x1="30200" y1="34835" x2="30200" y2="34835"/>
                          <a14:foregroundMark x1="18000" y1="37838" x2="18000" y2="37838"/>
                          <a14:foregroundMark x1="11600" y1="27928" x2="11600" y2="27928"/>
                          <a14:foregroundMark x1="30800" y1="14715" x2="30800" y2="14715"/>
                          <a14:foregroundMark x1="30800" y1="14715" x2="30800" y2="14715"/>
                          <a14:foregroundMark x1="32200" y1="19219" x2="32200" y2="19219"/>
                          <a14:foregroundMark x1="32800" y1="16517" x2="32800" y2="16517"/>
                          <a14:foregroundMark x1="20600" y1="96396" x2="20600" y2="96396"/>
                          <a14:foregroundMark x1="35200" y1="96096" x2="35200" y2="96096"/>
                          <a14:foregroundMark x1="23200" y1="96997" x2="23200" y2="96997"/>
                          <a14:foregroundMark x1="20600" y1="98198" x2="20600" y2="98198"/>
                          <a14:foregroundMark x1="6600" y1="93393" x2="6600" y2="93393"/>
                          <a14:foregroundMark x1="12600" y1="97898" x2="12600" y2="97898"/>
                          <a14:foregroundMark x1="10200" y1="97297" x2="10200" y2="9729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686174"/>
              <a:ext cx="4762500" cy="31718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HÃ¬nh áº£nh cÃ³ liÃªn quan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>
                          <a14:backgroundMark x1="35231" y1="28802" x2="35231" y2="28802"/>
                          <a14:backgroundMark x1="75538" y1="14055" x2="75538" y2="14055"/>
                          <a14:backgroundMark x1="79231" y1="44931" x2="79231" y2="4493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44" t="8340" r="10127" b="9093"/>
            <a:stretch/>
          </p:blipFill>
          <p:spPr bwMode="auto">
            <a:xfrm rot="835881">
              <a:off x="1725944" y="3468641"/>
              <a:ext cx="3021119" cy="24482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Oval Callout 9"/>
          <p:cNvSpPr/>
          <p:nvPr/>
        </p:nvSpPr>
        <p:spPr>
          <a:xfrm>
            <a:off x="5735960" y="405530"/>
            <a:ext cx="3375992" cy="2439889"/>
          </a:xfrm>
          <a:prstGeom prst="wedgeEllipseCallout">
            <a:avLst>
              <a:gd name="adj1" fmla="val -58757"/>
              <a:gd name="adj2" fmla="val 87099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Tôi là cái nón, cái mũ</a:t>
            </a:r>
            <a:endParaRPr lang="vi-VN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8215328" y="3933056"/>
            <a:ext cx="2057136" cy="192521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616280" y="4293096"/>
            <a:ext cx="1224852" cy="127606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000" b="1" dirty="0">
                <a:latin typeface="+mj-lt"/>
              </a:rPr>
              <a:t>THỜI GIAN</a:t>
            </a:r>
            <a:endParaRPr lang="en-US" sz="2000" b="1" dirty="0">
              <a:latin typeface="+mj-lt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8615564" y="4313172"/>
            <a:ext cx="1224852" cy="127606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500" b="1" dirty="0">
                <a:latin typeface="+mj-lt"/>
              </a:rPr>
              <a:t>HẾT GIỜ</a:t>
            </a:r>
            <a:endParaRPr lang="en-US" sz="2500" b="1" dirty="0">
              <a:latin typeface="+mj-lt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8615564" y="4293096"/>
            <a:ext cx="1224852" cy="127606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500" b="1" dirty="0">
                <a:latin typeface="+mj-lt"/>
              </a:rPr>
              <a:t>ĐÁP ÁN</a:t>
            </a:r>
            <a:endParaRPr lang="en-US" sz="2500" b="1" dirty="0">
              <a:latin typeface="+mj-lt"/>
            </a:endParaRPr>
          </a:p>
        </p:txBody>
      </p:sp>
      <p:sp>
        <p:nvSpPr>
          <p:cNvPr id="15" name="Left Arrow 14">
            <a:hlinkClick r:id="rId8" action="ppaction://hlinksldjump"/>
          </p:cNvPr>
          <p:cNvSpPr/>
          <p:nvPr/>
        </p:nvSpPr>
        <p:spPr>
          <a:xfrm>
            <a:off x="9073658" y="5705872"/>
            <a:ext cx="1584176" cy="1152128"/>
          </a:xfrm>
          <a:prstGeom prst="lef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299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13" grpId="0" animBg="1"/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Ã¬nh áº£nh cÃ³ liÃªn quan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2766" b="98298" l="1556" r="72889">
                        <a14:foregroundMark x1="19111" y1="12766" x2="19111" y2="12766"/>
                        <a14:backgroundMark x1="444" y1="21383" x2="444" y2="21383"/>
                        <a14:backgroundMark x1="58222" y1="33617" x2="58222" y2="33617"/>
                        <a14:backgroundMark x1="13556" y1="34043" x2="13556" y2="34043"/>
                        <a14:backgroundMark x1="8667" y1="77447" x2="8667" y2="77447"/>
                        <a14:backgroundMark x1="64556" y1="83936" x2="64556" y2="83936"/>
                        <a14:backgroundMark x1="54778" y1="86170" x2="54778" y2="86170"/>
                        <a14:backgroundMark x1="33778" y1="24681" x2="33778" y2="24681"/>
                        <a14:backgroundMark x1="22889" y1="27872" x2="22889" y2="27872"/>
                        <a14:backgroundMark x1="65667" y1="42660" x2="65667" y2="42660"/>
                        <a14:backgroundMark x1="69889" y1="59894" x2="69889" y2="59894"/>
                        <a14:backgroundMark x1="69444" y1="69894" x2="69444" y2="69894"/>
                        <a14:backgroundMark x1="17667" y1="86170" x2="17667" y2="86170"/>
                        <a14:backgroundMark x1="7556" y1="42234" x2="7556" y2="422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815" r="29030"/>
          <a:stretch/>
        </p:blipFill>
        <p:spPr bwMode="auto">
          <a:xfrm>
            <a:off x="2279576" y="3037192"/>
            <a:ext cx="2619284" cy="2821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eft Arrow 4">
            <a:hlinkClick r:id="rId7" action="ppaction://hlinksldjump"/>
          </p:cNvPr>
          <p:cNvSpPr/>
          <p:nvPr/>
        </p:nvSpPr>
        <p:spPr>
          <a:xfrm>
            <a:off x="9073658" y="5705872"/>
            <a:ext cx="1584176" cy="1152128"/>
          </a:xfrm>
          <a:prstGeom prst="lef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utoShape 2" descr="Káº¿t quáº£ hÃ¬nh áº£nh cho ÄÃ´i dÃ©p xá»p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6" name="Picture 4" descr="Káº¿t quáº£ hÃ¬nh áº£nh cho ÄÃ´i dÃ©p xá»p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312" y="2307938"/>
            <a:ext cx="4905728" cy="45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>
            <a:off x="8215328" y="3933056"/>
            <a:ext cx="2057136" cy="192521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8616280" y="4293096"/>
            <a:ext cx="1224852" cy="127606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000" b="1" dirty="0">
                <a:latin typeface="+mj-lt"/>
              </a:rPr>
              <a:t>THỜI GIAN</a:t>
            </a:r>
            <a:endParaRPr lang="en-US" sz="2000" b="1" dirty="0">
              <a:latin typeface="+mj-lt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8615564" y="4313172"/>
            <a:ext cx="1224852" cy="127606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500" b="1" dirty="0">
                <a:latin typeface="+mj-lt"/>
              </a:rPr>
              <a:t>HẾT GIỜ</a:t>
            </a:r>
            <a:endParaRPr lang="en-US" sz="2500" b="1" dirty="0">
              <a:latin typeface="+mj-lt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615564" y="4293096"/>
            <a:ext cx="1224852" cy="127606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500" b="1" dirty="0">
                <a:latin typeface="+mj-lt"/>
              </a:rPr>
              <a:t>ĐÁP ÁN</a:t>
            </a:r>
            <a:endParaRPr lang="en-US" sz="2500" b="1" dirty="0">
              <a:latin typeface="+mj-lt"/>
            </a:endParaRPr>
          </a:p>
        </p:txBody>
      </p:sp>
      <p:sp>
        <p:nvSpPr>
          <p:cNvPr id="13" name="Oval Callout 12"/>
          <p:cNvSpPr/>
          <p:nvPr/>
        </p:nvSpPr>
        <p:spPr>
          <a:xfrm>
            <a:off x="3071664" y="-343718"/>
            <a:ext cx="8784976" cy="3772718"/>
          </a:xfrm>
          <a:prstGeom prst="wedgeEllipseCallout">
            <a:avLst>
              <a:gd name="adj1" fmla="val -46285"/>
              <a:gd name="adj2" fmla="val 52685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700" b="1" dirty="0">
                <a:solidFill>
                  <a:srgbClr val="002060"/>
                </a:solidFill>
                <a:latin typeface="+mj-lt"/>
              </a:rPr>
              <a:t>5.</a:t>
            </a:r>
            <a:r>
              <a:rPr lang="en-US" sz="2700" b="1" dirty="0">
                <a:solidFill>
                  <a:srgbClr val="002060"/>
                </a:solidFill>
                <a:latin typeface="+mj-lt"/>
              </a:rPr>
              <a:t>	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vi-VN" sz="2700" dirty="0">
                <a:latin typeface="+mj-lt"/>
              </a:rPr>
              <a:t>Đi đâu cũng phải có nhau,</a:t>
            </a:r>
          </a:p>
          <a:p>
            <a:r>
              <a:rPr lang="vi-VN" sz="2700" dirty="0">
                <a:latin typeface="+mj-lt"/>
              </a:rPr>
              <a:t> Một phải một trái không bao giờ rời. </a:t>
            </a:r>
          </a:p>
          <a:p>
            <a:r>
              <a:rPr lang="en-US" sz="2700" dirty="0">
                <a:latin typeface="+mj-lt"/>
              </a:rPr>
              <a:t>	</a:t>
            </a:r>
            <a:r>
              <a:rPr lang="vi-VN" sz="2700" dirty="0">
                <a:latin typeface="+mj-lt"/>
              </a:rPr>
              <a:t>Cả hai cùng mến yêu người,</a:t>
            </a:r>
          </a:p>
          <a:p>
            <a:r>
              <a:rPr lang="vi-VN" sz="2700" dirty="0">
                <a:latin typeface="+mj-lt"/>
              </a:rPr>
              <a:t>Theo chân đi khắp những ngày nắng mưa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sz="2700" dirty="0">
                <a:latin typeface="+mj-lt"/>
              </a:rPr>
              <a:t>.</a:t>
            </a:r>
            <a:endParaRPr lang="vi-VN" sz="2700" dirty="0">
              <a:latin typeface="+mj-lt"/>
            </a:endParaRPr>
          </a:p>
          <a:p>
            <a:r>
              <a:rPr lang="en-US" sz="2700" dirty="0">
                <a:latin typeface="+mj-lt"/>
              </a:rPr>
              <a:t>			</a:t>
            </a:r>
            <a:r>
              <a:rPr lang="vi-VN" sz="2700" dirty="0">
                <a:latin typeface="+mj-lt"/>
              </a:rPr>
              <a:t>Đố bạn tôi là cái gì?</a:t>
            </a:r>
          </a:p>
        </p:txBody>
      </p:sp>
      <p:sp>
        <p:nvSpPr>
          <p:cNvPr id="14" name="Cloud Callout 13"/>
          <p:cNvSpPr/>
          <p:nvPr/>
        </p:nvSpPr>
        <p:spPr>
          <a:xfrm>
            <a:off x="4393138" y="-19000"/>
            <a:ext cx="4511174" cy="2007840"/>
          </a:xfrm>
          <a:prstGeom prst="cloudCallout">
            <a:avLst>
              <a:gd name="adj1" fmla="val -58449"/>
              <a:gd name="adj2" fmla="val 119599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>
                <a:latin typeface="+mj-lt"/>
              </a:rPr>
              <a:t>Tôi là đôi dép. 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81623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5" name="Picture 4" descr="EJ145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WordArt 3"/>
          <p:cNvSpPr>
            <a:spLocks noChangeArrowheads="1" noChangeShapeType="1" noTextEdit="1"/>
          </p:cNvSpPr>
          <p:nvPr/>
        </p:nvSpPr>
        <p:spPr bwMode="auto">
          <a:xfrm>
            <a:off x="2143199" y="1864360"/>
            <a:ext cx="7559040" cy="2682240"/>
          </a:xfrm>
          <a:prstGeom prst="rect">
            <a:avLst/>
          </a:prstGeom>
        </p:spPr>
        <p:txBody>
          <a:bodyPr wrap="none" lIns="91440" tIns="45720" rIns="91440" bIns="45720" numCol="1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CC99FF"/>
                  </a:solidFill>
                  <a:rou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445112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0520" y="10963"/>
            <a:ext cx="12259293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-711200" y="-226193"/>
            <a:ext cx="12629013" cy="110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5600" b="1">
                <a:solidFill>
                  <a:srgbClr val="FF3399"/>
                </a:solidFill>
                <a:latin typeface="Times New Roman" pitchFamily="18" charset="0"/>
                <a:ea typeface="HP001 5Ha" pitchFamily="34" charset="-127"/>
                <a:cs typeface="Times New Roman" pitchFamily="18" charset="0"/>
              </a:rPr>
              <a:t>Bài 52: Vật </a:t>
            </a:r>
            <a:r>
              <a:rPr lang="en-US" sz="5600" b="1" dirty="0" err="1">
                <a:solidFill>
                  <a:srgbClr val="FF3399"/>
                </a:solidFill>
                <a:latin typeface="Times New Roman" pitchFamily="18" charset="0"/>
                <a:ea typeface="HP001 5Ha" pitchFamily="34" charset="-127"/>
                <a:cs typeface="Times New Roman" pitchFamily="18" charset="0"/>
              </a:rPr>
              <a:t>dẫn</a:t>
            </a:r>
            <a:r>
              <a:rPr lang="en-US" sz="5600" b="1" dirty="0">
                <a:solidFill>
                  <a:srgbClr val="FF3399"/>
                </a:solidFill>
                <a:latin typeface="Times New Roman" pitchFamily="18" charset="0"/>
                <a:ea typeface="HP001 5Ha" pitchFamily="34" charset="-127"/>
                <a:cs typeface="Times New Roman" pitchFamily="18" charset="0"/>
              </a:rPr>
              <a:t> </a:t>
            </a:r>
            <a:r>
              <a:rPr lang="en-US" sz="5600" b="1" dirty="0" err="1">
                <a:solidFill>
                  <a:srgbClr val="FF3399"/>
                </a:solidFill>
                <a:latin typeface="Times New Roman" pitchFamily="18" charset="0"/>
                <a:ea typeface="HP001 5Ha" pitchFamily="34" charset="-127"/>
                <a:cs typeface="Times New Roman" pitchFamily="18" charset="0"/>
              </a:rPr>
              <a:t>nhiệt</a:t>
            </a:r>
            <a:r>
              <a:rPr lang="en-US" sz="5600" b="1" dirty="0">
                <a:solidFill>
                  <a:srgbClr val="FF3399"/>
                </a:solidFill>
                <a:latin typeface="Times New Roman" pitchFamily="18" charset="0"/>
                <a:ea typeface="HP001 5Ha" pitchFamily="34" charset="-127"/>
                <a:cs typeface="Times New Roman" pitchFamily="18" charset="0"/>
              </a:rPr>
              <a:t> </a:t>
            </a:r>
            <a:r>
              <a:rPr lang="en-US" sz="5600" b="1" dirty="0" err="1">
                <a:solidFill>
                  <a:srgbClr val="FF3399"/>
                </a:solidFill>
                <a:latin typeface="Times New Roman" pitchFamily="18" charset="0"/>
                <a:ea typeface="HP001 5Ha" pitchFamily="34" charset="-127"/>
                <a:cs typeface="Times New Roman" pitchFamily="18" charset="0"/>
              </a:rPr>
              <a:t>và</a:t>
            </a:r>
            <a:r>
              <a:rPr lang="en-US" sz="5600" b="1" dirty="0">
                <a:solidFill>
                  <a:srgbClr val="FF3399"/>
                </a:solidFill>
                <a:latin typeface="Times New Roman" pitchFamily="18" charset="0"/>
                <a:ea typeface="HP001 5Ha" pitchFamily="34" charset="-127"/>
                <a:cs typeface="Times New Roman" pitchFamily="18" charset="0"/>
              </a:rPr>
              <a:t> </a:t>
            </a:r>
            <a:r>
              <a:rPr lang="en-US" sz="5600" b="1" dirty="0" err="1">
                <a:solidFill>
                  <a:srgbClr val="FF3399"/>
                </a:solidFill>
                <a:latin typeface="Times New Roman" pitchFamily="18" charset="0"/>
                <a:ea typeface="HP001 5Ha" pitchFamily="34" charset="-127"/>
                <a:cs typeface="Times New Roman" pitchFamily="18" charset="0"/>
              </a:rPr>
              <a:t>vật</a:t>
            </a:r>
            <a:r>
              <a:rPr lang="en-US" sz="5600" b="1" dirty="0">
                <a:solidFill>
                  <a:srgbClr val="FF3399"/>
                </a:solidFill>
                <a:latin typeface="Times New Roman" pitchFamily="18" charset="0"/>
                <a:ea typeface="HP001 5Ha" pitchFamily="34" charset="-127"/>
                <a:cs typeface="Times New Roman" pitchFamily="18" charset="0"/>
              </a:rPr>
              <a:t> </a:t>
            </a:r>
            <a:r>
              <a:rPr lang="en-US" sz="5600" b="1" dirty="0" err="1">
                <a:solidFill>
                  <a:srgbClr val="FF3399"/>
                </a:solidFill>
                <a:latin typeface="Times New Roman" pitchFamily="18" charset="0"/>
                <a:ea typeface="HP001 5Ha" pitchFamily="34" charset="-127"/>
                <a:cs typeface="Times New Roman" pitchFamily="18" charset="0"/>
              </a:rPr>
              <a:t>cách</a:t>
            </a:r>
            <a:r>
              <a:rPr lang="en-US" sz="5600" b="1" dirty="0">
                <a:solidFill>
                  <a:srgbClr val="FF3399"/>
                </a:solidFill>
                <a:latin typeface="Times New Roman" pitchFamily="18" charset="0"/>
                <a:ea typeface="HP001 5Ha" pitchFamily="34" charset="-127"/>
                <a:cs typeface="Times New Roman" pitchFamily="18" charset="0"/>
              </a:rPr>
              <a:t> </a:t>
            </a:r>
            <a:r>
              <a:rPr lang="en-US" sz="5600" b="1" dirty="0" err="1">
                <a:solidFill>
                  <a:srgbClr val="FF3399"/>
                </a:solidFill>
                <a:latin typeface="Times New Roman" pitchFamily="18" charset="0"/>
                <a:ea typeface="HP001 5Ha" pitchFamily="34" charset="-127"/>
                <a:cs typeface="Times New Roman" pitchFamily="18" charset="0"/>
              </a:rPr>
              <a:t>nhiệt</a:t>
            </a:r>
            <a:endParaRPr lang="en-US" sz="5600" b="1" dirty="0">
              <a:solidFill>
                <a:srgbClr val="FF3399"/>
              </a:solidFill>
              <a:latin typeface="Times New Roman" pitchFamily="18" charset="0"/>
              <a:ea typeface="HP001 5Ha" pitchFamily="34" charset="-127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2213" y="787401"/>
            <a:ext cx="11785600" cy="58113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53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nhôm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,…) -&gt;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xốp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len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nhựa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…) -&gt;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10200" y="3810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0200" y="975365"/>
            <a:ext cx="8763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69268" y="2219175"/>
            <a:ext cx="701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81300" y="3067890"/>
            <a:ext cx="701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Co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38400" y="3616168"/>
            <a:ext cx="601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95600" y="3902604"/>
            <a:ext cx="701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Oval 9"/>
          <p:cNvSpPr/>
          <p:nvPr/>
        </p:nvSpPr>
        <p:spPr>
          <a:xfrm>
            <a:off x="2895600" y="3923438"/>
            <a:ext cx="457200" cy="543105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10200" y="3810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4900" y="1066800"/>
            <a:ext cx="1036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81100" y="2018799"/>
            <a:ext cx="10287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,. 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38400" y="3616168"/>
            <a:ext cx="601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218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10200" y="3810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85192" y="1241074"/>
            <a:ext cx="97014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tỏa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66855" y="2162703"/>
            <a:ext cx="601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66855" y="3183895"/>
            <a:ext cx="601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38400" y="3616168"/>
            <a:ext cx="601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1491" y="4191000"/>
            <a:ext cx="601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Oval 9"/>
          <p:cNvSpPr/>
          <p:nvPr/>
        </p:nvSpPr>
        <p:spPr>
          <a:xfrm>
            <a:off x="4953000" y="3183771"/>
            <a:ext cx="457200" cy="543105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70197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4600" y="177225"/>
            <a:ext cx="8458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spc="50" dirty="0">
                <a:ln w="11430"/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Khoa </a:t>
            </a:r>
            <a:r>
              <a:rPr lang="en-US" sz="3600" b="1" spc="50" dirty="0" err="1">
                <a:ln w="11430"/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3600" b="1" spc="50" dirty="0">
              <a:ln w="11430"/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b="1" spc="50" dirty="0">
              <a:ln w="11430"/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24200" y="990600"/>
            <a:ext cx="861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52: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(Tr104)</a:t>
            </a:r>
          </a:p>
        </p:txBody>
      </p:sp>
    </p:spTree>
    <p:extLst>
      <p:ext uri="{BB962C8B-B14F-4D97-AF65-F5344CB8AC3E}">
        <p14:creationId xmlns:p14="http://schemas.microsoft.com/office/powerpoint/2010/main" val="636441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629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75" y="179306"/>
            <a:ext cx="11559822" cy="650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3711787" y="427892"/>
            <a:ext cx="4876800" cy="710480"/>
          </a:xfrm>
          <a:prstGeom prst="rect">
            <a:avLst/>
          </a:prstGeom>
        </p:spPr>
        <p:txBody>
          <a:bodyPr lIns="80029" tIns="40015" rIns="80029" bIns="40015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852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  <p:grpSp>
        <p:nvGrpSpPr>
          <p:cNvPr id="396292" name="Group 13"/>
          <p:cNvGrpSpPr>
            <a:grpSpLocks/>
          </p:cNvGrpSpPr>
          <p:nvPr/>
        </p:nvGrpSpPr>
        <p:grpSpPr bwMode="auto">
          <a:xfrm>
            <a:off x="2656652" y="1138108"/>
            <a:ext cx="6502400" cy="1202644"/>
            <a:chOff x="1292225" y="1295400"/>
            <a:chExt cx="2822575" cy="1498600"/>
          </a:xfrm>
        </p:grpSpPr>
        <p:sp>
          <p:nvSpPr>
            <p:cNvPr id="4" name="Rectangle 3"/>
            <p:cNvSpPr/>
            <p:nvPr/>
          </p:nvSpPr>
          <p:spPr>
            <a:xfrm>
              <a:off x="1292225" y="1295400"/>
              <a:ext cx="2822575" cy="1498600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508">
                <a:solidFill>
                  <a:prstClr val="white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292225" y="1295400"/>
              <a:ext cx="2822575" cy="380746"/>
            </a:xfrm>
            <a:prstGeom prst="rect">
              <a:avLst/>
            </a:prstGeom>
            <a:solidFill>
              <a:schemeClr val="accent3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51" b="1" dirty="0">
                <a:solidFill>
                  <a:prstClr val="white"/>
                </a:solidFill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1292225" y="1739916"/>
              <a:ext cx="2822575" cy="0"/>
            </a:xfrm>
            <a:prstGeom prst="line">
              <a:avLst/>
            </a:prstGeom>
            <a:ln w="12700">
              <a:solidFill>
                <a:schemeClr val="accent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6293" name="Group 13"/>
          <p:cNvGrpSpPr>
            <a:grpSpLocks/>
          </p:cNvGrpSpPr>
          <p:nvPr/>
        </p:nvGrpSpPr>
        <p:grpSpPr bwMode="auto">
          <a:xfrm>
            <a:off x="2670200" y="4610571"/>
            <a:ext cx="6609268" cy="1246293"/>
            <a:chOff x="1292225" y="1295400"/>
            <a:chExt cx="2822575" cy="1498600"/>
          </a:xfrm>
        </p:grpSpPr>
        <p:sp>
          <p:nvSpPr>
            <p:cNvPr id="8" name="Rectangle 7"/>
            <p:cNvSpPr/>
            <p:nvPr/>
          </p:nvSpPr>
          <p:spPr>
            <a:xfrm>
              <a:off x="1292225" y="1295400"/>
              <a:ext cx="2822575" cy="1498600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508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292225" y="1295400"/>
              <a:ext cx="2822575" cy="338451"/>
            </a:xfrm>
            <a:prstGeom prst="rect">
              <a:avLst/>
            </a:prstGeom>
            <a:solidFill>
              <a:schemeClr val="accent6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51" b="1" dirty="0">
                <a:solidFill>
                  <a:prstClr val="white"/>
                </a:solidFill>
              </a:endParaRPr>
            </a:p>
            <a:p>
              <a:pPr algn="ctr">
                <a:defRPr/>
              </a:pPr>
              <a:endParaRPr lang="en-US" sz="2451" b="1" dirty="0">
                <a:solidFill>
                  <a:prstClr val="white"/>
                </a:solidFill>
              </a:endParaRPr>
            </a:p>
            <a:p>
              <a:pPr algn="ctr">
                <a:defRPr/>
              </a:pPr>
              <a:endParaRPr lang="en-US" sz="3508" dirty="0">
                <a:solidFill>
                  <a:prstClr val="white"/>
                </a:solidFill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1292225" y="1740636"/>
              <a:ext cx="2822575" cy="0"/>
            </a:xfrm>
            <a:prstGeom prst="line">
              <a:avLst/>
            </a:prstGeom>
            <a:ln w="12700">
              <a:solidFill>
                <a:schemeClr val="accent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6294" name="Rectangle 13"/>
          <p:cNvSpPr>
            <a:spLocks noChangeArrowheads="1"/>
          </p:cNvSpPr>
          <p:nvPr/>
        </p:nvSpPr>
        <p:spPr bwMode="auto">
          <a:xfrm>
            <a:off x="2886945" y="4970311"/>
            <a:ext cx="6285653" cy="792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76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 triển khả năng tìm hiểu tự nhiên và xã hội, tìm tòi khám phá.</a:t>
            </a:r>
          </a:p>
        </p:txBody>
      </p:sp>
      <p:grpSp>
        <p:nvGrpSpPr>
          <p:cNvPr id="396295" name="Group 13"/>
          <p:cNvGrpSpPr>
            <a:grpSpLocks/>
          </p:cNvGrpSpPr>
          <p:nvPr/>
        </p:nvGrpSpPr>
        <p:grpSpPr bwMode="auto">
          <a:xfrm>
            <a:off x="2670198" y="2577066"/>
            <a:ext cx="6502400" cy="1712900"/>
            <a:chOff x="1292225" y="1295400"/>
            <a:chExt cx="2822575" cy="1498600"/>
          </a:xfrm>
        </p:grpSpPr>
        <p:sp>
          <p:nvSpPr>
            <p:cNvPr id="16" name="Rectangle 15"/>
            <p:cNvSpPr/>
            <p:nvPr/>
          </p:nvSpPr>
          <p:spPr>
            <a:xfrm>
              <a:off x="1292225" y="1295400"/>
              <a:ext cx="2822575" cy="1498600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508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292225" y="1295400"/>
              <a:ext cx="2822575" cy="380576"/>
            </a:xfrm>
            <a:prstGeom prst="rect">
              <a:avLst/>
            </a:prstGeom>
            <a:solidFill>
              <a:srgbClr val="FF00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51" b="1" dirty="0">
                <a:solidFill>
                  <a:prstClr val="white"/>
                </a:solidFill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1292225" y="1740503"/>
              <a:ext cx="2822575" cy="0"/>
            </a:xfrm>
            <a:prstGeom prst="line">
              <a:avLst/>
            </a:prstGeom>
            <a:ln w="12700">
              <a:solidFill>
                <a:schemeClr val="accent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6296" name="Rectangle 2"/>
          <p:cNvSpPr>
            <a:spLocks noChangeArrowheads="1"/>
          </p:cNvSpPr>
          <p:nvPr/>
        </p:nvSpPr>
        <p:spPr bwMode="auto">
          <a:xfrm>
            <a:off x="2841791" y="1475271"/>
            <a:ext cx="6144166" cy="792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vi-VN" altLang="en-US" sz="2276" b="1" dirty="0">
                <a:solidFill>
                  <a:srgbClr val="4F62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biệt được các vật dẫn nhiệt và vật  không dẫn nhiệt.</a:t>
            </a:r>
            <a:endParaRPr lang="en-US" altLang="en-US" sz="2276" b="1" dirty="0">
              <a:solidFill>
                <a:srgbClr val="4F6228"/>
              </a:solidFill>
              <a:latin typeface=".VnTime" pitchFamily="34" charset="0"/>
              <a:cs typeface="Times New Roman" panose="02020603050405020304" pitchFamily="18" charset="0"/>
            </a:endParaRPr>
          </a:p>
        </p:txBody>
      </p:sp>
      <p:sp>
        <p:nvSpPr>
          <p:cNvPr id="396297" name="Rectangle 6"/>
          <p:cNvSpPr>
            <a:spLocks noChangeArrowheads="1"/>
          </p:cNvSpPr>
          <p:nvPr/>
        </p:nvSpPr>
        <p:spPr bwMode="auto">
          <a:xfrm>
            <a:off x="2874904" y="3042169"/>
            <a:ext cx="6111052" cy="792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vi-VN" altLang="en-US" sz="2276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 được các ứng dụng về tính dẫn nhiệt, tính cách nhiệt của các vật xung quanh ta. </a:t>
            </a:r>
            <a:endParaRPr lang="en-US" altLang="en-US" sz="2276" b="1" dirty="0">
              <a:solidFill>
                <a:srgbClr val="FF0000"/>
              </a:solidFill>
              <a:latin typeface=".VnTime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901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Text Box 9"/>
          <p:cNvSpPr txBox="1">
            <a:spLocks noChangeArrowheads="1"/>
          </p:cNvSpPr>
          <p:nvPr/>
        </p:nvSpPr>
        <p:spPr bwMode="auto">
          <a:xfrm>
            <a:off x="1977813" y="394548"/>
            <a:ext cx="8453120" cy="442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276" b="1">
              <a:solidFill>
                <a:srgbClr val="CC0066"/>
              </a:solidFill>
              <a:latin typeface=".VnTime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79409" y="1887691"/>
            <a:ext cx="9758291" cy="214719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10113" b="1" dirty="0">
                <a:ln>
                  <a:solidFill>
                    <a:sysClr val="windowText" lastClr="000000"/>
                  </a:solidFill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endParaRPr lang="en-US" sz="5563" b="1" dirty="0">
              <a:ln>
                <a:solidFill>
                  <a:sysClr val="windowText" lastClr="000000"/>
                </a:solidFill>
              </a:ln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932101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207568" y="1772816"/>
            <a:ext cx="7992888" cy="223224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latin typeface="+mj-lt"/>
              </a:rPr>
              <a:t>Hoạt động 1: Vật dẫn nhiệt, vật cách nhiệt</a:t>
            </a:r>
            <a:endParaRPr lang="en-US" sz="3200" b="1" dirty="0">
              <a:latin typeface="+mj-lt"/>
            </a:endParaRPr>
          </a:p>
        </p:txBody>
      </p:sp>
      <p:sp>
        <p:nvSpPr>
          <p:cNvPr id="2" name="AutoShape 2" descr="Káº¿t quáº£ hÃ¬nh áº£nh cho hÃ¬nh áº£nh Äá»ng dá» thÆ°Æ¡n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Káº¿t quáº£ hÃ¬nh áº£nh cho hÃ¬nh áº£nh Äá»ng dá» thÆ°Æ¡n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152" y="4438061"/>
            <a:ext cx="3240360" cy="2410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8618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1646</TotalTime>
  <Words>818</Words>
  <Application>Microsoft Office PowerPoint</Application>
  <PresentationFormat>Widescreen</PresentationFormat>
  <Paragraphs>118</Paragraphs>
  <Slides>27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Microsoft YaHei</vt:lpstr>
      <vt:lpstr>.VnTime</vt:lpstr>
      <vt:lpstr>Arial</vt:lpstr>
      <vt:lpstr>Calibri</vt:lpstr>
      <vt:lpstr>HP001 5Ha</vt:lpstr>
      <vt:lpstr>Tahoma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229</cp:revision>
  <dcterms:created xsi:type="dcterms:W3CDTF">2019-04-22T00:58:13Z</dcterms:created>
  <dcterms:modified xsi:type="dcterms:W3CDTF">2023-03-01T03:29:01Z</dcterms:modified>
</cp:coreProperties>
</file>