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637" r:id="rId2"/>
    <p:sldId id="432" r:id="rId3"/>
    <p:sldId id="559" r:id="rId4"/>
    <p:sldId id="560" r:id="rId5"/>
    <p:sldId id="561" r:id="rId6"/>
    <p:sldId id="562" r:id="rId7"/>
    <p:sldId id="633" r:id="rId8"/>
    <p:sldId id="632" r:id="rId9"/>
    <p:sldId id="631" r:id="rId10"/>
    <p:sldId id="630" r:id="rId11"/>
    <p:sldId id="582" r:id="rId12"/>
    <p:sldId id="575" r:id="rId13"/>
    <p:sldId id="596" r:id="rId14"/>
    <p:sldId id="583" r:id="rId15"/>
    <p:sldId id="597" r:id="rId16"/>
    <p:sldId id="580" r:id="rId17"/>
    <p:sldId id="638" r:id="rId18"/>
    <p:sldId id="594" r:id="rId19"/>
    <p:sldId id="619" r:id="rId20"/>
    <p:sldId id="589" r:id="rId21"/>
    <p:sldId id="590" r:id="rId22"/>
    <p:sldId id="591" r:id="rId23"/>
    <p:sldId id="571" r:id="rId24"/>
    <p:sldId id="572" r:id="rId25"/>
    <p:sldId id="592" r:id="rId26"/>
    <p:sldId id="573" r:id="rId27"/>
    <p:sldId id="593" r:id="rId28"/>
    <p:sldId id="584" r:id="rId29"/>
    <p:sldId id="634" r:id="rId30"/>
    <p:sldId id="451" r:id="rId31"/>
    <p:sldId id="63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6D9"/>
    <a:srgbClr val="8C2FBF"/>
    <a:srgbClr val="FFFF66"/>
    <a:srgbClr val="24CA40"/>
    <a:srgbClr val="B2EEB3"/>
    <a:srgbClr val="FF3399"/>
    <a:srgbClr val="00CC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3" autoAdjust="0"/>
    <p:restoredTop sz="93849" autoAdjust="0"/>
  </p:normalViewPr>
  <p:slideViewPr>
    <p:cSldViewPr>
      <p:cViewPr varScale="1">
        <p:scale>
          <a:sx n="97" d="100"/>
          <a:sy n="97" d="100"/>
        </p:scale>
        <p:origin x="1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t>18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t>21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3/1/2023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4.GIF"/><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B&#210;%20B&#210;%20B&#210;/S&#7921;%20n&#7903;%20v&#236;%20nhi&#7879;t%20c&#7911;a%20ch&#7845;t%20l&#7887;ng.mp4" TargetMode="External"/><Relationship Id="rId4" Type="http://schemas.openxmlformats.org/officeDocument/2006/relationships/hyperlink" Target="TN2.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Box 1"/>
          <p:cNvSpPr txBox="1">
            <a:spLocks noChangeArrowheads="1"/>
          </p:cNvSpPr>
          <p:nvPr/>
        </p:nvSpPr>
        <p:spPr bwMode="auto">
          <a:xfrm>
            <a:off x="895349" y="438150"/>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00" b="1">
                <a:latin typeface="Times New Roman" panose="02020603050405020304" pitchFamily="18" charset="0"/>
                <a:cs typeface="Times New Roman" panose="02020603050405020304" pitchFamily="18" charset="0"/>
              </a:rPr>
              <a:t>ỦY BAN NHÂN DÂN QUẬN LONG BIÊN</a:t>
            </a:r>
          </a:p>
          <a:p>
            <a:pPr algn="ctr">
              <a:lnSpc>
                <a:spcPct val="100000"/>
              </a:lnSpc>
              <a:spcBef>
                <a:spcPct val="0"/>
              </a:spcBef>
              <a:buFontTx/>
              <a:buNone/>
            </a:pPr>
            <a:r>
              <a:rPr lang="en-US" altLang="en-US" sz="1600" b="1">
                <a:latin typeface="Times New Roman" panose="02020603050405020304" pitchFamily="18" charset="0"/>
                <a:cs typeface="Times New Roman" panose="02020603050405020304" pitchFamily="18" charset="0"/>
              </a:rPr>
              <a:t>TRƯỜNG TIỂU HỌC ÁI MỘ B</a:t>
            </a:r>
          </a:p>
          <a:p>
            <a:pPr algn="ctr">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MÔN: KHOA HỌC</a:t>
            </a:r>
          </a:p>
          <a:p>
            <a:pPr algn="ctr">
              <a:lnSpc>
                <a:spcPct val="100000"/>
              </a:lnSpc>
              <a:spcBef>
                <a:spcPct val="0"/>
              </a:spcBef>
              <a:buFontTx/>
              <a:buNone/>
            </a:pPr>
            <a:r>
              <a:rPr lang="vi-VN" altLang="en-US" sz="2400" b="1" smtClean="0">
                <a:solidFill>
                  <a:srgbClr val="FF0000"/>
                </a:solidFill>
                <a:latin typeface="Times New Roman" panose="02020603050405020304" pitchFamily="18" charset="0"/>
                <a:cs typeface="Times New Roman" panose="02020603050405020304" pitchFamily="18" charset="0"/>
              </a:rPr>
              <a:t>BÀI 51: NÓNG, LẠNH VÀ NHIỆT ĐỘ (TIẾP THEO)</a:t>
            </a:r>
            <a:endParaRPr lang="vi-VN" altLang="en-US" sz="2400" b="1">
              <a:solidFill>
                <a:srgbClr val="FF0000"/>
              </a:solidFill>
              <a:latin typeface="Times New Roman" panose="02020603050405020304" pitchFamily="18" charset="0"/>
              <a:cs typeface="Times New Roman" panose="02020603050405020304" pitchFamily="18" charset="0"/>
            </a:endParaRPr>
          </a:p>
        </p:txBody>
      </p:sp>
      <p:pic>
        <p:nvPicPr>
          <p:cNvPr id="391171" name="Picture 8" descr="http://previews.123rf.com/images/yuyuyi/yuyuyi1209/yuyuyi120900222/15452353-Multicultural-children-and-banner--Stock-Vector-children-school-holding.jpg"/>
          <p:cNvPicPr>
            <a:picLocks noChangeAspect="1" noChangeArrowheads="1"/>
          </p:cNvPicPr>
          <p:nvPr/>
        </p:nvPicPr>
        <p:blipFill>
          <a:blip r:embed="rId3" cstate="print">
            <a:extLst>
              <a:ext uri="{28A0092B-C50C-407E-A947-70E740481C1C}">
                <a14:useLocalDpi xmlns:a14="http://schemas.microsoft.com/office/drawing/2010/main" val="0"/>
              </a:ext>
            </a:extLst>
          </a:blip>
          <a:srcRect t="49277"/>
          <a:stretch>
            <a:fillRect/>
          </a:stretch>
        </p:blipFill>
        <p:spPr bwMode="auto">
          <a:xfrm>
            <a:off x="2670869" y="3657600"/>
            <a:ext cx="3916561" cy="86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2176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304800" y="590550"/>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lt"/>
              </a:endParaRPr>
            </a:p>
          </p:txBody>
        </p:sp>
        <p:sp>
          <p:nvSpPr>
            <p:cNvPr id="7" name="Rectangle 6"/>
            <p:cNvSpPr/>
            <p:nvPr/>
          </p:nvSpPr>
          <p:spPr>
            <a:xfrm>
              <a:off x="2280215" y="1246632"/>
              <a:ext cx="2326223"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vi-VN" alt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1</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ea typeface="Tahoma" panose="020B0604030504040204" pitchFamily="34" charset="0"/>
                  <a:cs typeface="Times New Roman" panose="02020603050405020304" pitchFamily="18" charset="0"/>
                </a:rPr>
                <a:t>:</a:t>
              </a:r>
            </a:p>
          </p:txBody>
        </p:sp>
      </p:grpSp>
      <p:sp>
        <p:nvSpPr>
          <p:cNvPr id="215101" name="WordArt 61"/>
          <p:cNvSpPr>
            <a:spLocks noChangeArrowheads="1" noChangeShapeType="1" noTextEdit="1"/>
          </p:cNvSpPr>
          <p:nvPr/>
        </p:nvSpPr>
        <p:spPr bwMode="auto">
          <a:xfrm>
            <a:off x="1420495" y="1570990"/>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Tìm hiểu về sự </a:t>
            </a: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truyền </a:t>
            </a:r>
            <a:r>
              <a:rPr lang="en-US" sz="2100"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nhiệt</a:t>
            </a:r>
            <a:endParaRPr lang="vi-VN" sz="2100"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26" name="Picture 2" descr="C:\Documents and Settings\Nguyet_NT\My Documents\Downloads\Nong, lanh va nhiet do.jpg"/>
          <p:cNvPicPr>
            <a:picLocks noChangeAspect="1" noChangeArrowheads="1"/>
          </p:cNvPicPr>
          <p:nvPr/>
        </p:nvPicPr>
        <p:blipFill>
          <a:blip r:embed="rId4" cstate="print"/>
          <a:srcRect/>
          <a:stretch>
            <a:fillRect/>
          </a:stretch>
        </p:blipFill>
        <p:spPr bwMode="auto">
          <a:xfrm>
            <a:off x="5029200" y="742926"/>
            <a:ext cx="3621633" cy="3298213"/>
          </a:xfrm>
          <a:prstGeom prst="rect">
            <a:avLst/>
          </a:prstGeom>
          <a:noFill/>
          <a:ln w="3175">
            <a:solidFill>
              <a:schemeClr val="tx1"/>
            </a:solidFill>
          </a:ln>
        </p:spPr>
      </p:pic>
      <p:sp>
        <p:nvSpPr>
          <p:cNvPr id="2" name="TextBox 1"/>
          <p:cNvSpPr txBox="1"/>
          <p:nvPr/>
        </p:nvSpPr>
        <p:spPr>
          <a:xfrm>
            <a:off x="457200" y="590550"/>
            <a:ext cx="4343400" cy="2308324"/>
          </a:xfrm>
          <a:prstGeom prst="rect">
            <a:avLst/>
          </a:prstGeom>
          <a:noFill/>
        </p:spPr>
        <p:txBody>
          <a:bodyPr wrap="square" rtlCol="0">
            <a:spAutoFit/>
          </a:bodyPr>
          <a:lstStyle/>
          <a:p>
            <a:pPr algn="just"/>
            <a:r>
              <a:rPr lang="vi-VN" sz="2400" smtClean="0">
                <a:latin typeface="Times New Roman" panose="02020603050405020304" pitchFamily="18" charset="0"/>
                <a:cs typeface="Times New Roman" panose="02020603050405020304" pitchFamily="18" charset="0"/>
              </a:rPr>
              <a:t>- Đặt </a:t>
            </a:r>
            <a:r>
              <a:rPr lang="vi-VN" sz="2400">
                <a:latin typeface="Times New Roman" panose="02020603050405020304" pitchFamily="18" charset="0"/>
                <a:cs typeface="Times New Roman" panose="02020603050405020304" pitchFamily="18" charset="0"/>
              </a:rPr>
              <a:t>một cốc nước nóng vào trong một chậu </a:t>
            </a:r>
            <a:r>
              <a:rPr lang="vi-VN" sz="2400">
                <a:latin typeface="Times New Roman" panose="02020603050405020304" pitchFamily="18" charset="0"/>
                <a:cs typeface="Times New Roman" panose="02020603050405020304" pitchFamily="18" charset="0"/>
              </a:rPr>
              <a:t>nước</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 Hãy dự đoán xem, một lúc sau mức độ nóng, lạnh của cốc nước và chậu nước thay đổi không. Nếu có thì thay đổi như thế </a:t>
            </a:r>
            <a:r>
              <a:rPr lang="vi-VN" sz="2400">
                <a:latin typeface="Times New Roman" panose="02020603050405020304" pitchFamily="18" charset="0"/>
                <a:cs typeface="Times New Roman" panose="02020603050405020304" pitchFamily="18" charset="0"/>
              </a:rPr>
              <a:t>nào</a:t>
            </a:r>
            <a:r>
              <a:rPr lang="vi-VN" sz="2400" smtClean="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Left-Right Arrow 3"/>
          <p:cNvSpPr/>
          <p:nvPr/>
        </p:nvSpPr>
        <p:spPr>
          <a:xfrm>
            <a:off x="2043430" y="265430"/>
            <a:ext cx="5436870" cy="134239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solidFill>
                  <a:srgbClr val="0000CC"/>
                </a:solidFill>
                <a:latin typeface="+mj-lt"/>
              </a:rPr>
              <a:t>Kết </a:t>
            </a:r>
            <a:r>
              <a:rPr lang="en-US" sz="2800" dirty="0">
                <a:solidFill>
                  <a:srgbClr val="0000CC"/>
                </a:solidFill>
                <a:latin typeface="+mj-lt"/>
              </a:rPr>
              <a:t>l</a:t>
            </a:r>
            <a:r>
              <a:rPr lang="vi-VN" sz="2800" dirty="0">
                <a:solidFill>
                  <a:srgbClr val="0000CC"/>
                </a:solidFill>
                <a:latin typeface="+mj-lt"/>
              </a:rPr>
              <a:t>uận</a:t>
            </a:r>
          </a:p>
        </p:txBody>
      </p:sp>
      <p:sp>
        <p:nvSpPr>
          <p:cNvPr id="5" name="Rounded Rectangle 4"/>
          <p:cNvSpPr/>
          <p:nvPr/>
        </p:nvSpPr>
        <p:spPr>
          <a:xfrm>
            <a:off x="1223645" y="1531620"/>
            <a:ext cx="6777355" cy="2380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l"/>
            <a:r>
              <a:rPr lang="vi-VN" sz="2000" dirty="0">
                <a:latin typeface="+mj-lt"/>
              </a:rPr>
              <a:t>       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4"/>
          <a:srcRect/>
          <a:stretch>
            <a:fillRect/>
          </a:stretch>
        </p:blipFill>
        <p:spPr bwMode="auto">
          <a:xfrm>
            <a:off x="1295400" y="1657350"/>
            <a:ext cx="685800" cy="800100"/>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295400" y="1531620"/>
            <a:ext cx="6400800" cy="82994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314450" y="2343150"/>
            <a:ext cx="645795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2" name="Picture 1" descr="qustionbig_w"/>
          <p:cNvPicPr>
            <a:picLocks noChangeAspect="1" noChangeArrowheads="1" noCrop="1"/>
          </p:cNvPicPr>
          <p:nvPr/>
        </p:nvPicPr>
        <p:blipFill>
          <a:blip r:embed="rId5"/>
          <a:srcRect/>
          <a:stretch>
            <a:fillRect/>
          </a:stretch>
        </p:blipFill>
        <p:spPr bwMode="auto">
          <a:xfrm>
            <a:off x="419100" y="1094232"/>
            <a:ext cx="895350" cy="879029"/>
          </a:xfrm>
          <a:prstGeom prst="rect">
            <a:avLst/>
          </a:prstGeom>
          <a:noFill/>
          <a:ln w="9525">
            <a:noFill/>
            <a:miter lim="800000"/>
            <a:headEnd/>
            <a:tailEnd/>
          </a:ln>
        </p:spPr>
      </p:pic>
      <p:sp>
        <p:nvSpPr>
          <p:cNvPr id="76804" name="Rectangle 4"/>
          <p:cNvSpPr>
            <a:spLocks noChangeArrowheads="1"/>
          </p:cNvSpPr>
          <p:nvPr/>
        </p:nvSpPr>
        <p:spPr bwMode="auto">
          <a:xfrm>
            <a:off x="1697672" y="1787525"/>
            <a:ext cx="5829300"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a:spAutoFit/>
          </a:bodyPr>
          <a:lstStyle/>
          <a:p>
            <a:pPr algn="l">
              <a:spcBef>
                <a:spcPct val="50000"/>
              </a:spcBef>
            </a:pPr>
            <a:r>
              <a:rPr lang="en-US" altLang="en-US" sz="2400" b="1" dirty="0">
                <a:latin typeface="Times New Roman" panose="02020603050405020304" pitchFamily="18" charset="0"/>
              </a:rPr>
              <a:t>Các vật lạnh đi: để rau,củ quả vào tủ lạnh, lúc lấy ra thấy lạnh.</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Cho đá vào cốc, cốc lạnh đi, chườm đá trên trán, trán lạnh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0661"/>
                                        </p:tgtEl>
                                        <p:attrNameLst>
                                          <p:attrName>style.visibility</p:attrName>
                                        </p:attrNameLst>
                                      </p:cBhvr>
                                      <p:to>
                                        <p:strVal val="visible"/>
                                      </p:to>
                                    </p:set>
                                    <p:animEffect transition="in" filter="barn(inVertical)">
                                      <p:cBhvr>
                                        <p:cTn id="41" dur="500"/>
                                        <p:tgtEl>
                                          <p:spTgt spid="7066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0662"/>
                                        </p:tgtEl>
                                        <p:attrNameLst>
                                          <p:attrName>style.visibility</p:attrName>
                                        </p:attrNameLst>
                                      </p:cBhvr>
                                      <p:to>
                                        <p:strVal val="visible"/>
                                      </p:to>
                                    </p:set>
                                    <p:animEffect transition="in" filter="randombar(horizontal)">
                                      <p:cBhvr>
                                        <p:cTn id="46" dur="500"/>
                                        <p:tgtEl>
                                          <p:spTgt spid="7066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70661"/>
                                        </p:tgtEl>
                                      </p:cBhvr>
                                    </p:animEffect>
                                    <p:set>
                                      <p:cBhvr>
                                        <p:cTn id="51" dur="1" fill="hold">
                                          <p:stCondLst>
                                            <p:cond delay="499"/>
                                          </p:stCondLst>
                                        </p:cTn>
                                        <p:tgtEl>
                                          <p:spTgt spid="70661"/>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0662"/>
                                        </p:tgtEl>
                                      </p:cBhvr>
                                    </p:animEffect>
                                    <p:set>
                                      <p:cBhvr>
                                        <p:cTn id="57" dur="1" fill="hold">
                                          <p:stCondLst>
                                            <p:cond delay="499"/>
                                          </p:stCondLst>
                                        </p:cTn>
                                        <p:tgtEl>
                                          <p:spTgt spid="7066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6804"/>
                                        </p:tgtEl>
                                        <p:attrNameLst>
                                          <p:attrName>style.visibility</p:attrName>
                                        </p:attrNameLst>
                                      </p:cBhvr>
                                      <p:to>
                                        <p:strVal val="visible"/>
                                      </p:to>
                                    </p:set>
                                    <p:anim calcmode="lin" valueType="num">
                                      <p:cBhvr additive="base">
                                        <p:cTn id="62" dur="500" fill="hold"/>
                                        <p:tgtEl>
                                          <p:spTgt spid="76804"/>
                                        </p:tgtEl>
                                        <p:attrNameLst>
                                          <p:attrName>ppt_x</p:attrName>
                                        </p:attrNameLst>
                                      </p:cBhvr>
                                      <p:tavLst>
                                        <p:tav tm="0">
                                          <p:val>
                                            <p:strVal val="#ppt_x"/>
                                          </p:val>
                                        </p:tav>
                                        <p:tav tm="100000">
                                          <p:val>
                                            <p:strVal val="#ppt_x"/>
                                          </p:val>
                                        </p:tav>
                                      </p:tavLst>
                                    </p:anim>
                                    <p:anim calcmode="lin" valueType="num">
                                      <p:cBhvr additive="base">
                                        <p:cTn id="6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70661" grpId="0" bldLvl="0" animBg="1"/>
      <p:bldP spid="70661" grpId="1" bldLvl="0" animBg="1"/>
      <p:bldP spid="70662" grpId="0" bldLvl="0" animBg="1"/>
      <p:bldP spid="70662" grpId="1" bldLvl="0" animBg="1"/>
      <p:bldP spid="7680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280214" y="1246632"/>
              <a:ext cx="2326225"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621790" y="1511935"/>
            <a:ext cx="676021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Tìm hiểu về sự co giãn của nước</a:t>
            </a:r>
          </a:p>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cs typeface="Times New Roman" panose="02020603050405020304" pitchFamily="18" charset="0"/>
              </a:rPr>
              <a:t> khi lạnh đi và khi nóng lên</a:t>
            </a:r>
          </a:p>
        </p:txBody>
      </p: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1" name="Picture 3" descr="C:\Documents and Settings\Nguyet_NT\My Documents\Downloads\Nong, lanh va nhiet do (2).jpg"/>
          <p:cNvPicPr>
            <a:picLocks noChangeAspect="1" noChangeArrowheads="1"/>
          </p:cNvPicPr>
          <p:nvPr/>
        </p:nvPicPr>
        <p:blipFill>
          <a:blip r:embed="rId4" cstate="print"/>
          <a:srcRect/>
          <a:stretch>
            <a:fillRect/>
          </a:stretch>
        </p:blipFill>
        <p:spPr bwMode="auto">
          <a:xfrm>
            <a:off x="5115560" y="525780"/>
            <a:ext cx="3733800" cy="3297555"/>
          </a:xfrm>
          <a:prstGeom prst="rect">
            <a:avLst/>
          </a:prstGeom>
          <a:noFill/>
        </p:spPr>
      </p:pic>
      <p:sp>
        <p:nvSpPr>
          <p:cNvPr id="7" name="TextBox 6"/>
          <p:cNvSpPr txBox="1"/>
          <p:nvPr/>
        </p:nvSpPr>
        <p:spPr>
          <a:xfrm>
            <a:off x="609600" y="742950"/>
            <a:ext cx="4343400" cy="2308324"/>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Đặt </a:t>
            </a:r>
            <a:r>
              <a:rPr lang="vi-VN" sz="2400">
                <a:latin typeface="Times New Roman" panose="02020603050405020304" pitchFamily="18" charset="0"/>
                <a:cs typeface="Times New Roman" panose="02020603050405020304" pitchFamily="18" charset="0"/>
              </a:rPr>
              <a:t>lọ nước vào chậu nước nóng, điều gì xảy ra với mực nước trong ống?</a:t>
            </a:r>
          </a:p>
          <a:p>
            <a:pPr algn="just"/>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Đặt </a:t>
            </a:r>
            <a:r>
              <a:rPr lang="vi-VN" sz="2400">
                <a:latin typeface="Times New Roman" panose="02020603050405020304" pitchFamily="18" charset="0"/>
                <a:cs typeface="Times New Roman" panose="02020603050405020304" pitchFamily="18" charset="0"/>
              </a:rPr>
              <a:t>lọ nước vào chậu nước lạnh, điều gì xảy ra với mực nước trong ống?</a:t>
            </a:r>
          </a:p>
        </p:txBody>
      </p:sp>
      <p:sp>
        <p:nvSpPr>
          <p:cNvPr id="11" name="TextBox 10"/>
          <p:cNvSpPr txBox="1"/>
          <p:nvPr/>
        </p:nvSpPr>
        <p:spPr>
          <a:xfrm>
            <a:off x="4979681" y="3823335"/>
            <a:ext cx="1534160" cy="369332"/>
          </a:xfrm>
          <a:prstGeom prst="rect">
            <a:avLst/>
          </a:prstGeom>
          <a:noFill/>
        </p:spPr>
        <p:txBody>
          <a:bodyPr wrap="square" rtlCol="0">
            <a:spAutoFit/>
          </a:bodyPr>
          <a:lstStyle/>
          <a:p>
            <a:pPr algn="just"/>
            <a:r>
              <a:rPr lang="vi-VN">
                <a:latin typeface="Times New Roman" panose="02020603050405020304" pitchFamily="18" charset="0"/>
                <a:cs typeface="Times New Roman" panose="02020603050405020304" pitchFamily="18" charset="0"/>
              </a:rPr>
              <a:t>Lọ nước</a:t>
            </a:r>
          </a:p>
        </p:txBody>
      </p:sp>
      <p:sp>
        <p:nvSpPr>
          <p:cNvPr id="12" name="TextBox 11"/>
          <p:cNvSpPr txBox="1"/>
          <p:nvPr/>
        </p:nvSpPr>
        <p:spPr>
          <a:xfrm>
            <a:off x="6176831" y="3823335"/>
            <a:ext cx="1339839" cy="369332"/>
          </a:xfrm>
          <a:prstGeom prst="rect">
            <a:avLst/>
          </a:prstGeom>
          <a:noFill/>
        </p:spPr>
        <p:txBody>
          <a:bodyPr wrap="square" rtlCol="0">
            <a:spAutoFit/>
          </a:bodyPr>
          <a:lstStyle/>
          <a:p>
            <a:pPr algn="just"/>
            <a:r>
              <a:rPr lang="vi-VN">
                <a:latin typeface="Times New Roman" panose="02020603050405020304" pitchFamily="18" charset="0"/>
                <a:cs typeface="Times New Roman" panose="02020603050405020304" pitchFamily="18" charset="0"/>
              </a:rPr>
              <a:t>Nước nóng</a:t>
            </a:r>
          </a:p>
        </p:txBody>
      </p:sp>
      <p:sp>
        <p:nvSpPr>
          <p:cNvPr id="13" name="TextBox 12"/>
          <p:cNvSpPr txBox="1"/>
          <p:nvPr/>
        </p:nvSpPr>
        <p:spPr>
          <a:xfrm>
            <a:off x="7502147" y="3844307"/>
            <a:ext cx="1339839" cy="369332"/>
          </a:xfrm>
          <a:prstGeom prst="rect">
            <a:avLst/>
          </a:prstGeom>
          <a:noFill/>
        </p:spPr>
        <p:txBody>
          <a:bodyPr wrap="square" rtlCol="0">
            <a:spAutoFit/>
          </a:bodyPr>
          <a:lstStyle/>
          <a:p>
            <a:pPr algn="just"/>
            <a:r>
              <a:rPr lang="vi-VN">
                <a:latin typeface="Times New Roman" panose="02020603050405020304" pitchFamily="18" charset="0"/>
                <a:cs typeface="Times New Roman" panose="02020603050405020304" pitchFamily="18" charset="0"/>
              </a:rPr>
              <a:t>Nước lạnh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8906" name="Rectangle 10"/>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09" name="Rectangle 13"/>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1" name="Rectangle 15"/>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3" name="Rectangle 17"/>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5" name="Rectangle 19"/>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17" name="Rectangle 21"/>
          <p:cNvSpPr>
            <a:spLocks noChangeArrowheads="1"/>
          </p:cNvSpPr>
          <p:nvPr/>
        </p:nvSpPr>
        <p:spPr bwMode="auto">
          <a:xfrm>
            <a:off x="190501" y="2857104"/>
            <a:ext cx="309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latin typeface="Times New Roman Regular" panose="02020603050405020304" charset="0"/>
              <a:cs typeface="Times New Roman Regular" panose="02020603050405020304" charset="0"/>
            </a:endParaRPr>
          </a:p>
        </p:txBody>
      </p:sp>
      <p:sp>
        <p:nvSpPr>
          <p:cNvPr id="208947" name="WordArt 51"/>
          <p:cNvSpPr>
            <a:spLocks noChangeArrowheads="1" noChangeShapeType="1" noTextEdit="1"/>
          </p:cNvSpPr>
          <p:nvPr/>
        </p:nvSpPr>
        <p:spPr bwMode="auto">
          <a:xfrm>
            <a:off x="3359150" y="521335"/>
            <a:ext cx="2870200" cy="40703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T</a:t>
            </a:r>
            <a:r>
              <a:rPr lang="en-US"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hí nghiệm</a:t>
            </a:r>
            <a:r>
              <a:rPr lang="vi-VN" sz="2800" kern="10" dirty="0">
                <a:ln w="9525">
                  <a:pattFill prst="pct90">
                    <a:fgClr>
                      <a:srgbClr val="008000"/>
                    </a:fgClr>
                    <a:bgClr>
                      <a:srgbClr val="FFFFFF"/>
                    </a:bgClr>
                  </a:pattFill>
                  <a:round/>
                </a:ln>
                <a:gradFill rotWithShape="0">
                  <a:gsLst>
                    <a:gs pos="0">
                      <a:srgbClr val="FF9900"/>
                    </a:gs>
                    <a:gs pos="100000">
                      <a:srgbClr val="FF0000">
                        <a:alpha val="96001"/>
                      </a:srgbClr>
                    </a:gs>
                  </a:gsLst>
                  <a:lin ang="5400000" scaled="1"/>
                </a:gradFill>
                <a:latin typeface="Times New Roman Regular" panose="02020603050405020304" charset="0"/>
                <a:cs typeface="Times New Roman Regular" panose="02020603050405020304" charset="0"/>
              </a:rPr>
              <a:t> 2</a:t>
            </a:r>
          </a:p>
        </p:txBody>
      </p:sp>
      <p:sp>
        <p:nvSpPr>
          <p:cNvPr id="208948" name="Text Box 52"/>
          <p:cNvSpPr txBox="1">
            <a:spLocks noChangeArrowheads="1"/>
          </p:cNvSpPr>
          <p:nvPr/>
        </p:nvSpPr>
        <p:spPr bwMode="auto">
          <a:xfrm>
            <a:off x="2895600" y="407035"/>
            <a:ext cx="8572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latin typeface="Times New Roman Regular" panose="02020603050405020304" charset="0"/>
                <a:cs typeface="Times New Roman Regular" panose="02020603050405020304" charset="0"/>
                <a:hlinkClick r:id="rId4" action="ppaction://hlinkfile"/>
              </a:rPr>
              <a:t>*</a:t>
            </a:r>
          </a:p>
        </p:txBody>
      </p:sp>
      <p:sp>
        <p:nvSpPr>
          <p:cNvPr id="2" name="Sun 1">
            <a:hlinkClick r:id="rId5" action="ppaction://hlinkfile"/>
          </p:cNvPr>
          <p:cNvSpPr/>
          <p:nvPr/>
        </p:nvSpPr>
        <p:spPr>
          <a:xfrm>
            <a:off x="6374892" y="412446"/>
            <a:ext cx="742950" cy="62323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Regular" panose="02020603050405020304" charset="0"/>
              <a:cs typeface="Times New Roman Regular" panose="02020603050405020304" charset="0"/>
            </a:endParaRPr>
          </a:p>
        </p:txBody>
      </p:sp>
      <p:sp>
        <p:nvSpPr>
          <p:cNvPr id="73732" name="Text Box 4"/>
          <p:cNvSpPr txBox="1">
            <a:spLocks noChangeArrowheads="1"/>
          </p:cNvSpPr>
          <p:nvPr/>
        </p:nvSpPr>
        <p:spPr bwMode="auto">
          <a:xfrm>
            <a:off x="1905000" y="1246078"/>
            <a:ext cx="828865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dirty="0">
                <a:latin typeface="Times New Roman" panose="02020603050405020304" pitchFamily="18" charset="0"/>
              </a:rPr>
              <a:t>*Tìm hiểu nước trong lọ nở ra hay co lại khi:</a:t>
            </a: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nóng (hình 2b)</a:t>
            </a:r>
          </a:p>
          <a:p>
            <a:pPr algn="l">
              <a:spcBef>
                <a:spcPct val="50000"/>
              </a:spcBef>
            </a:pPr>
            <a:endParaRPr lang="en-US" altLang="en-US" sz="2400" b="1" dirty="0">
              <a:latin typeface="Times New Roman" panose="02020603050405020304" pitchFamily="18" charset="0"/>
            </a:endParaRPr>
          </a:p>
          <a:p>
            <a:pPr algn="l">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Đặt lọ nước vào nước lạnh (hình 2c)</a:t>
            </a:r>
          </a:p>
          <a:p>
            <a:pPr algn="l">
              <a:spcBef>
                <a:spcPct val="50000"/>
              </a:spcBef>
            </a:pPr>
            <a:endParaRPr lang="en-US" altLang="en-US" sz="2400" b="1" dirty="0">
              <a:latin typeface="Times New Roman" panose="02020603050405020304" pitchFamily="18" charset="0"/>
            </a:endParaRPr>
          </a:p>
        </p:txBody>
      </p:sp>
      <p:sp>
        <p:nvSpPr>
          <p:cNvPr id="73733" name="Text Box 5"/>
          <p:cNvSpPr txBox="1">
            <a:spLocks noChangeArrowheads="1"/>
          </p:cNvSpPr>
          <p:nvPr/>
        </p:nvSpPr>
        <p:spPr bwMode="auto">
          <a:xfrm>
            <a:off x="2190750" y="2197735"/>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CC00CC"/>
                </a:solidFill>
                <a:latin typeface="Times New Roman" panose="02020603050405020304" pitchFamily="18" charset="0"/>
              </a:rPr>
              <a:t>Mức nước tăng lên</a:t>
            </a:r>
          </a:p>
        </p:txBody>
      </p:sp>
      <p:sp>
        <p:nvSpPr>
          <p:cNvPr id="73734" name="Text Box 6"/>
          <p:cNvSpPr txBox="1">
            <a:spLocks noChangeArrowheads="1"/>
          </p:cNvSpPr>
          <p:nvPr/>
        </p:nvSpPr>
        <p:spPr bwMode="auto">
          <a:xfrm>
            <a:off x="2133600" y="3181350"/>
            <a:ext cx="3771900" cy="52197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altLang="en-US" sz="2800" b="1">
                <a:solidFill>
                  <a:srgbClr val="0000FF"/>
                </a:solidFill>
                <a:latin typeface="Times New Roman" panose="02020603050405020304" pitchFamily="18" charset="0"/>
              </a:rPr>
              <a:t>Mức nước giảm đi</a:t>
            </a:r>
          </a:p>
        </p:txBody>
      </p:sp>
      <p:sp>
        <p:nvSpPr>
          <p:cNvPr id="15" name="TextBox 14"/>
          <p:cNvSpPr txBox="1"/>
          <p:nvPr/>
        </p:nvSpPr>
        <p:spPr>
          <a:xfrm>
            <a:off x="2057400" y="394335"/>
            <a:ext cx="5867400" cy="3785652"/>
          </a:xfrm>
          <a:prstGeom prst="rect">
            <a:avLst/>
          </a:prstGeom>
          <a:noFill/>
        </p:spPr>
        <p:txBody>
          <a:bodyPr wrap="square" rtlCol="0">
            <a:spAutoFit/>
          </a:bodyPr>
          <a:lstStyle/>
          <a:p>
            <a:pPr algn="just">
              <a:lnSpc>
                <a:spcPct val="250000"/>
              </a:lnSpc>
            </a:pPr>
            <a:r>
              <a:rPr lang="vi-VN" sz="2400">
                <a:latin typeface="Times New Roman" panose="02020603050405020304" pitchFamily="18" charset="0"/>
                <a:cs typeface="Times New Roman" panose="02020603050405020304" pitchFamily="18" charset="0"/>
              </a:rPr>
              <a:t>- Tìm hiểu nước trong lọ nở ra hay co lại khi :</a:t>
            </a:r>
          </a:p>
          <a:p>
            <a:pPr algn="just">
              <a:lnSpc>
                <a:spcPct val="250000"/>
              </a:lnSpc>
            </a:pPr>
            <a:r>
              <a:rPr lang="vi-VN" sz="2400">
                <a:latin typeface="Times New Roman" panose="02020603050405020304" pitchFamily="18" charset="0"/>
                <a:cs typeface="Times New Roman" panose="02020603050405020304" pitchFamily="18" charset="0"/>
              </a:rPr>
              <a:t>+ Đặt lọ nước vào nước nóng.</a:t>
            </a:r>
          </a:p>
          <a:p>
            <a:pPr algn="just">
              <a:lnSpc>
                <a:spcPct val="250000"/>
              </a:lnSpc>
            </a:pPr>
            <a:r>
              <a:rPr lang="vi-VN" sz="2400">
                <a:latin typeface="Times New Roman" panose="02020603050405020304" pitchFamily="18" charset="0"/>
                <a:cs typeface="Times New Roman" panose="02020603050405020304" pitchFamily="18" charset="0"/>
              </a:rPr>
              <a:t>+ Đặt lọ nước vào nước lạnh.</a:t>
            </a:r>
          </a:p>
          <a:p>
            <a:pPr algn="just">
              <a:lnSpc>
                <a:spcPct val="250000"/>
              </a:lnSpc>
            </a:pPr>
            <a:endParaRPr lang="vi-VN"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08906"/>
                                        </p:tgtEl>
                                      </p:cBhvr>
                                    </p:animEffect>
                                    <p:set>
                                      <p:cBhvr>
                                        <p:cTn id="14" dur="1" fill="hold">
                                          <p:stCondLst>
                                            <p:cond delay="499"/>
                                          </p:stCondLst>
                                        </p:cTn>
                                        <p:tgtEl>
                                          <p:spTgt spid="208906"/>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208909"/>
                                        </p:tgtEl>
                                      </p:cBhvr>
                                    </p:animEffect>
                                    <p:set>
                                      <p:cBhvr>
                                        <p:cTn id="17" dur="1" fill="hold">
                                          <p:stCondLst>
                                            <p:cond delay="499"/>
                                          </p:stCondLst>
                                        </p:cTn>
                                        <p:tgtEl>
                                          <p:spTgt spid="208909"/>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208911"/>
                                        </p:tgtEl>
                                      </p:cBhvr>
                                    </p:animEffect>
                                    <p:set>
                                      <p:cBhvr>
                                        <p:cTn id="20" dur="1" fill="hold">
                                          <p:stCondLst>
                                            <p:cond delay="499"/>
                                          </p:stCondLst>
                                        </p:cTn>
                                        <p:tgtEl>
                                          <p:spTgt spid="208911"/>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208913"/>
                                        </p:tgtEl>
                                      </p:cBhvr>
                                    </p:animEffect>
                                    <p:set>
                                      <p:cBhvr>
                                        <p:cTn id="23" dur="1" fill="hold">
                                          <p:stCondLst>
                                            <p:cond delay="499"/>
                                          </p:stCondLst>
                                        </p:cTn>
                                        <p:tgtEl>
                                          <p:spTgt spid="208913"/>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208915"/>
                                        </p:tgtEl>
                                      </p:cBhvr>
                                    </p:animEffect>
                                    <p:set>
                                      <p:cBhvr>
                                        <p:cTn id="26" dur="1" fill="hold">
                                          <p:stCondLst>
                                            <p:cond delay="499"/>
                                          </p:stCondLst>
                                        </p:cTn>
                                        <p:tgtEl>
                                          <p:spTgt spid="208915"/>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208917"/>
                                        </p:tgtEl>
                                      </p:cBhvr>
                                    </p:animEffect>
                                    <p:set>
                                      <p:cBhvr>
                                        <p:cTn id="29" dur="1" fill="hold">
                                          <p:stCondLst>
                                            <p:cond delay="499"/>
                                          </p:stCondLst>
                                        </p:cTn>
                                        <p:tgtEl>
                                          <p:spTgt spid="208917"/>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208947"/>
                                        </p:tgtEl>
                                      </p:cBhvr>
                                    </p:animEffect>
                                    <p:set>
                                      <p:cBhvr>
                                        <p:cTn id="32" dur="1" fill="hold">
                                          <p:stCondLst>
                                            <p:cond delay="499"/>
                                          </p:stCondLst>
                                        </p:cTn>
                                        <p:tgtEl>
                                          <p:spTgt spid="208947"/>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08948"/>
                                        </p:tgtEl>
                                      </p:cBhvr>
                                    </p:animEffect>
                                    <p:set>
                                      <p:cBhvr>
                                        <p:cTn id="35" dur="1" fill="hold">
                                          <p:stCondLst>
                                            <p:cond delay="499"/>
                                          </p:stCondLst>
                                        </p:cTn>
                                        <p:tgtEl>
                                          <p:spTgt spid="208948"/>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3732"/>
                                        </p:tgtEl>
                                        <p:attrNameLst>
                                          <p:attrName>style.visibility</p:attrName>
                                        </p:attrNameLst>
                                      </p:cBhvr>
                                      <p:to>
                                        <p:strVal val="visible"/>
                                      </p:to>
                                    </p:set>
                                    <p:anim calcmode="lin" valueType="num">
                                      <p:cBhvr>
                                        <p:cTn id="43" dur="500" fill="hold"/>
                                        <p:tgtEl>
                                          <p:spTgt spid="73732"/>
                                        </p:tgtEl>
                                        <p:attrNameLst>
                                          <p:attrName>ppt_w</p:attrName>
                                        </p:attrNameLst>
                                      </p:cBhvr>
                                      <p:tavLst>
                                        <p:tav tm="0">
                                          <p:val>
                                            <p:fltVal val="0"/>
                                          </p:val>
                                        </p:tav>
                                        <p:tav tm="100000">
                                          <p:val>
                                            <p:strVal val="#ppt_w"/>
                                          </p:val>
                                        </p:tav>
                                      </p:tavLst>
                                    </p:anim>
                                    <p:anim calcmode="lin" valueType="num">
                                      <p:cBhvr>
                                        <p:cTn id="44" dur="500" fill="hold"/>
                                        <p:tgtEl>
                                          <p:spTgt spid="7373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373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3733"/>
                                        </p:tgtEl>
                                        <p:attrNameLst>
                                          <p:attrName>style.visibility</p:attrName>
                                        </p:attrNameLst>
                                      </p:cBhvr>
                                      <p:to>
                                        <p:strVal val="visible"/>
                                      </p:to>
                                    </p:set>
                                    <p:anim calcmode="lin" valueType="num">
                                      <p:cBhvr>
                                        <p:cTn id="55" dur="500" fill="hold"/>
                                        <p:tgtEl>
                                          <p:spTgt spid="73733"/>
                                        </p:tgtEl>
                                        <p:attrNameLst>
                                          <p:attrName>ppt_w</p:attrName>
                                        </p:attrNameLst>
                                      </p:cBhvr>
                                      <p:tavLst>
                                        <p:tav tm="0">
                                          <p:val>
                                            <p:fltVal val="0"/>
                                          </p:val>
                                        </p:tav>
                                        <p:tav tm="100000">
                                          <p:val>
                                            <p:strVal val="#ppt_w"/>
                                          </p:val>
                                        </p:tav>
                                      </p:tavLst>
                                    </p:anim>
                                    <p:anim calcmode="lin" valueType="num">
                                      <p:cBhvr>
                                        <p:cTn id="56" dur="500" fill="hold"/>
                                        <p:tgtEl>
                                          <p:spTgt spid="7373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73734"/>
                                        </p:tgtEl>
                                        <p:attrNameLst>
                                          <p:attrName>style.visibility</p:attrName>
                                        </p:attrNameLst>
                                      </p:cBhvr>
                                      <p:to>
                                        <p:strVal val="visible"/>
                                      </p:to>
                                    </p:set>
                                    <p:anim calcmode="lin" valueType="num">
                                      <p:cBhvr>
                                        <p:cTn id="61" dur="500" fill="hold"/>
                                        <p:tgtEl>
                                          <p:spTgt spid="73734"/>
                                        </p:tgtEl>
                                        <p:attrNameLst>
                                          <p:attrName>ppt_w</p:attrName>
                                        </p:attrNameLst>
                                      </p:cBhvr>
                                      <p:tavLst>
                                        <p:tav tm="0">
                                          <p:val>
                                            <p:fltVal val="0"/>
                                          </p:val>
                                        </p:tav>
                                        <p:tav tm="100000">
                                          <p:val>
                                            <p:strVal val="#ppt_w"/>
                                          </p:val>
                                        </p:tav>
                                      </p:tavLst>
                                    </p:anim>
                                    <p:anim calcmode="lin" valueType="num">
                                      <p:cBhvr>
                                        <p:cTn id="62"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bldLvl="0" animBg="1"/>
      <p:bldP spid="208909" grpId="0" bldLvl="0" animBg="1"/>
      <p:bldP spid="208911" grpId="0" bldLvl="0" animBg="1"/>
      <p:bldP spid="208913" grpId="0" bldLvl="0" animBg="1"/>
      <p:bldP spid="208915" grpId="0" bldLvl="0" animBg="1"/>
      <p:bldP spid="208917" grpId="0" bldLvl="0" animBg="1"/>
      <p:bldP spid="208947" grpId="0"/>
      <p:bldP spid="208948" grpId="0" bldLvl="0" animBg="1"/>
      <p:bldP spid="2" grpId="0" bldLvl="0" animBg="1"/>
      <p:bldP spid="73732" grpId="0" bldLvl="0" animBg="1"/>
      <p:bldP spid="73732" grpId="1"/>
      <p:bldP spid="73733" grpId="0" bldLvl="0" animBg="1"/>
      <p:bldP spid="73734" grpId="0" bldLvl="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40665" y="781050"/>
            <a:ext cx="8517890"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Nhận xét về mức chất lỏng trong ống nhiệt kế?</a:t>
            </a:r>
          </a:p>
          <a:p>
            <a:pPr algn="l">
              <a:spcBef>
                <a:spcPct val="50000"/>
              </a:spcBef>
            </a:pPr>
            <a:r>
              <a:rPr lang="vi-VN" altLang="en-US" sz="2800" b="1" dirty="0">
                <a:latin typeface="Times New Roman" panose="02020603050405020304" pitchFamily="18" charset="0"/>
              </a:rPr>
              <a:t/>
            </a:r>
            <a:br>
              <a:rPr lang="vi-VN" altLang="en-US" sz="2800" b="1" dirty="0">
                <a:latin typeface="Times New Roman" panose="02020603050405020304" pitchFamily="18" charset="0"/>
              </a:rPr>
            </a:b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Giải thích vì sao mức chất lỏng trong ống nhiệt kế lại thay đổi khi dùng nhiệt kế đo nhiệt độ khác nhau.</a:t>
            </a:r>
          </a:p>
        </p:txBody>
      </p:sp>
      <p:sp>
        <p:nvSpPr>
          <p:cNvPr id="72710" name="Text Box 6"/>
          <p:cNvSpPr txBox="1">
            <a:spLocks noChangeArrowheads="1"/>
          </p:cNvSpPr>
          <p:nvPr/>
        </p:nvSpPr>
        <p:spPr bwMode="auto">
          <a:xfrm>
            <a:off x="2895600" y="1316355"/>
            <a:ext cx="3256280" cy="4603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spcBef>
                <a:spcPct val="50000"/>
              </a:spcBef>
            </a:pPr>
            <a:r>
              <a:rPr lang="en-US" altLang="en-US" sz="24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1657350" y="2820300"/>
            <a:ext cx="6172200" cy="82994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l">
              <a:spcBef>
                <a:spcPct val="50000"/>
              </a:spcBef>
            </a:pPr>
            <a:r>
              <a:rPr lang="en-US" altLang="en-US" sz="2400" b="1" dirty="0">
                <a:solidFill>
                  <a:schemeClr val="bg1"/>
                </a:solidFill>
                <a:latin typeface="Times New Roman" panose="02020603050405020304" pitchFamily="18" charset="0"/>
              </a:rPr>
              <a:t>Mức chất lỏng thay đổi vì  đo các vật nóng, lạnh khác nhau.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ldLvl="0" animBg="1"/>
      <p:bldP spid="72710" grpId="0" bldLvl="0" animBg="1"/>
      <p:bldP spid="727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09550"/>
            <a:ext cx="8305800"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Dựa </a:t>
            </a:r>
            <a:r>
              <a:rPr lang="en-US" sz="2400">
                <a:latin typeface="Times New Roman" panose="02020603050405020304" pitchFamily="18" charset="0"/>
                <a:cs typeface="Times New Roman" panose="02020603050405020304" pitchFamily="18" charset="0"/>
              </a:rPr>
              <a:t>vào kết quả thí nghiệm, hãy giải thích vì sao mức chất lỏng trong ống nhiệt kế lại thay đổi khi dùng nhiệt kế đo nhiệt độ khác nhau?</a:t>
            </a:r>
            <a:endParaRPr lang="vi-VN" sz="2400">
              <a:latin typeface="Times New Roman" panose="02020603050405020304" pitchFamily="18" charset="0"/>
              <a:cs typeface="Times New Roman" panose="02020603050405020304" pitchFamily="18" charset="0"/>
            </a:endParaRPr>
          </a:p>
        </p:txBody>
      </p:sp>
      <p:sp>
        <p:nvSpPr>
          <p:cNvPr id="5" name="TextBox 4"/>
          <p:cNvSpPr txBox="1"/>
          <p:nvPr/>
        </p:nvSpPr>
        <p:spPr>
          <a:xfrm>
            <a:off x="523240" y="1496060"/>
            <a:ext cx="8305800" cy="830997"/>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Nước </a:t>
            </a:r>
            <a:r>
              <a:rPr lang="vi-VN" sz="2400">
                <a:latin typeface="Times New Roman" panose="02020603050405020304" pitchFamily="18" charset="0"/>
                <a:cs typeface="Times New Roman" panose="02020603050405020304" pitchFamily="18" charset="0"/>
              </a:rPr>
              <a:t>và các chất lỏng khác thay đổi như thế nào khi nóng lên và lạnh đi?</a:t>
            </a:r>
          </a:p>
        </p:txBody>
      </p:sp>
      <p:sp>
        <p:nvSpPr>
          <p:cNvPr id="8" name="TextBox 7"/>
          <p:cNvSpPr txBox="1"/>
          <p:nvPr/>
        </p:nvSpPr>
        <p:spPr>
          <a:xfrm>
            <a:off x="575515" y="1849780"/>
            <a:ext cx="8305800" cy="1938992"/>
          </a:xfrm>
          <a:prstGeom prst="rect">
            <a:avLst/>
          </a:prstGeom>
          <a:noFill/>
        </p:spPr>
        <p:txBody>
          <a:bodyPr wrap="square" rtlCol="0">
            <a:spAutoFit/>
          </a:bodyPr>
          <a:lstStyle/>
          <a:p>
            <a:pPr algn="just"/>
            <a:r>
              <a:rPr lang="en-US" sz="2400" smtClean="0">
                <a:solidFill>
                  <a:srgbClr val="FF0000"/>
                </a:solidFill>
                <a:latin typeface="Times New Roman" panose="02020603050405020304" pitchFamily="18" charset="0"/>
                <a:cs typeface="Times New Roman" panose="02020603050405020304" pitchFamily="18" charset="0"/>
              </a:rPr>
              <a:t>-</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Khi dùng nhiệt kế đo các vật nóng, lạnh khác nhau, chất lỏng trong ống sẽ nở ra hay co lại khác nhau nên mực chất lỏng trong ống nhiệt kế cũng khác nhau.</a:t>
            </a:r>
          </a:p>
          <a:p>
            <a:pPr algn="just"/>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Vật </a:t>
            </a:r>
            <a:r>
              <a:rPr lang="vi-VN" sz="2400">
                <a:solidFill>
                  <a:srgbClr val="FF0000"/>
                </a:solidFill>
                <a:latin typeface="Times New Roman" panose="02020603050405020304" pitchFamily="18" charset="0"/>
                <a:cs typeface="Times New Roman" panose="02020603050405020304" pitchFamily="18" charset="0"/>
              </a:rPr>
              <a:t>càng nóng, mực chất lỏng trong ống nhiệt kế càng dâng cao.</a:t>
            </a:r>
          </a:p>
          <a:p>
            <a:pPr algn="just"/>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Vật </a:t>
            </a:r>
            <a:r>
              <a:rPr lang="vi-VN" sz="2400">
                <a:solidFill>
                  <a:srgbClr val="FF0000"/>
                </a:solidFill>
                <a:latin typeface="Times New Roman" panose="02020603050405020304" pitchFamily="18" charset="0"/>
                <a:cs typeface="Times New Roman" panose="02020603050405020304" pitchFamily="18" charset="0"/>
              </a:rPr>
              <a:t>càng lạnh, mực chất lỏng trong ống nhiệt kế hạ thấp.</a:t>
            </a:r>
          </a:p>
        </p:txBody>
      </p:sp>
      <p:sp>
        <p:nvSpPr>
          <p:cNvPr id="9" name="TextBox 8"/>
          <p:cNvSpPr txBox="1"/>
          <p:nvPr/>
        </p:nvSpPr>
        <p:spPr>
          <a:xfrm>
            <a:off x="533400" y="2316625"/>
            <a:ext cx="8305800" cy="461665"/>
          </a:xfrm>
          <a:prstGeom prst="rect">
            <a:avLst/>
          </a:prstGeom>
          <a:noFill/>
        </p:spPr>
        <p:txBody>
          <a:bodyPr wrap="square" rtlCol="0">
            <a:spAutoFit/>
          </a:bodyPr>
          <a:lstStyle/>
          <a:p>
            <a:pPr algn="just"/>
            <a:r>
              <a:rPr lang="vi-VN" sz="2400">
                <a:solidFill>
                  <a:srgbClr val="FF0000"/>
                </a:solidFill>
                <a:latin typeface="Times New Roman" panose="02020603050405020304" pitchFamily="18" charset="0"/>
                <a:cs typeface="Times New Roman" panose="02020603050405020304" pitchFamily="18" charset="0"/>
              </a:rPr>
              <a:t>Nước và các chất khác nở ra khi nóng lên và co lại khi lạnh đi. </a:t>
            </a:r>
          </a:p>
        </p:txBody>
      </p:sp>
      <p:pic>
        <p:nvPicPr>
          <p:cNvPr id="10" name="Picture 16" descr="NhieÌ£t_keÌ"/>
          <p:cNvPicPr>
            <a:picLocks noChangeAspect="1" noChangeArrowheads="1" noCrop="1"/>
          </p:cNvPicPr>
          <p:nvPr/>
        </p:nvPicPr>
        <p:blipFill>
          <a:blip r:embed="rId3"/>
          <a:srcRect/>
          <a:stretch>
            <a:fillRect/>
          </a:stretch>
        </p:blipFill>
        <p:spPr bwMode="auto">
          <a:xfrm>
            <a:off x="7696200" y="2654047"/>
            <a:ext cx="102425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1755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914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9143"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grpSp>
        <p:nvGrpSpPr>
          <p:cNvPr id="219148" name="Group 6"/>
          <p:cNvGrpSpPr/>
          <p:nvPr/>
        </p:nvGrpSpPr>
        <p:grpSpPr bwMode="auto">
          <a:xfrm>
            <a:off x="476250" y="3810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7" name="Rectangle 6"/>
            <p:cNvSpPr/>
            <p:nvPr/>
          </p:nvSpPr>
          <p:spPr>
            <a:xfrm>
              <a:off x="2333084" y="1246632"/>
              <a:ext cx="2220487"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965835" y="2114550"/>
            <a:ext cx="7560310" cy="1428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100" kern="1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Những ứng dụng trong thực tế</a:t>
            </a:r>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666750"/>
            <a:ext cx="8305800" cy="2308324"/>
          </a:xfrm>
          <a:prstGeom prst="rect">
            <a:avLst/>
          </a:prstGeom>
          <a:noFill/>
        </p:spPr>
        <p:txBody>
          <a:bodyPr wrap="square" rtlCol="0">
            <a:spAutoFit/>
          </a:bodyPr>
          <a:lstStyle/>
          <a:p>
            <a:pPr algn="just"/>
            <a:r>
              <a:rPr lang="vi-VN" sz="2400" smtClean="0">
                <a:latin typeface="Times New Roman" panose="02020603050405020304" pitchFamily="18" charset="0"/>
                <a:cs typeface="Times New Roman" panose="02020603050405020304" pitchFamily="18" charset="0"/>
              </a:rPr>
              <a:t>Câu </a:t>
            </a:r>
            <a:r>
              <a:rPr lang="vi-VN" sz="2400">
                <a:latin typeface="Times New Roman" panose="02020603050405020304" pitchFamily="18" charset="0"/>
                <a:cs typeface="Times New Roman" panose="02020603050405020304" pitchFamily="18" charset="0"/>
              </a:rPr>
              <a:t>1: Tại sao khi đun nước, không nên đổ đầy nước vào ấm</a:t>
            </a:r>
          </a:p>
          <a:p>
            <a:pPr algn="just"/>
            <a:r>
              <a:rPr lang="vi-VN" sz="2400" smtClean="0">
                <a:latin typeface="Times New Roman" panose="02020603050405020304" pitchFamily="18" charset="0"/>
                <a:cs typeface="Times New Roman" panose="02020603050405020304" pitchFamily="18" charset="0"/>
              </a:rPr>
              <a:t>Câu </a:t>
            </a:r>
            <a:r>
              <a:rPr lang="vi-VN" sz="2400">
                <a:latin typeface="Times New Roman" panose="02020603050405020304" pitchFamily="18" charset="0"/>
                <a:cs typeface="Times New Roman" panose="02020603050405020304" pitchFamily="18" charset="0"/>
              </a:rPr>
              <a:t>2: Tại sao khi bị sốt người ta lại dùng túi nước đá chườm lên trán?</a:t>
            </a:r>
          </a:p>
          <a:p>
            <a:pPr algn="just"/>
            <a:r>
              <a:rPr lang="vi-VN" sz="2400" smtClean="0">
                <a:latin typeface="Times New Roman" panose="02020603050405020304" pitchFamily="18" charset="0"/>
                <a:cs typeface="Times New Roman" panose="02020603050405020304" pitchFamily="18" charset="0"/>
              </a:rPr>
              <a:t>Câu </a:t>
            </a:r>
            <a:r>
              <a:rPr lang="vi-VN" sz="2400">
                <a:latin typeface="Times New Roman" panose="02020603050405020304" pitchFamily="18" charset="0"/>
                <a:cs typeface="Times New Roman" panose="02020603050405020304" pitchFamily="18" charset="0"/>
              </a:rPr>
              <a:t>3: Khi  muốn uống nước mát mà trong nhà chỉ còn nước sôi trong phích, em làm thế nào để có nước nguội uống nhanh?</a:t>
            </a:r>
          </a:p>
          <a:p>
            <a:pPr algn="just"/>
            <a:r>
              <a:rPr lang="vi-VN" sz="240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46175" y="905510"/>
            <a:ext cx="6927850" cy="706755"/>
          </a:xfrm>
          <a:prstGeom prst="rect">
            <a:avLst/>
          </a:prstGeom>
          <a:noFill/>
        </p:spPr>
        <p:txBody>
          <a:bodyPr wrap="square"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161" name="AutoShape 9"/>
          <p:cNvSpPr>
            <a:spLocks noChangeArrowheads="1"/>
          </p:cNvSpPr>
          <p:nvPr/>
        </p:nvSpPr>
        <p:spPr bwMode="auto">
          <a:xfrm>
            <a:off x="1959610" y="640715"/>
            <a:ext cx="6487160" cy="1395730"/>
          </a:xfrm>
          <a:prstGeom prst="cloudCallout">
            <a:avLst>
              <a:gd name="adj1" fmla="val -61049"/>
              <a:gd name="adj2" fmla="val 53352"/>
            </a:avLst>
          </a:prstGeom>
          <a:solidFill>
            <a:schemeClr val="accent1">
              <a:lumMod val="40000"/>
              <a:lumOff val="60000"/>
            </a:schemeClr>
          </a:solidFill>
          <a:ln w="9525">
            <a:solidFill>
              <a:schemeClr val="tx1"/>
            </a:solidFill>
            <a:round/>
          </a:ln>
          <a:effectLst/>
        </p:spPr>
        <p:txBody>
          <a:bodyPr/>
          <a:lstStyle/>
          <a:p>
            <a:pPr algn="ctr"/>
            <a:endParaRPr lang="en-US" altLang="en-US" sz="700">
              <a:latin typeface="Times New Roman Regular" panose="02020603050405020304" charset="0"/>
              <a:cs typeface="Times New Roman Regular" panose="02020603050405020304" charset="0"/>
            </a:endParaRPr>
          </a:p>
        </p:txBody>
      </p:sp>
      <p:sp>
        <p:nvSpPr>
          <p:cNvPr id="49162" name="Text Box 10"/>
          <p:cNvSpPr txBox="1">
            <a:spLocks noChangeArrowheads="1"/>
          </p:cNvSpPr>
          <p:nvPr/>
        </p:nvSpPr>
        <p:spPr bwMode="auto">
          <a:xfrm>
            <a:off x="2943225" y="569595"/>
            <a:ext cx="49015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400" b="1" dirty="0">
              <a:solidFill>
                <a:srgbClr val="FF0000"/>
              </a:solidFill>
              <a:latin typeface="Times New Roman Bold" panose="02020603050405020304" charset="0"/>
              <a:cs typeface="Times New Roman Bold" panose="02020603050405020304" charset="0"/>
            </a:endParaRPr>
          </a:p>
          <a:p>
            <a:r>
              <a:rPr lang="en-US" altLang="en-US" sz="2400" b="1" dirty="0" err="1">
                <a:solidFill>
                  <a:srgbClr val="8C2FBF"/>
                </a:solidFill>
                <a:latin typeface="Times New Roman Bold" panose="02020603050405020304" charset="0"/>
                <a:cs typeface="Times New Roman Bold" panose="02020603050405020304" charset="0"/>
              </a:rPr>
              <a:t>Tại</a:t>
            </a:r>
            <a:r>
              <a:rPr lang="en-US" altLang="en-US" sz="2400" b="1" dirty="0">
                <a:solidFill>
                  <a:srgbClr val="8C2FBF"/>
                </a:solidFill>
                <a:latin typeface="Times New Roman Bold" panose="02020603050405020304" charset="0"/>
                <a:cs typeface="Times New Roman Bold" panose="02020603050405020304" charset="0"/>
              </a:rPr>
              <a:t> sao </a:t>
            </a:r>
            <a:r>
              <a:rPr lang="en-US" altLang="en-US" sz="2400" b="1" dirty="0" err="1">
                <a:solidFill>
                  <a:srgbClr val="8C2FBF"/>
                </a:solidFill>
                <a:latin typeface="Times New Roman Bold" panose="02020603050405020304" charset="0"/>
                <a:cs typeface="Times New Roman Bold" panose="02020603050405020304" charset="0"/>
              </a:rPr>
              <a:t>khi</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đun</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không</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nên</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đổ</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đầy</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 vào ấm?</a:t>
            </a:r>
            <a:endParaRPr lang="en-US" altLang="en-US" sz="2400" b="1" dirty="0">
              <a:solidFill>
                <a:srgbClr val="8C2FBF"/>
              </a:solidFill>
              <a:latin typeface="Times New Roman Bold" panose="02020603050405020304" charset="0"/>
              <a:cs typeface="Times New Roman Bold" panose="02020603050405020304" charset="0"/>
            </a:endParaRPr>
          </a:p>
          <a:p>
            <a:endParaRPr lang="en-US" altLang="en-US" sz="2400" b="1" dirty="0">
              <a:solidFill>
                <a:srgbClr val="8C2FBF"/>
              </a:solidFill>
              <a:latin typeface="Times New Roman Bold" panose="02020603050405020304" charset="0"/>
              <a:cs typeface="Times New Roman Bold" panose="02020603050405020304" charset="0"/>
            </a:endParaRPr>
          </a:p>
        </p:txBody>
      </p:sp>
      <p:sp>
        <p:nvSpPr>
          <p:cNvPr id="2" name="TextBox 1"/>
          <p:cNvSpPr txBox="1"/>
          <p:nvPr/>
        </p:nvSpPr>
        <p:spPr>
          <a:xfrm>
            <a:off x="507365" y="2357120"/>
            <a:ext cx="8265795" cy="1814830"/>
          </a:xfrm>
          <a:prstGeom prst="rect">
            <a:avLst/>
          </a:prstGeom>
          <a:noFill/>
        </p:spPr>
        <p:txBody>
          <a:bodyPr wrap="square" rtlCol="0">
            <a:spAutoFit/>
          </a:bodyPr>
          <a:lstStyle/>
          <a:p>
            <a:r>
              <a:rPr lang="en-US" altLang="en-US" sz="2800" b="1" dirty="0">
                <a:latin typeface="Times New Roman Bold Italic" panose="02020603050405020304" charset="0"/>
                <a:cs typeface="Times New Roman Bold Italic" panose="02020603050405020304" charset="0"/>
              </a:rPr>
              <a:t>Khi đun nước không nên đổ đầy nước vào ấm </a:t>
            </a:r>
            <a:r>
              <a:rPr lang="en-US" altLang="en-US" sz="2800" b="1" i="1" dirty="0">
                <a:solidFill>
                  <a:srgbClr val="FF0000"/>
                </a:solidFill>
                <a:latin typeface="Times New Roman Bold Italic" panose="02020603050405020304" charset="0"/>
                <a:cs typeface="Times New Roman Bold Italic" panose="02020603050405020304" charset="0"/>
              </a:rPr>
              <a:t>vì nước ở nhiệt độ cao sẽ nở ra. Nếu nước quá đầy ấm sẽ tràn ra ngoài có thể gây bỏng hay tắt bếp, chập điện.   </a:t>
            </a:r>
          </a:p>
          <a:p>
            <a:endParaRPr lang="en-US" altLang="en-US" sz="2800" b="1" i="1" dirty="0">
              <a:solidFill>
                <a:srgbClr val="FF0000"/>
              </a:solidFill>
              <a:latin typeface="Times New Roman Bold Italic" panose="02020603050405020304" charset="0"/>
              <a:cs typeface="Times New Roman Bold Italic"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01" y="2302750"/>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3" name="Rectangle 5"/>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22214" name="Rectangle 6"/>
          <p:cNvSpPr>
            <a:spLocks noChangeArrowheads="1"/>
          </p:cNvSpPr>
          <p:nvPr/>
        </p:nvSpPr>
        <p:spPr bwMode="auto">
          <a:xfrm>
            <a:off x="1143001" y="2302749"/>
            <a:ext cx="309880" cy="24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a:latin typeface="Times New Roman Regular" panose="02020603050405020304" charset="0"/>
              <a:cs typeface="Times New Roman Regular" panose="02020603050405020304" charset="0"/>
            </a:endParaRPr>
          </a:p>
        </p:txBody>
      </p:sp>
      <p:sp>
        <p:nvSpPr>
          <p:cNvPr id="2" name="TextBox 1"/>
          <p:cNvSpPr txBox="1"/>
          <p:nvPr/>
        </p:nvSpPr>
        <p:spPr>
          <a:xfrm>
            <a:off x="762000" y="757555"/>
            <a:ext cx="7888605" cy="829945"/>
          </a:xfrm>
          <a:prstGeom prst="rect">
            <a:avLst/>
          </a:prstGeom>
          <a:noFill/>
        </p:spPr>
        <p:txBody>
          <a:bodyPr wrap="square" rtlCol="0">
            <a:spAutoFit/>
          </a:bodyPr>
          <a:lstStyle/>
          <a:p>
            <a:r>
              <a:rPr lang="en-US" altLang="en-US" sz="2400" b="1" dirty="0">
                <a:solidFill>
                  <a:srgbClr val="CC0000"/>
                </a:solidFill>
                <a:latin typeface="Times New Roman Bold" panose="02020603050405020304" charset="0"/>
                <a:cs typeface="Times New Roman Bold" panose="02020603050405020304" charset="0"/>
              </a:rPr>
              <a:t>Câu 2</a:t>
            </a:r>
            <a:r>
              <a:rPr lang="en-US" altLang="en-US" sz="2400" b="1" dirty="0">
                <a:solidFill>
                  <a:srgbClr val="000066"/>
                </a:solidFill>
                <a:latin typeface="Times New Roman Bold" panose="02020603050405020304" charset="0"/>
                <a:cs typeface="Times New Roman Bold" panose="02020603050405020304" charset="0"/>
              </a:rPr>
              <a:t>: Tại sao khi bị sốt người ta lại dùng túi nước đá chườm lên trán?</a:t>
            </a:r>
          </a:p>
        </p:txBody>
      </p:sp>
      <p:sp>
        <p:nvSpPr>
          <p:cNvPr id="8" name="TextBox 7"/>
          <p:cNvSpPr txBox="1"/>
          <p:nvPr/>
        </p:nvSpPr>
        <p:spPr>
          <a:xfrm>
            <a:off x="457200" y="1333253"/>
            <a:ext cx="7620000" cy="1938992"/>
          </a:xfrm>
          <a:prstGeom prst="rect">
            <a:avLst/>
          </a:prstGeom>
          <a:noFill/>
        </p:spPr>
        <p:txBody>
          <a:bodyPr wrap="square" rtlCol="0">
            <a:spAutoFit/>
          </a:bodyPr>
          <a:lstStyle/>
          <a:p>
            <a:pPr algn="just"/>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Khi bị sốt, nhiệt độ cơ thể trên 37oC có thể gây nguy hiểm đến tính mạng. Muốn giảm nhiệt độ của cơ thể ta dùng nước đá chườm lên trán. Túi nước đá sẽ truyền nhiệt sang cơ thể, làm giảm nhiệt độ cơ thể.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0"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1"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6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Regular" panose="02020603050405020304" charset="0"/>
              <a:cs typeface="Times New Roman Regular" panose="02020603050405020304" charset="0"/>
            </a:endParaRPr>
          </a:p>
        </p:txBody>
      </p:sp>
      <p:sp>
        <p:nvSpPr>
          <p:cNvPr id="224274" name="Text Box 18"/>
          <p:cNvSpPr txBox="1">
            <a:spLocks noChangeArrowheads="1"/>
          </p:cNvSpPr>
          <p:nvPr/>
        </p:nvSpPr>
        <p:spPr bwMode="auto">
          <a:xfrm>
            <a:off x="402590" y="561975"/>
            <a:ext cx="856551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000" dirty="0">
                <a:solidFill>
                  <a:srgbClr val="CC0000"/>
                </a:solidFill>
                <a:latin typeface="Times New Roman Regular" panose="02020603050405020304" charset="0"/>
                <a:cs typeface="Times New Roman Regular" panose="02020603050405020304" charset="0"/>
              </a:rPr>
              <a:t>   </a:t>
            </a:r>
            <a:r>
              <a:rPr lang="en-US" altLang="en-US" sz="2800" b="1" dirty="0">
                <a:solidFill>
                  <a:srgbClr val="CC0000"/>
                </a:solidFill>
                <a:latin typeface="Times New Roman Bold" panose="02020603050405020304" charset="0"/>
                <a:cs typeface="Times New Roman Bold" panose="02020603050405020304" charset="0"/>
              </a:rPr>
              <a:t>Câu 3</a:t>
            </a:r>
            <a:r>
              <a:rPr lang="en-US" altLang="en-US" sz="2800" b="1" dirty="0">
                <a:solidFill>
                  <a:srgbClr val="000066"/>
                </a:solidFill>
                <a:latin typeface="Times New Roman Bold" panose="02020603050405020304" charset="0"/>
                <a:cs typeface="Times New Roman Bold" panose="02020603050405020304" charset="0"/>
              </a:rPr>
              <a:t>: Khi  muốn uống nước mát mà trong nhà chỉ còn nước sôi trong phích, em làm thế nào để có nước nguội uống nhanh?</a:t>
            </a:r>
          </a:p>
          <a:p>
            <a:pPr algn="l">
              <a:spcBef>
                <a:spcPct val="50000"/>
              </a:spcBef>
            </a:pPr>
            <a:r>
              <a:rPr lang="en-US" altLang="en-US" sz="2400">
                <a:latin typeface="Times New Roman Regular" panose="02020603050405020304" charset="0"/>
                <a:cs typeface="Times New Roman Regular" panose="02020603050405020304" charset="0"/>
              </a:rPr>
              <a:t>  </a:t>
            </a:r>
            <a:endParaRPr lang="en-US" altLang="en-US" sz="2400" dirty="0">
              <a:solidFill>
                <a:srgbClr val="000066"/>
              </a:solidFill>
              <a:latin typeface="Times New Roman Regular" panose="02020603050405020304" charset="0"/>
              <a:cs typeface="Times New Roman Regular" panose="02020603050405020304" charset="0"/>
            </a:endParaRPr>
          </a:p>
        </p:txBody>
      </p:sp>
      <p:sp>
        <p:nvSpPr>
          <p:cNvPr id="7" name="TextBox 6"/>
          <p:cNvSpPr txBox="1"/>
          <p:nvPr/>
        </p:nvSpPr>
        <p:spPr>
          <a:xfrm>
            <a:off x="533400" y="2085468"/>
            <a:ext cx="7620000" cy="830997"/>
          </a:xfrm>
          <a:prstGeom prst="rect">
            <a:avLst/>
          </a:prstGeom>
          <a:noFill/>
        </p:spPr>
        <p:txBody>
          <a:bodyPr wrap="square" rtlCol="0">
            <a:spAutoFit/>
          </a:bodyPr>
          <a:lstStyle/>
          <a:p>
            <a:pPr algn="just"/>
            <a:r>
              <a:rPr lang="vi-VN" sz="2400">
                <a:latin typeface="Times New Roman" panose="02020603050405020304" pitchFamily="18" charset="0"/>
                <a:cs typeface="Times New Roman" panose="02020603050405020304" pitchFamily="18" charset="0"/>
              </a:rPr>
              <a:t>+ Rót đá vào cốc rồi cho đá vào.</a:t>
            </a:r>
          </a:p>
          <a:p>
            <a:pPr algn="just"/>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Rót nước vào cốc sau đó đặt cốc nước vào chậu nước lạnh.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5304" name="Picture 8" desc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5910"/>
            <a:ext cx="2961640" cy="187579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c6"/>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76800" y="2590800"/>
            <a:ext cx="2961640" cy="1872615"/>
          </a:xfrm>
        </p:spPr>
      </p:pic>
      <p:sp>
        <p:nvSpPr>
          <p:cNvPr id="55307" name="Text Box 11"/>
          <p:cNvSpPr txBox="1">
            <a:spLocks noChangeArrowheads="1"/>
          </p:cNvSpPr>
          <p:nvPr/>
        </p:nvSpPr>
        <p:spPr bwMode="auto">
          <a:xfrm>
            <a:off x="4872990" y="2113915"/>
            <a:ext cx="3016885" cy="368300"/>
          </a:xfrm>
          <a:prstGeom prst="rect">
            <a:avLst/>
          </a:prstGeom>
          <a:ln w="9525">
            <a:solidFill>
              <a:schemeClr val="bg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en-US" b="1" dirty="0" err="1">
                <a:solidFill>
                  <a:schemeClr val="tx1"/>
                </a:solidFill>
                <a:latin typeface="Times New Roman Bold" panose="02020603050405020304" charset="0"/>
                <a:cs typeface="Times New Roman Bold" panose="02020603050405020304" charset="0"/>
              </a:rPr>
              <a:t>Băng</a:t>
            </a:r>
            <a:r>
              <a:rPr lang="en-US" altLang="en-US" b="1" dirty="0">
                <a:solidFill>
                  <a:schemeClr val="tx1"/>
                </a:solidFill>
                <a:latin typeface="Times New Roman Bold" panose="02020603050405020304" charset="0"/>
                <a:cs typeface="Times New Roman Bold" panose="02020603050405020304" charset="0"/>
              </a:rPr>
              <a:t> tan  ở </a:t>
            </a:r>
            <a:r>
              <a:rPr lang="en-US" altLang="en-US" b="1" dirty="0" err="1">
                <a:solidFill>
                  <a:schemeClr val="tx1"/>
                </a:solidFill>
                <a:latin typeface="Times New Roman Bold" panose="02020603050405020304" charset="0"/>
                <a:cs typeface="Times New Roman Bold" panose="02020603050405020304" charset="0"/>
              </a:rPr>
              <a:t>châu</a:t>
            </a:r>
            <a:r>
              <a:rPr lang="en-US" altLang="en-US" b="1" dirty="0">
                <a:solidFill>
                  <a:schemeClr val="tx1"/>
                </a:solidFill>
                <a:latin typeface="Times New Roman Bold" panose="02020603050405020304" charset="0"/>
                <a:cs typeface="Times New Roman Bold" panose="02020603050405020304" charset="0"/>
              </a:rPr>
              <a:t> Nam </a:t>
            </a:r>
            <a:r>
              <a:rPr lang="en-US" altLang="en-US" b="1" dirty="0" err="1">
                <a:solidFill>
                  <a:schemeClr val="tx1"/>
                </a:solidFill>
                <a:latin typeface="Times New Roman Bold" panose="02020603050405020304" charset="0"/>
                <a:cs typeface="Times New Roman Bold" panose="02020603050405020304" charset="0"/>
              </a:rPr>
              <a:t>Cực</a:t>
            </a:r>
          </a:p>
        </p:txBody>
      </p:sp>
      <p:sp>
        <p:nvSpPr>
          <p:cNvPr id="55309" name="Text Box 13"/>
          <p:cNvSpPr txBox="1">
            <a:spLocks noChangeArrowheads="1"/>
          </p:cNvSpPr>
          <p:nvPr/>
        </p:nvSpPr>
        <p:spPr bwMode="auto">
          <a:xfrm>
            <a:off x="4876800" y="4324350"/>
            <a:ext cx="3013075" cy="398780"/>
          </a:xfrm>
          <a:prstGeom prst="rect">
            <a:avLst/>
          </a:prstGeom>
          <a:solidFill>
            <a:schemeClr val="tx2">
              <a:lumMod val="20000"/>
              <a:lumOff val="80000"/>
            </a:schemeClr>
          </a:solidFill>
          <a:ln>
            <a:solidFill>
              <a:schemeClr val="bg1"/>
            </a:solidFill>
          </a:ln>
          <a:effectLst/>
        </p:spPr>
        <p:txBody>
          <a:bodyPr wrap="square">
            <a:spAutoFit/>
          </a:bodyPr>
          <a:lstStyle/>
          <a:p>
            <a:pPr algn="ctr"/>
            <a:r>
              <a:rPr lang="en-US" altLang="en-US" sz="2000" b="1" dirty="0" err="1">
                <a:solidFill>
                  <a:schemeClr val="tx1"/>
                </a:solidFill>
                <a:latin typeface="Times New Roman Bold" panose="02020603050405020304" charset="0"/>
                <a:cs typeface="Times New Roman Bold" panose="02020603050405020304" charset="0"/>
              </a:rPr>
              <a:t>Băng</a:t>
            </a:r>
            <a:r>
              <a:rPr lang="en-US" altLang="en-US" sz="2000" b="1" dirty="0">
                <a:solidFill>
                  <a:schemeClr val="tx1"/>
                </a:solidFill>
                <a:latin typeface="Times New Roman Bold" panose="02020603050405020304" charset="0"/>
                <a:cs typeface="Times New Roman Bold" panose="02020603050405020304" charset="0"/>
              </a:rPr>
              <a:t> </a:t>
            </a:r>
            <a:r>
              <a:rPr lang="en-US" altLang="en-US" sz="2000" b="1" dirty="0" err="1">
                <a:solidFill>
                  <a:schemeClr val="tx1"/>
                </a:solidFill>
                <a:latin typeface="Times New Roman Bold" panose="02020603050405020304" charset="0"/>
                <a:cs typeface="Times New Roman Bold" panose="02020603050405020304" charset="0"/>
              </a:rPr>
              <a:t>trôi</a:t>
            </a:r>
            <a:r>
              <a:rPr lang="en-US" altLang="en-US" sz="2000" b="1" dirty="0">
                <a:solidFill>
                  <a:schemeClr val="tx1"/>
                </a:solidFill>
                <a:latin typeface="Times New Roman Bold" panose="02020603050405020304" charset="0"/>
                <a:cs typeface="Times New Roman Bold" panose="02020603050405020304" charset="0"/>
              </a:rPr>
              <a:t> ở </a:t>
            </a:r>
            <a:r>
              <a:rPr lang="en-US" altLang="en-US" sz="2000" b="1" dirty="0" err="1">
                <a:solidFill>
                  <a:schemeClr val="tx1"/>
                </a:solidFill>
                <a:latin typeface="Times New Roman Bold" panose="02020603050405020304" charset="0"/>
                <a:cs typeface="Times New Roman Bold" panose="02020603050405020304" charset="0"/>
              </a:rPr>
              <a:t>biển</a:t>
            </a:r>
          </a:p>
        </p:txBody>
      </p:sp>
      <p:sp>
        <p:nvSpPr>
          <p:cNvPr id="55311" name="AutoShape 15"/>
          <p:cNvSpPr>
            <a:spLocks noGrp="1" noChangeArrowheads="1"/>
          </p:cNvSpPr>
          <p:nvPr>
            <p:ph type="body" sz="half" idx="1"/>
          </p:nvPr>
        </p:nvSpPr>
        <p:spPr>
          <a:xfrm>
            <a:off x="381000" y="1657350"/>
            <a:ext cx="4307840" cy="1918970"/>
          </a:xfrm>
          <a:prstGeom prst="foldedCorner">
            <a:avLst>
              <a:gd name="adj" fmla="val 12500"/>
            </a:avLst>
          </a:prstGeom>
          <a:solidFill>
            <a:schemeClr val="accent6">
              <a:lumMod val="40000"/>
              <a:lumOff val="60000"/>
            </a:schemeClr>
          </a:solidFill>
          <a:extLst>
            <a:ext uri="{91240B29-F687-4F45-9708-019B960494DF}">
              <a14:hiddenLine xmlns:a14="http://schemas.microsoft.com/office/drawing/2010/main" w="9525">
                <a:solidFill>
                  <a:schemeClr val="tx1"/>
                </a:solidFill>
                <a:round/>
              </a14:hiddenLine>
            </a:ext>
          </a:extLst>
        </p:spPr>
        <p:style>
          <a:lnRef idx="1">
            <a:schemeClr val="accent3"/>
          </a:lnRef>
          <a:fillRef idx="2">
            <a:schemeClr val="accent3"/>
          </a:fillRef>
          <a:effectRef idx="1">
            <a:schemeClr val="accent3"/>
          </a:effectRef>
          <a:fontRef idx="minor">
            <a:schemeClr val="dk1"/>
          </a:fontRef>
        </p:style>
        <p:txBody>
          <a:bodyPr>
            <a:normAutofit lnSpcReduction="10000"/>
          </a:bodyPr>
          <a:lstStyle/>
          <a:p>
            <a:pPr>
              <a:buFontTx/>
              <a:buNone/>
            </a:pPr>
            <a:r>
              <a:rPr lang="vi-VN" altLang="en-US" sz="2800" b="1" dirty="0">
                <a:latin typeface="Times New Roman Bold" panose="02020603050405020304" charset="0"/>
                <a:cs typeface="Times New Roman Bold" panose="02020603050405020304" charset="0"/>
              </a:rPr>
              <a:t>   </a:t>
            </a:r>
          </a:p>
          <a:p>
            <a:pPr>
              <a:buFontTx/>
              <a:buNone/>
            </a:pPr>
            <a:r>
              <a:rPr lang="en-US" altLang="en-US" sz="2400" b="1" dirty="0">
                <a:latin typeface="Times New Roman Bold" panose="02020603050405020304" charset="0"/>
                <a:cs typeface="Times New Roman Bold" panose="02020603050405020304" charset="0"/>
              </a:rPr>
              <a:t>    Qua 2 </a:t>
            </a:r>
            <a:r>
              <a:rPr lang="en-US" altLang="en-US" sz="2400" b="1" dirty="0" err="1">
                <a:latin typeface="Times New Roman Bold" panose="02020603050405020304" charset="0"/>
                <a:cs typeface="Times New Roman Bold" panose="02020603050405020304" charset="0"/>
              </a:rPr>
              <a:t>bức</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ảnh</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trên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khiến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em</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liên</a:t>
            </a:r>
            <a:r>
              <a:rPr lang="en-US" altLang="en-US" sz="2400" b="1" dirty="0">
                <a:latin typeface="Times New Roman Bold" panose="02020603050405020304" charset="0"/>
                <a:cs typeface="Times New Roman Bold" panose="02020603050405020304" charset="0"/>
              </a:rPr>
              <a:t> t</a:t>
            </a:r>
            <a:r>
              <a:rPr lang="vi-VN" altLang="en-US" sz="2400" b="1" dirty="0">
                <a:latin typeface="Times New Roman Bold" panose="02020603050405020304" charset="0"/>
                <a:cs typeface="Times New Roman Bold" panose="02020603050405020304" charset="0"/>
              </a:rPr>
              <a:t>ưởng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đến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hiện</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tượng</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gì</a:t>
            </a:r>
            <a:r>
              <a:rPr lang="en-US" altLang="en-US" sz="2400" b="1" dirty="0">
                <a:latin typeface="Times New Roman Bold" panose="02020603050405020304" charset="0"/>
                <a:cs typeface="Times New Roman Bold" panose="02020603050405020304" charset="0"/>
              </a:rPr>
              <a:t> </a:t>
            </a:r>
            <a:r>
              <a:rPr lang="en-US" altLang="en-US" sz="2400" b="1" dirty="0" err="1">
                <a:latin typeface="Times New Roman Bold" panose="02020603050405020304" charset="0"/>
                <a:cs typeface="Times New Roman Bold" panose="02020603050405020304" charset="0"/>
              </a:rPr>
              <a:t>xảy</a:t>
            </a:r>
            <a:r>
              <a:rPr lang="en-US" altLang="en-US" sz="2400" b="1" dirty="0">
                <a:latin typeface="Times New Roman Bold" panose="02020603050405020304" charset="0"/>
                <a:cs typeface="Times New Roman Bold" panose="02020603050405020304" charset="0"/>
              </a:rPr>
              <a:t> ra </a:t>
            </a:r>
            <a:r>
              <a:rPr lang="en-US" altLang="en-US" sz="2400" b="1" dirty="0" err="1">
                <a:latin typeface="Times New Roman Bold" panose="02020603050405020304" charset="0"/>
                <a:cs typeface="Times New Roman Bold" panose="02020603050405020304" charset="0"/>
              </a:rPr>
              <a:t>với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T</a:t>
            </a:r>
            <a:r>
              <a:rPr lang="en-US" altLang="en-US" sz="2400" b="1" dirty="0" err="1">
                <a:latin typeface="Times New Roman Bold" panose="02020603050405020304" charset="0"/>
                <a:cs typeface="Times New Roman Bold" panose="02020603050405020304" charset="0"/>
              </a:rPr>
              <a:t>rái</a:t>
            </a:r>
            <a:r>
              <a:rPr lang="en-US" altLang="en-US" sz="2400" b="1" dirty="0">
                <a:latin typeface="Times New Roman Bold" panose="02020603050405020304" charset="0"/>
                <a:cs typeface="Times New Roman Bold" panose="02020603050405020304" charset="0"/>
              </a:rPr>
              <a:t> </a:t>
            </a:r>
            <a:r>
              <a:rPr lang="vi-VN" altLang="en-US" sz="2400" b="1" dirty="0">
                <a:latin typeface="Times New Roman Bold" panose="02020603050405020304" charset="0"/>
                <a:cs typeface="Times New Roman Bold" panose="02020603050405020304" charset="0"/>
              </a:rPr>
              <a:t>Đ</a:t>
            </a:r>
            <a:r>
              <a:rPr lang="en-US" altLang="en-US" sz="2400" b="1" dirty="0" err="1">
                <a:latin typeface="Times New Roman Bold" panose="02020603050405020304" charset="0"/>
                <a:cs typeface="Times New Roman Bold" panose="02020603050405020304" charset="0"/>
              </a:rPr>
              <a:t>ất</a:t>
            </a:r>
            <a:r>
              <a:rPr lang="en-US" altLang="en-US" sz="2400" b="1" dirty="0">
                <a:latin typeface="Times New Roman Bold" panose="02020603050405020304" charset="0"/>
                <a:cs typeface="Times New Roman Bold"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fade">
                                      <p:cBhvr>
                                        <p:cTn id="7" dur="770" decel="100000"/>
                                        <p:tgtEl>
                                          <p:spTgt spid="55311"/>
                                        </p:tgtEl>
                                      </p:cBhvr>
                                    </p:animEffect>
                                    <p:animScale>
                                      <p:cBhvr>
                                        <p:cTn id="8" dur="770" decel="100000"/>
                                        <p:tgtEl>
                                          <p:spTgt spid="55311"/>
                                        </p:tgtEl>
                                      </p:cBhvr>
                                      <p:from x="10000" y="10000"/>
                                      <p:to x="200000" y="450000"/>
                                    </p:animScale>
                                    <p:animScale>
                                      <p:cBhvr>
                                        <p:cTn id="9" dur="1230" accel="100000" fill="hold">
                                          <p:stCondLst>
                                            <p:cond delay="770"/>
                                          </p:stCondLst>
                                        </p:cTn>
                                        <p:tgtEl>
                                          <p:spTgt spid="55311"/>
                                        </p:tgtEl>
                                      </p:cBhvr>
                                      <p:from x="200000" y="450000"/>
                                      <p:to x="100000" y="100000"/>
                                    </p:animScale>
                                    <p:set>
                                      <p:cBhvr>
                                        <p:cTn id="10" dur="770" fill="hold"/>
                                        <p:tgtEl>
                                          <p:spTgt spid="55311"/>
                                        </p:tgtEl>
                                        <p:attrNameLst>
                                          <p:attrName>ppt_x</p:attrName>
                                        </p:attrNameLst>
                                      </p:cBhvr>
                                      <p:to>
                                        <p:strVal val="(0.5)"/>
                                      </p:to>
                                    </p:set>
                                    <p:anim from="(0.5)" to="(#ppt_x)" calcmode="lin" valueType="num">
                                      <p:cBhvr>
                                        <p:cTn id="11" dur="1230" accel="100000" fill="hold">
                                          <p:stCondLst>
                                            <p:cond delay="770"/>
                                          </p:stCondLst>
                                        </p:cTn>
                                        <p:tgtEl>
                                          <p:spTgt spid="55311"/>
                                        </p:tgtEl>
                                        <p:attrNameLst>
                                          <p:attrName>ppt_x</p:attrName>
                                        </p:attrNameLst>
                                      </p:cBhvr>
                                    </p:anim>
                                    <p:set>
                                      <p:cBhvr>
                                        <p:cTn id="12" dur="770" fill="hold"/>
                                        <p:tgtEl>
                                          <p:spTgt spid="55311"/>
                                        </p:tgtEl>
                                        <p:attrNameLst>
                                          <p:attrName>ppt_y</p:attrName>
                                        </p:attrNameLst>
                                      </p:cBhvr>
                                      <p:to>
                                        <p:strVal val="(#ppt_y+0.4)"/>
                                      </p:to>
                                    </p:set>
                                    <p:anim from="(#ppt_y+0.4)" to="(#ppt_y)" calcmode="lin" valueType="num">
                                      <p:cBhvr>
                                        <p:cTn id="13" dur="1230" accel="100000" fill="hold">
                                          <p:stCondLst>
                                            <p:cond delay="770"/>
                                          </p:stCondLst>
                                        </p:cTn>
                                        <p:tgtEl>
                                          <p:spTgt spid="5531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wipe/>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2231" name="Rectangle 7"/>
          <p:cNvSpPr>
            <a:spLocks noGrp="1" noChangeArrowheads="1"/>
          </p:cNvSpPr>
          <p:nvPr>
            <p:ph type="body" sz="half" idx="3"/>
          </p:nvPr>
        </p:nvSpPr>
        <p:spPr>
          <a:xfrm>
            <a:off x="4191000" y="1047750"/>
            <a:ext cx="4495800" cy="4000500"/>
          </a:xfrm>
        </p:spPr>
        <p:txBody>
          <a:bodyPr>
            <a:normAutofit/>
          </a:bodyPr>
          <a:lstStyle/>
          <a:p>
            <a:pPr marL="0" indent="0">
              <a:buNone/>
            </a:pP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Khi </a:t>
            </a:r>
            <a:r>
              <a:rPr lang="en-US" altLang="en-US" sz="2800" b="1" dirty="0" err="1">
                <a:solidFill>
                  <a:srgbClr val="FF0000"/>
                </a:solidFill>
                <a:latin typeface="Times New Roman Bold" panose="02020603050405020304" charset="0"/>
                <a:cs typeface="Times New Roman Bold" panose="02020603050405020304" charset="0"/>
              </a:rPr>
              <a:t>núi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lửa</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hoạt</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động</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thì</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ảnh</a:t>
            </a:r>
            <a:r>
              <a:rPr lang="en-US" altLang="en-US" sz="2800" b="1" dirty="0">
                <a:solidFill>
                  <a:srgbClr val="FF0000"/>
                </a:solidFill>
                <a:latin typeface="Times New Roman Bold" panose="02020603050405020304" charset="0"/>
                <a:cs typeface="Times New Roman Bold" panose="02020603050405020304" charset="0"/>
              </a:rPr>
              <a:t> h</a:t>
            </a:r>
            <a:r>
              <a:rPr lang="vi-VN" altLang="en-US" sz="2800" b="1" dirty="0">
                <a:solidFill>
                  <a:srgbClr val="FF0000"/>
                </a:solidFill>
                <a:latin typeface="Times New Roman Bold" panose="02020603050405020304" charset="0"/>
                <a:cs typeface="Times New Roman Bold" panose="02020603050405020304" charset="0"/>
              </a:rPr>
              <a:t>ưởng</a:t>
            </a:r>
            <a:r>
              <a:rPr lang="en-US" altLang="en-US" sz="2800" b="1" dirty="0">
                <a:solidFill>
                  <a:srgbClr val="FF0000"/>
                </a:solidFill>
                <a:latin typeface="Times New Roman Bold" panose="02020603050405020304" charset="0"/>
                <a:cs typeface="Times New Roman Bold" panose="02020603050405020304" charset="0"/>
              </a:rPr>
              <a:t> nh</a:t>
            </a:r>
            <a:r>
              <a:rPr lang="vi-VN" altLang="en-US" sz="2800" b="1" dirty="0">
                <a:solidFill>
                  <a:srgbClr val="FF0000"/>
                </a:solidFill>
                <a:latin typeface="Times New Roman Bold" panose="02020603050405020304" charset="0"/>
                <a:cs typeface="Times New Roman Bold" panose="02020603050405020304" charset="0"/>
              </a:rPr>
              <a:t>ư</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thế</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nào</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với</a:t>
            </a:r>
            <a:r>
              <a:rPr lang="en-US" altLang="en-US" sz="2800" b="1" dirty="0">
                <a:solidFill>
                  <a:srgbClr val="FF0000"/>
                </a:solidFill>
                <a:latin typeface="Times New Roman Bold" panose="02020603050405020304" charset="0"/>
                <a:cs typeface="Times New Roman Bold" panose="02020603050405020304" charset="0"/>
              </a:rPr>
              <a:t> </a:t>
            </a:r>
            <a:r>
              <a:rPr lang="en-US" altLang="en-US" sz="2800" b="1" dirty="0" err="1">
                <a:solidFill>
                  <a:srgbClr val="FF0000"/>
                </a:solidFill>
                <a:latin typeface="Times New Roman Bold" panose="02020603050405020304" charset="0"/>
                <a:cs typeface="Times New Roman Bold" panose="02020603050405020304" charset="0"/>
              </a:rPr>
              <a:t>môi</a:t>
            </a:r>
            <a:r>
              <a:rPr lang="en-US" altLang="en-US" sz="2800" b="1" dirty="0">
                <a:solidFill>
                  <a:srgbClr val="FF0000"/>
                </a:solidFill>
                <a:latin typeface="Times New Roman Bold" panose="02020603050405020304" charset="0"/>
                <a:cs typeface="Times New Roman Bold" panose="02020603050405020304" charset="0"/>
              </a:rPr>
              <a:t> tr</a:t>
            </a:r>
            <a:r>
              <a:rPr lang="vi-VN" altLang="en-US" sz="2800" b="1" dirty="0">
                <a:solidFill>
                  <a:srgbClr val="FF0000"/>
                </a:solidFill>
                <a:latin typeface="Times New Roman Bold" panose="02020603050405020304" charset="0"/>
                <a:cs typeface="Times New Roman Bold" panose="02020603050405020304" charset="0"/>
              </a:rPr>
              <a:t>ường</a:t>
            </a:r>
            <a:r>
              <a:rPr lang="en-US" altLang="en-US" sz="2800" b="1" dirty="0">
                <a:solidFill>
                  <a:srgbClr val="FF0000"/>
                </a:solidFill>
                <a:latin typeface="Times New Roman Bold" panose="02020603050405020304" charset="0"/>
                <a:cs typeface="Times New Roman Bold" panose="02020603050405020304" charset="0"/>
              </a:rPr>
              <a:t> xung</a:t>
            </a:r>
            <a:r>
              <a:rPr lang="vi-VN" altLang="en-US" sz="2800" b="1" dirty="0">
                <a:solidFill>
                  <a:srgbClr val="FF0000"/>
                </a:solidFill>
                <a:latin typeface="Times New Roman Bold" panose="02020603050405020304" charset="0"/>
                <a:cs typeface="Times New Roman Bold" panose="02020603050405020304" charset="0"/>
              </a:rPr>
              <a:t> </a:t>
            </a:r>
            <a:r>
              <a:rPr lang="en-US" altLang="en-US" sz="2800" b="1" dirty="0">
                <a:solidFill>
                  <a:srgbClr val="FF0000"/>
                </a:solidFill>
                <a:latin typeface="Times New Roman Bold" panose="02020603050405020304" charset="0"/>
                <a:cs typeface="Times New Roman Bold" panose="02020603050405020304" charset="0"/>
              </a:rPr>
              <a:t>quanh?</a:t>
            </a:r>
          </a:p>
        </p:txBody>
      </p:sp>
      <p:pic>
        <p:nvPicPr>
          <p:cNvPr id="52233" name="Picture 9"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95550"/>
            <a:ext cx="3106420" cy="2163445"/>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080912052557-83-2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2120"/>
            <a:ext cx="3101340" cy="19672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stionbig_w"/>
          <p:cNvPicPr>
            <a:picLocks noChangeAspect="1" noChangeArrowheads="1" noCrop="1"/>
          </p:cNvPicPr>
          <p:nvPr/>
        </p:nvPicPr>
        <p:blipFill>
          <a:blip r:embed="rId7"/>
          <a:srcRect/>
          <a:stretch>
            <a:fillRect/>
          </a:stretch>
        </p:blipFill>
        <p:spPr bwMode="auto">
          <a:xfrm>
            <a:off x="4012565" y="818515"/>
            <a:ext cx="793115" cy="7785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linds(horizontal)">
                                      <p:cBhvr>
                                        <p:cTn id="7" dur="500"/>
                                        <p:tgtEl>
                                          <p:spTgt spid="522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2842" y="698480"/>
            <a:ext cx="6629400" cy="461665"/>
          </a:xfrm>
          <a:prstGeom prst="rect">
            <a:avLst/>
          </a:prstGeom>
          <a:noFill/>
        </p:spPr>
        <p:txBody>
          <a:bodyPr wrap="square" rtlCol="0">
            <a:spAutoFit/>
          </a:bodyPr>
          <a:lstStyle/>
          <a:p>
            <a:pPr marL="257175" indent="-257175" algn="just"/>
            <a:endParaRPr lang="en-US" sz="2400" dirty="0">
              <a:latin typeface="Times New Roman Regular" panose="02020603050405020304" charset="0"/>
              <a:cs typeface="Times New Roman Regular" panose="02020603050405020304" charset="0"/>
            </a:endParaRPr>
          </a:p>
        </p:txBody>
      </p:sp>
      <p:sp>
        <p:nvSpPr>
          <p:cNvPr id="2" name="TextBox 1"/>
          <p:cNvSpPr txBox="1"/>
          <p:nvPr/>
        </p:nvSpPr>
        <p:spPr>
          <a:xfrm>
            <a:off x="1141476" y="1054006"/>
            <a:ext cx="476250" cy="461665"/>
          </a:xfrm>
          <a:prstGeom prst="rect">
            <a:avLst/>
          </a:prstGeom>
          <a:noFill/>
        </p:spPr>
        <p:txBody>
          <a:bodyPr wrap="square" rtlCol="0">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5" name="Rectangle 4"/>
          <p:cNvSpPr/>
          <p:nvPr/>
        </p:nvSpPr>
        <p:spPr>
          <a:xfrm>
            <a:off x="1141476" y="1796956"/>
            <a:ext cx="556689" cy="461665"/>
          </a:xfrm>
          <a:prstGeom prst="rect">
            <a:avLst/>
          </a:prstGeom>
        </p:spPr>
        <p:txBody>
          <a:bodyPr wrap="squar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5" name="Rectangle 14"/>
          <p:cNvSpPr/>
          <p:nvPr/>
        </p:nvSpPr>
        <p:spPr>
          <a:xfrm>
            <a:off x="1141476" y="2511194"/>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6" name="Rectangle 15"/>
          <p:cNvSpPr/>
          <p:nvPr/>
        </p:nvSpPr>
        <p:spPr>
          <a:xfrm>
            <a:off x="1167744" y="3225432"/>
            <a:ext cx="407484" cy="461665"/>
          </a:xfrm>
          <a:prstGeom prst="rect">
            <a:avLst/>
          </a:prstGeom>
        </p:spPr>
        <p:txBody>
          <a:bodyPr wrap="none">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7" name="Rectangle 16"/>
          <p:cNvSpPr/>
          <p:nvPr/>
        </p:nvSpPr>
        <p:spPr>
          <a:xfrm>
            <a:off x="1141476" y="1437763"/>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
        <p:nvSpPr>
          <p:cNvPr id="18" name="Rectangle 17"/>
          <p:cNvSpPr/>
          <p:nvPr/>
        </p:nvSpPr>
        <p:spPr>
          <a:xfrm>
            <a:off x="1150293" y="2178638"/>
            <a:ext cx="389850" cy="461665"/>
          </a:xfrm>
          <a:prstGeom prst="rect">
            <a:avLst/>
          </a:prstGeom>
        </p:spPr>
        <p:txBody>
          <a:bodyPr wrap="none">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mc:AlternateContent xmlns:mc="http://schemas.openxmlformats.org/markup-compatibility/2006">
        <mc:Choice xmlns:a14="http://schemas.microsoft.com/office/drawing/2010/main" Requires="a14">
          <p:sp>
            <p:nvSpPr>
              <p:cNvPr id="10" name="TextBox 9"/>
              <p:cNvSpPr txBox="1"/>
              <p:nvPr/>
            </p:nvSpPr>
            <p:spPr>
              <a:xfrm>
                <a:off x="1397926" y="655144"/>
                <a:ext cx="7620000" cy="3136180"/>
              </a:xfrm>
              <a:prstGeom prst="rect">
                <a:avLst/>
              </a:prstGeom>
              <a:noFill/>
            </p:spPr>
            <p:txBody>
              <a:bodyPr wrap="square" rtlCol="0">
                <a:spAutoFit/>
              </a:bodyPr>
              <a:lstStyle/>
              <a:p>
                <a:pPr algn="just"/>
                <a:r>
                  <a:rPr lang="vi-VN" sz="2400" smtClean="0">
                    <a:latin typeface="Times New Roman" panose="02020603050405020304" pitchFamily="18" charset="0"/>
                    <a:cs typeface="Times New Roman" panose="02020603050405020304" pitchFamily="18" charset="0"/>
                  </a:rPr>
                  <a:t> Đúng ghi Đ – Sai ghi S</a:t>
                </a:r>
              </a:p>
              <a:p>
                <a:pPr algn="just"/>
                <a:r>
                  <a:rPr lang="vi-VN" sz="2400">
                    <a:latin typeface="Times New Roman" panose="02020603050405020304" pitchFamily="18" charset="0"/>
                    <a:cs typeface="Times New Roman" panose="02020603050405020304" pitchFamily="18" charset="0"/>
                  </a:rPr>
                  <a:t>Vật nóng có nhiệt độ cao hơn vật lạnh.</a:t>
                </a:r>
              </a:p>
              <a:p>
                <a:pPr algn="just"/>
                <a:r>
                  <a:rPr lang="vi-VN" sz="2400">
                    <a:latin typeface="Times New Roman" panose="02020603050405020304" pitchFamily="18" charset="0"/>
                    <a:cs typeface="Times New Roman" panose="02020603050405020304" pitchFamily="18" charset="0"/>
                  </a:rPr>
                  <a:t>Nhiệt độ của nước đá đang tan </a:t>
                </a:r>
                <a:r>
                  <a:rPr lang="vi-VN" sz="2400">
                    <a:latin typeface="Times New Roman" panose="02020603050405020304" pitchFamily="18" charset="0"/>
                    <a:cs typeface="Times New Roman" panose="02020603050405020304" pitchFamily="18" charset="0"/>
                  </a:rPr>
                  <a:t>là </a:t>
                </a:r>
                <a14:m>
                  <m:oMath xmlns:m="http://schemas.openxmlformats.org/officeDocument/2006/math">
                    <m:sSup>
                      <m:sSupPr>
                        <m:ctrlPr>
                          <a:rPr lang="vi-VN"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100</m:t>
                        </m:r>
                      </m:e>
                      <m:sup>
                        <m:r>
                          <a:rPr lang="en-US" sz="2400" b="0" i="1" smtClean="0">
                            <a:latin typeface="Cambria Math" panose="02040503050406030204" pitchFamily="18" charset="0"/>
                            <a:cs typeface="Times New Roman" panose="02020603050405020304" pitchFamily="18" charset="0"/>
                          </a:rPr>
                          <m:t>0</m:t>
                        </m:r>
                      </m:sup>
                    </m:sSup>
                  </m:oMath>
                </a14:m>
                <a:r>
                  <a:rPr lang="vi-VN" sz="2400" smtClean="0">
                    <a:latin typeface="Times New Roman" panose="02020603050405020304" pitchFamily="18" charset="0"/>
                    <a:cs typeface="Times New Roman" panose="02020603050405020304" pitchFamily="18" charset="0"/>
                  </a:rPr>
                  <a:t>C</a:t>
                </a:r>
                <a:r>
                  <a:rPr lang="vi-VN" sz="2400">
                    <a:latin typeface="Times New Roman" panose="02020603050405020304" pitchFamily="18" charset="0"/>
                    <a:cs typeface="Times New Roman" panose="02020603050405020304" pitchFamily="18" charset="0"/>
                  </a:rPr>
                  <a:t>.</a:t>
                </a:r>
              </a:p>
              <a:p>
                <a:pPr algn="just"/>
                <a:r>
                  <a:rPr lang="vi-VN" sz="2400">
                    <a:latin typeface="Times New Roman" panose="02020603050405020304" pitchFamily="18" charset="0"/>
                    <a:cs typeface="Times New Roman" panose="02020603050405020304" pitchFamily="18" charset="0"/>
                  </a:rPr>
                  <a:t>Vật nóng hơn truyền nhiệt cho vật lạnh hơn.</a:t>
                </a:r>
              </a:p>
              <a:p>
                <a:pPr algn="just"/>
                <a:r>
                  <a:rPr lang="vi-VN" sz="2400">
                    <a:latin typeface="Times New Roman" panose="02020603050405020304" pitchFamily="18" charset="0"/>
                    <a:cs typeface="Times New Roman" panose="02020603050405020304" pitchFamily="18" charset="0"/>
                  </a:rPr>
                  <a:t>Vật nóng lên do tỏa nhiệt và lạnh đi do thu nhiệt.</a:t>
                </a:r>
              </a:p>
              <a:p>
                <a:pPr algn="just"/>
                <a:r>
                  <a:rPr lang="vi-VN" sz="2400">
                    <a:latin typeface="Times New Roman" panose="02020603050405020304" pitchFamily="18" charset="0"/>
                    <a:cs typeface="Times New Roman" panose="02020603050405020304" pitchFamily="18" charset="0"/>
                  </a:rPr>
                  <a:t>Nước và các chất lỏng khác nở ra khi nóng lên và co lại khi lạnh đi.</a:t>
                </a:r>
              </a:p>
              <a:p>
                <a:pPr algn="just"/>
                <a:r>
                  <a:rPr lang="vi-VN" sz="2400">
                    <a:latin typeface="Times New Roman" panose="02020603050405020304" pitchFamily="18" charset="0"/>
                    <a:cs typeface="Times New Roman" panose="02020603050405020304" pitchFamily="18" charset="0"/>
                  </a:rPr>
                  <a:t>Nhiệt độ của hơi nước đang sôi và </a:t>
                </a:r>
                <a14:m>
                  <m:oMath xmlns:m="http://schemas.openxmlformats.org/officeDocument/2006/math">
                    <m:sSup>
                      <m:sSupPr>
                        <m:ctrlPr>
                          <a:rPr lang="vi-VN"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100</m:t>
                        </m:r>
                      </m:e>
                      <m:sup>
                        <m:r>
                          <a:rPr lang="en-US" sz="2400" i="1">
                            <a:latin typeface="Cambria Math" panose="02040503050406030204" pitchFamily="18" charset="0"/>
                            <a:cs typeface="Times New Roman" panose="02020603050405020304" pitchFamily="18" charset="0"/>
                          </a:rPr>
                          <m:t>0</m:t>
                        </m:r>
                      </m:sup>
                    </m:sSup>
                  </m:oMath>
                </a14:m>
                <a:r>
                  <a:rPr lang="vi-VN" sz="2400">
                    <a:latin typeface="Times New Roman" panose="02020603050405020304" pitchFamily="18" charset="0"/>
                    <a:cs typeface="Times New Roman" panose="02020603050405020304" pitchFamily="18" charset="0"/>
                  </a:rPr>
                  <a:t>C.</a:t>
                </a:r>
              </a:p>
            </p:txBody>
          </p:sp>
        </mc:Choice>
        <mc:Fallback>
          <p:sp>
            <p:nvSpPr>
              <p:cNvPr id="10" name="TextBox 9"/>
              <p:cNvSpPr txBox="1">
                <a:spLocks noRot="1" noChangeAspect="1" noMove="1" noResize="1" noEditPoints="1" noAdjustHandles="1" noChangeArrowheads="1" noChangeShapeType="1" noTextEdit="1"/>
              </p:cNvSpPr>
              <p:nvPr/>
            </p:nvSpPr>
            <p:spPr>
              <a:xfrm>
                <a:off x="1397926" y="655144"/>
                <a:ext cx="7620000" cy="3136180"/>
              </a:xfrm>
              <a:prstGeom prst="rect">
                <a:avLst/>
              </a:prstGeom>
              <a:blipFill>
                <a:blip r:embed="rId4"/>
                <a:stretch>
                  <a:fillRect l="-1200" t="-1553" r="-1280" b="-58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anim calcmode="lin" valueType="num">
                                      <p:cBhvr>
                                        <p:cTn id="45" dur="2000" fill="hold"/>
                                        <p:tgtEl>
                                          <p:spTgt spid="18"/>
                                        </p:tgtEl>
                                        <p:attrNameLst>
                                          <p:attrName>ppt_w</p:attrName>
                                        </p:attrNameLst>
                                      </p:cBhvr>
                                      <p:tavLst>
                                        <p:tav tm="0" fmla="#ppt_w*sin(2.5*pi*$)">
                                          <p:val>
                                            <p:fltVal val="0"/>
                                          </p:val>
                                        </p:tav>
                                        <p:tav tm="100000">
                                          <p:val>
                                            <p:fltVal val="1"/>
                                          </p:val>
                                        </p:tav>
                                      </p:tavLst>
                                    </p:anim>
                                    <p:anim calcmode="lin" valueType="num">
                                      <p:cBhvr>
                                        <p:cTn id="4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62000" y="1200150"/>
            <a:ext cx="7430770" cy="3394710"/>
          </a:xfrm>
        </p:spPr>
        <p:txBody>
          <a:bodyPr>
            <a:normAutofit/>
          </a:bodyPr>
          <a:lstStyle/>
          <a:p>
            <a:pPr marL="0" indent="0">
              <a:buNone/>
            </a:pPr>
            <a:r>
              <a:rPr lang="vi-VN" altLang="en-US" sz="2800">
                <a:latin typeface="Times New Roman" panose="02020603050405020304" pitchFamily="18" charset="0"/>
                <a:cs typeface="Times New Roman" panose="02020603050405020304" pitchFamily="18" charset="0"/>
              </a:rPr>
              <a:t>- HS n</a:t>
            </a:r>
            <a:r>
              <a:rPr lang="en-US" sz="2800">
                <a:latin typeface="Times New Roman" panose="02020603050405020304" pitchFamily="18" charset="0"/>
                <a:cs typeface="Times New Roman" panose="02020603050405020304" pitchFamily="18" charset="0"/>
              </a:rPr>
              <a:t>êu được ví dụ về các vật nóng lên hoặc lạnh đi, về sự truyền nhiệt.</a:t>
            </a:r>
          </a:p>
          <a:p>
            <a:pPr marL="0" indent="0">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pic>
        <p:nvPicPr>
          <p:cNvPr id="2" name="Content Placeholder 1" descr="Capture"/>
          <p:cNvPicPr>
            <a:picLocks noGrp="1" noChangeAspect="1"/>
          </p:cNvPicPr>
          <p:nvPr>
            <p:ph sz="half" idx="4294967295"/>
          </p:nvPr>
        </p:nvPicPr>
        <p:blipFill>
          <a:blip r:embed="rId4">
            <a:clrChange>
              <a:clrFrom>
                <a:srgbClr val="FFFFFF">
                  <a:alpha val="100000"/>
                </a:srgbClr>
              </a:clrFrom>
              <a:clrTo>
                <a:srgbClr val="FFFFFF">
                  <a:alpha val="100000"/>
                  <a:alpha val="0"/>
                </a:srgbClr>
              </a:clrTo>
            </a:clrChange>
          </a:blip>
          <a:stretch>
            <a:fillRect/>
          </a:stretch>
        </p:blipFill>
        <p:spPr>
          <a:xfrm>
            <a:off x="7696200" y="895350"/>
            <a:ext cx="1127760" cy="1493520"/>
          </a:xfrm>
          <a:prstGeom prst="rect">
            <a:avLst/>
          </a:prstGeom>
        </p:spPr>
      </p:pic>
      <p:pic>
        <p:nvPicPr>
          <p:cNvPr id="5"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620000" y="1809750"/>
            <a:ext cx="1127760" cy="1493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81400" y="666750"/>
            <a:ext cx="3800475" cy="2300605"/>
          </a:xfrm>
          <a:prstGeom prst="wedgeEllipseCallout">
            <a:avLst>
              <a:gd name="adj1" fmla="val -47609"/>
              <a:gd name="adj2" fmla="val 512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6"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57200" y="666750"/>
            <a:ext cx="7620000" cy="954107"/>
          </a:xfrm>
          <a:prstGeom prst="rect">
            <a:avLst/>
          </a:prstGeom>
          <a:noFill/>
        </p:spPr>
        <p:txBody>
          <a:bodyPr wrap="square" rtlCol="0">
            <a:spAutoFit/>
          </a:bodyPr>
          <a:lstStyle/>
          <a:p>
            <a:pPr algn="ctr"/>
            <a:r>
              <a:rPr lang="vi-VN" altLang="en-US" sz="2800" b="1" dirty="0">
                <a:solidFill>
                  <a:srgbClr val="FF0000"/>
                </a:solidFill>
                <a:latin typeface="Times New Roman" panose="02020603050405020304" pitchFamily="18" charset="0"/>
                <a:cs typeface="Times New Roman" panose="02020603050405020304" pitchFamily="18" charset="0"/>
              </a:rPr>
              <a:t>Khoa học</a:t>
            </a:r>
          </a:p>
          <a:p>
            <a:pPr algn="ct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51: </a:t>
            </a:r>
            <a:r>
              <a:rPr lang="vi-VN" altLang="en-US" sz="2800" b="1" dirty="0">
                <a:solidFill>
                  <a:srgbClr val="FF0000"/>
                </a:solidFill>
                <a:latin typeface="Times New Roman" panose="02020603050405020304" pitchFamily="18" charset="0"/>
                <a:cs typeface="Times New Roman" panose="02020603050405020304" pitchFamily="18" charset="0"/>
              </a:rPr>
              <a:t>Nóng, lạnh và nhiệt độ (tiếp theo)</a:t>
            </a:r>
          </a:p>
        </p:txBody>
      </p:sp>
      <p:sp>
        <p:nvSpPr>
          <p:cNvPr id="5" name="Text Box 3">
            <a:extLst>
              <a:ext uri="{FF2B5EF4-FFF2-40B4-BE49-F238E27FC236}">
                <a16:creationId xmlns:a16="http://schemas.microsoft.com/office/drawing/2014/main" id="{12C1DAC0-FF33-4F00-A576-C1C8BB5A9378}"/>
              </a:ext>
            </a:extLst>
          </p:cNvPr>
          <p:cNvSpPr txBox="1"/>
          <p:nvPr/>
        </p:nvSpPr>
        <p:spPr>
          <a:xfrm>
            <a:off x="609600" y="1879252"/>
            <a:ext cx="7620000" cy="1384995"/>
          </a:xfrm>
          <a:prstGeom prst="rect">
            <a:avLst/>
          </a:prstGeom>
          <a:noFill/>
        </p:spPr>
        <p:txBody>
          <a:bodyPr wrap="square" rtlCol="0">
            <a:spAutoFit/>
          </a:bodyPr>
          <a:lstStyle/>
          <a:p>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nóng</a:t>
            </a:r>
            <a:r>
              <a:rPr lang="en-US" altLang="en-US" sz="2800" b="1" dirty="0">
                <a:solidFill>
                  <a:srgbClr val="0000CC"/>
                </a:solidFill>
                <a:latin typeface="Times New Roman" panose="02020603050405020304" pitchFamily="18" charset="0"/>
                <a:cs typeface="Times New Roman" panose="02020603050405020304" pitchFamily="18" charset="0"/>
              </a:rPr>
              <a:t> h</a:t>
            </a:r>
            <a:r>
              <a:rPr lang="vi-VN" altLang="en-US" sz="2800" b="1" dirty="0">
                <a:solidFill>
                  <a:srgbClr val="0000CC"/>
                </a:solidFill>
                <a:latin typeface="Times New Roman" panose="02020603050405020304" pitchFamily="18" charset="0"/>
                <a:cs typeface="Times New Roman" panose="02020603050405020304" pitchFamily="18" charset="0"/>
              </a:rPr>
              <a:t>ơ</a:t>
            </a:r>
            <a:r>
              <a:rPr lang="en-US" altLang="en-US" sz="2800" b="1" dirty="0">
                <a:solidFill>
                  <a:srgbClr val="0000CC"/>
                </a:solidFill>
                <a:latin typeface="Times New Roman" panose="02020603050405020304" pitchFamily="18" charset="0"/>
                <a:cs typeface="Times New Roman" panose="02020603050405020304" pitchFamily="18" charset="0"/>
              </a:rPr>
              <a:t>n </a:t>
            </a:r>
            <a:r>
              <a:rPr lang="en-US" altLang="en-US" sz="2800" b="1" dirty="0" err="1">
                <a:solidFill>
                  <a:srgbClr val="0000CC"/>
                </a:solidFill>
                <a:latin typeface="Times New Roman" panose="02020603050405020304" pitchFamily="18" charset="0"/>
                <a:cs typeface="Times New Roman" panose="02020603050405020304" pitchFamily="18" charset="0"/>
              </a:rPr>
              <a:t>truyền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nhiệt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lạnh</a:t>
            </a:r>
            <a:r>
              <a:rPr lang="en-US" altLang="en-US" sz="2800" b="1" dirty="0">
                <a:solidFill>
                  <a:srgbClr val="0000CC"/>
                </a:solidFill>
                <a:latin typeface="Times New Roman" panose="02020603050405020304" pitchFamily="18" charset="0"/>
                <a:cs typeface="Times New Roman" panose="02020603050405020304" pitchFamily="18" charset="0"/>
              </a:rPr>
              <a:t> h</a:t>
            </a:r>
            <a:r>
              <a:rPr lang="vi-VN" altLang="en-US" sz="2800" b="1" dirty="0">
                <a:solidFill>
                  <a:srgbClr val="0000CC"/>
                </a:solidFill>
                <a:latin typeface="Times New Roman" panose="02020603050405020304" pitchFamily="18" charset="0"/>
                <a:cs typeface="Times New Roman" panose="02020603050405020304" pitchFamily="18" charset="0"/>
              </a:rPr>
              <a:t>ơ</a:t>
            </a:r>
            <a:r>
              <a:rPr lang="en-US" altLang="en-US" sz="2800" b="1" dirty="0">
                <a:solidFill>
                  <a:srgbClr val="0000CC"/>
                </a:solidFill>
                <a:latin typeface="Times New Roman" panose="02020603050405020304" pitchFamily="18" charset="0"/>
                <a:cs typeface="Times New Roman" panose="02020603050405020304" pitchFamily="18" charset="0"/>
              </a:rPr>
              <a:t>n.</a:t>
            </a:r>
          </a:p>
          <a:p>
            <a:r>
              <a:rPr lang="en-US" altLang="en-US" sz="2800" b="1" dirty="0">
                <a:solidFill>
                  <a:srgbClr val="0000CC"/>
                </a:solidFill>
                <a:latin typeface="Times New Roman" panose="02020603050405020304" pitchFamily="18" charset="0"/>
                <a:cs typeface="Times New Roman" panose="02020603050405020304" pitchFamily="18" charset="0"/>
              </a:rPr>
              <a:t>- N</a:t>
            </a:r>
            <a:r>
              <a:rPr lang="vi-VN" altLang="en-US" sz="2800" b="1" dirty="0">
                <a:solidFill>
                  <a:srgbClr val="0000CC"/>
                </a:solidFill>
                <a:latin typeface="Times New Roman" panose="02020603050405020304" pitchFamily="18" charset="0"/>
                <a:cs typeface="Times New Roman" panose="02020603050405020304" pitchFamily="18" charset="0"/>
              </a:rPr>
              <a:t>ư</a:t>
            </a:r>
            <a:r>
              <a:rPr lang="en-US" altLang="en-US" sz="2800" b="1" dirty="0" err="1">
                <a:solidFill>
                  <a:srgbClr val="0000CC"/>
                </a:solidFill>
                <a:latin typeface="Times New Roman" panose="02020603050405020304" pitchFamily="18" charset="0"/>
                <a:cs typeface="Times New Roman" panose="02020603050405020304" pitchFamily="18" charset="0"/>
              </a:rPr>
              <a:t>ớc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chất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lỏng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nở</a:t>
            </a:r>
            <a:r>
              <a:rPr lang="en-US" altLang="en-US" sz="2800" b="1" dirty="0">
                <a:solidFill>
                  <a:srgbClr val="0000CC"/>
                </a:solidFill>
                <a:latin typeface="Times New Roman" panose="02020603050405020304" pitchFamily="18" charset="0"/>
                <a:cs typeface="Times New Roman" panose="02020603050405020304" pitchFamily="18" charset="0"/>
              </a:rPr>
              <a:t> ra </a:t>
            </a:r>
            <a:r>
              <a:rPr lang="en-US" altLang="en-US" sz="2800" b="1" dirty="0" err="1">
                <a:solidFill>
                  <a:srgbClr val="0000CC"/>
                </a:solidFill>
                <a:latin typeface="Times New Roman" panose="02020603050405020304" pitchFamily="18" charset="0"/>
                <a:cs typeface="Times New Roman" panose="02020603050405020304" pitchFamily="18" charset="0"/>
              </a:rPr>
              <a:t>khi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a:t>
            </a:r>
            <a:r>
              <a:rPr lang="en-US" altLang="en-US" sz="2800" b="1" dirty="0">
                <a:solidFill>
                  <a:srgbClr val="0000CC"/>
                </a:solidFill>
                <a:latin typeface="Times New Roman" panose="02020603050405020304" pitchFamily="18" charset="0"/>
                <a:cs typeface="Times New Roman" panose="02020603050405020304" pitchFamily="18" charset="0"/>
              </a:rPr>
              <a:t> co </a:t>
            </a:r>
            <a:r>
              <a:rPr lang="en-US" altLang="en-US" sz="2800" b="1" dirty="0" err="1">
                <a:solidFill>
                  <a:srgbClr val="0000CC"/>
                </a:solidFill>
                <a:latin typeface="Times New Roman" panose="02020603050405020304" pitchFamily="18" charset="0"/>
                <a:cs typeface="Times New Roman" panose="02020603050405020304" pitchFamily="18" charset="0"/>
              </a:rPr>
              <a:t>lại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đi</a:t>
            </a:r>
            <a:r>
              <a:rPr lang="en-US" altLang="en-US" sz="2800" b="1" dirty="0">
                <a:solidFill>
                  <a:srgbClr val="0000CC"/>
                </a:solidFill>
                <a:latin typeface="Times New Roman" panose="02020603050405020304" pitchFamily="18" charset="0"/>
                <a:cs typeface="Times New Roman" panose="02020603050405020304" pitchFamily="18" charset="0"/>
              </a:rPr>
              <a:t>.</a:t>
            </a:r>
            <a:endParaRPr lang="vi-VN" alt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8228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 y="361950"/>
            <a:ext cx="3539490" cy="211963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604" b="15707"/>
          <a:stretch>
            <a:fillRect/>
          </a:stretch>
        </p:blipFill>
        <p:spPr>
          <a:xfrm>
            <a:off x="702310" y="2660015"/>
            <a:ext cx="3536950" cy="204025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361315"/>
            <a:ext cx="4158615" cy="436054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251960" y="339725"/>
            <a:ext cx="4587240" cy="270256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4800600" y="895350"/>
            <a:ext cx="282003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648200" y="895350"/>
            <a:ext cx="3597910" cy="137096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100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7"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769745" y="1873885"/>
            <a:ext cx="3231515" cy="2949575"/>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090795" y="339725"/>
            <a:ext cx="3519805" cy="2757805"/>
          </a:xfrm>
          <a:prstGeom prst="wedgeEllipseCallout">
            <a:avLst>
              <a:gd name="adj1" fmla="val -86568"/>
              <a:gd name="adj2" fmla="val 272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5506085" y="976630"/>
            <a:ext cx="2647315" cy="1770380"/>
          </a:xfrm>
          <a:prstGeom prst="rect">
            <a:avLst/>
          </a:prstGeom>
          <a:noFill/>
        </p:spPr>
        <p:txBody>
          <a:bodyPr wrap="square"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692140" y="822960"/>
            <a:ext cx="2461260" cy="2011045"/>
          </a:xfrm>
          <a:prstGeom prst="rect">
            <a:avLst/>
          </a:prstGeom>
          <a:noFill/>
        </p:spPr>
        <p:txBody>
          <a:bodyPr wrap="square"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tan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8" name="Content Placeholder 7"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0" y="2033905"/>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762000" y="613410"/>
            <a:ext cx="7620000" cy="1077218"/>
          </a:xfrm>
          <a:prstGeom prst="rect">
            <a:avLst/>
          </a:prstGeom>
          <a:noFill/>
        </p:spPr>
        <p:txBody>
          <a:bodyPr wrap="square" rtlCol="0">
            <a:spAutoFit/>
          </a:bodyPr>
          <a:lstStyle/>
          <a:p>
            <a:pPr algn="ctr"/>
            <a:r>
              <a:rPr lang="vi-VN" altLang="en-US" sz="3200" b="1" dirty="0">
                <a:latin typeface="Times New Roman" panose="02020603050405020304" pitchFamily="18" charset="0"/>
                <a:cs typeface="Times New Roman" panose="02020603050405020304" pitchFamily="18" charset="0"/>
              </a:rPr>
              <a:t>Khoa học</a:t>
            </a:r>
          </a:p>
          <a:p>
            <a:pPr algn="ct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51: </a:t>
            </a:r>
            <a:r>
              <a:rPr lang="vi-VN" altLang="en-US" sz="3200" b="1" dirty="0">
                <a:latin typeface="Times New Roman" panose="02020603050405020304" pitchFamily="18" charset="0"/>
                <a:cs typeface="Times New Roman" panose="02020603050405020304" pitchFamily="18" charset="0"/>
              </a:rPr>
              <a:t>Nóng, lạnh và nhiệt độ (tiếp theo)</a:t>
            </a:r>
          </a:p>
        </p:txBody>
      </p:sp>
      <p:pic>
        <p:nvPicPr>
          <p:cNvPr id="8194" name="Picture 2" descr="C:\Users\Welcome\Desktop\DẠY HỌC ONL\hình\88041905-avec-la-bande-dessinée-de-caractère-de-thermomètre-de-mégaphone-.jpg"/>
          <p:cNvPicPr>
            <a:picLocks noChangeAspect="1" noChangeArrowheads="1"/>
          </p:cNvPicPr>
          <p:nvPr/>
        </p:nvPicPr>
        <p:blipFill>
          <a:blip r:embed="rId4"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6226810" y="1845310"/>
            <a:ext cx="3298190" cy="3298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52551"/>
            <a:ext cx="8229600" cy="3394472"/>
          </a:xfrm>
        </p:spPr>
        <p:txBody>
          <a:bodyPr>
            <a:normAutofit/>
          </a:bodyPr>
          <a:lstStyle/>
          <a:p>
            <a:pPr marL="0" indent="0">
              <a:buNone/>
            </a:pPr>
            <a:r>
              <a:rPr lang="vi-VN" altLang="en-US" sz="2800" dirty="0">
                <a:latin typeface="Times New Roman" panose="02020603050405020304" pitchFamily="18" charset="0"/>
                <a:cs typeface="Times New Roman" panose="02020603050405020304" pitchFamily="18" charset="0"/>
              </a:rPr>
              <a:t>- HS n</a:t>
            </a:r>
            <a:r>
              <a:rPr lang="en-US" sz="2800" dirty="0" err="1">
                <a:latin typeface="Times New Roman" panose="02020603050405020304" pitchFamily="18" charset="0"/>
                <a:cs typeface="Times New Roman" panose="02020603050405020304" pitchFamily="18" charset="0"/>
              </a:rPr>
              <a:t>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a:t>
            </a:r>
          </a:p>
          <a:p>
            <a:pPr marL="0" indent="0">
              <a:buNone/>
            </a:pPr>
            <a:r>
              <a:rPr lang="vi-VN" altLang="en-US" sz="2800" dirty="0">
                <a:latin typeface="Times New Roman" panose="02020603050405020304" pitchFamily="18" charset="0"/>
                <a:cs typeface="Times New Roman" panose="02020603050405020304" pitchFamily="18" charset="0"/>
              </a:rPr>
              <a:t>- HS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giãn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1067</Words>
  <Application>Microsoft Office PowerPoint</Application>
  <PresentationFormat>On-screen Show (16:9)</PresentationFormat>
  <Paragraphs>100</Paragraphs>
  <Slides>31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Cambria Math</vt:lpstr>
      <vt:lpstr>Tahoma</vt:lpstr>
      <vt:lpstr>Times New Roman</vt:lpstr>
      <vt:lpstr>Times New Roman Bold</vt:lpstr>
      <vt:lpstr>Times New Roman Bold Italic</vt:lpstr>
      <vt:lpstr>Times New Roman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393</cp:revision>
  <dcterms:created xsi:type="dcterms:W3CDTF">2022-03-06T00:24:00Z</dcterms:created>
  <dcterms:modified xsi:type="dcterms:W3CDTF">2023-03-01T02:20:51Z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8127DDFF39B542AAB26A8C38A853356A</vt:lpwstr>
  </property>
</Properties>
</file>