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 id="2147483819" r:id="rId15"/>
    <p:sldMasterId id="2147483832" r:id="rId16"/>
  </p:sldMasterIdLst>
  <p:notesMasterIdLst>
    <p:notesMasterId r:id="rId52"/>
  </p:notesMasterIdLst>
  <p:sldIdLst>
    <p:sldId id="354" r:id="rId17"/>
    <p:sldId id="332" r:id="rId18"/>
    <p:sldId id="333" r:id="rId19"/>
    <p:sldId id="334" r:id="rId20"/>
    <p:sldId id="335" r:id="rId21"/>
    <p:sldId id="336" r:id="rId22"/>
    <p:sldId id="338" r:id="rId23"/>
    <p:sldId id="262" r:id="rId24"/>
    <p:sldId id="263" r:id="rId25"/>
    <p:sldId id="339" r:id="rId26"/>
    <p:sldId id="264" r:id="rId27"/>
    <p:sldId id="337" r:id="rId28"/>
    <p:sldId id="279" r:id="rId29"/>
    <p:sldId id="281" r:id="rId30"/>
    <p:sldId id="280" r:id="rId31"/>
    <p:sldId id="311" r:id="rId32"/>
    <p:sldId id="282" r:id="rId33"/>
    <p:sldId id="341" r:id="rId34"/>
    <p:sldId id="272" r:id="rId35"/>
    <p:sldId id="342" r:id="rId36"/>
    <p:sldId id="343" r:id="rId37"/>
    <p:sldId id="344" r:id="rId38"/>
    <p:sldId id="345" r:id="rId39"/>
    <p:sldId id="314" r:id="rId40"/>
    <p:sldId id="312" r:id="rId41"/>
    <p:sldId id="348" r:id="rId42"/>
    <p:sldId id="346" r:id="rId43"/>
    <p:sldId id="347" r:id="rId44"/>
    <p:sldId id="340" r:id="rId45"/>
    <p:sldId id="349" r:id="rId46"/>
    <p:sldId id="275" r:id="rId47"/>
    <p:sldId id="350" r:id="rId48"/>
    <p:sldId id="351" r:id="rId49"/>
    <p:sldId id="353" r:id="rId50"/>
    <p:sldId id="35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9900CC"/>
    <a:srgbClr val="00CC00"/>
    <a:srgbClr val="FF0066"/>
    <a:srgbClr val="FFFF66"/>
    <a:srgbClr val="2FA6FF"/>
    <a:srgbClr val="FF4F4F"/>
    <a:srgbClr val="FFFF99"/>
    <a:srgbClr val="FC4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3D1F5-B2A8-4DCD-8137-1DCA39387666}" type="datetimeFigureOut">
              <a:rPr lang="en-US" smtClean="0"/>
              <a:t>2/20/2023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2E0B2-59D8-4520-84A8-2B69EF56D7DE}" type="slidenum">
              <a:rPr lang="en-US" smtClean="0"/>
              <a:t>‹#›</a:t>
            </a:fld>
            <a:endParaRPr lang="en-US"/>
          </a:p>
        </p:txBody>
      </p:sp>
    </p:spTree>
    <p:extLst>
      <p:ext uri="{BB962C8B-B14F-4D97-AF65-F5344CB8AC3E}">
        <p14:creationId xmlns:p14="http://schemas.microsoft.com/office/powerpoint/2010/main" val="330360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6466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55771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2952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72240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5725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39645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28517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86812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35480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61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49510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69051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6562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04550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3548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3087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32351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8814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37424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66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05207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59227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5510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90263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0278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71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2178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527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07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304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4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3851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772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680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7443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785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3889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06082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03236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9939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5829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429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01970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8816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615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363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15672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28117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95046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9646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0327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9596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644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8158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110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06799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19502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79259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03847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3239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12432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4"/>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6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2/20/2023</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1606883"/>
      </p:ext>
    </p:extLst>
  </p:cSld>
  <p:clrMapOvr>
    <a:masterClrMapping/>
  </p:clrMapOvr>
  <p:transition spd="med">
    <p:wipe dir="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20BCCF39-5ADE-4142-9187-86AD73F0DFF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5A29405-7411-4A4A-93B1-850CC270629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D5BE1DF6-38F7-44DC-8850-6DDB25BE50D4}"/>
              </a:ext>
            </a:extLst>
          </p:cNvPr>
          <p:cNvSpPr>
            <a:spLocks noGrp="1" noChangeArrowheads="1"/>
          </p:cNvSpPr>
          <p:nvPr>
            <p:ph type="sldNum" sz="quarter" idx="12"/>
          </p:nvPr>
        </p:nvSpPr>
        <p:spPr>
          <a:ln/>
        </p:spPr>
        <p:txBody>
          <a:bodyPr/>
          <a:lstStyle>
            <a:lvl1pPr>
              <a:defRPr/>
            </a:lvl1pPr>
          </a:lstStyle>
          <a:p>
            <a:fld id="{2545B884-D6AC-4FBF-A482-49BB1B42E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5359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FF383150-03A2-4F2A-ACEA-9C6F3ACB52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C01C677-0FC8-49C8-9163-C12929BE278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F6FCE1A4-2148-4148-9A1B-A87ADAD4AED4}"/>
              </a:ext>
            </a:extLst>
          </p:cNvPr>
          <p:cNvSpPr>
            <a:spLocks noGrp="1" noChangeArrowheads="1"/>
          </p:cNvSpPr>
          <p:nvPr>
            <p:ph type="sldNum" sz="quarter" idx="12"/>
          </p:nvPr>
        </p:nvSpPr>
        <p:spPr>
          <a:ln/>
        </p:spPr>
        <p:txBody>
          <a:bodyPr/>
          <a:lstStyle>
            <a:lvl1pPr>
              <a:defRPr/>
            </a:lvl1pPr>
          </a:lstStyle>
          <a:p>
            <a:fld id="{D30A8B36-6BC4-45A9-ACB9-9FC834981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07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26467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2F1BDF04-8172-4D5C-AA27-E704B284D1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A5D81C5-2DA3-470A-BDC6-F1B77ADC1BA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9ECE9BE-3335-4E7D-9E08-990A72C6F443}"/>
              </a:ext>
            </a:extLst>
          </p:cNvPr>
          <p:cNvSpPr>
            <a:spLocks noGrp="1" noChangeArrowheads="1"/>
          </p:cNvSpPr>
          <p:nvPr>
            <p:ph type="sldNum" sz="quarter" idx="12"/>
          </p:nvPr>
        </p:nvSpPr>
        <p:spPr>
          <a:ln/>
        </p:spPr>
        <p:txBody>
          <a:bodyPr/>
          <a:lstStyle>
            <a:lvl1pPr>
              <a:defRPr/>
            </a:lvl1pPr>
          </a:lstStyle>
          <a:p>
            <a:fld id="{3D5DD528-2E47-4D1F-B0F8-E1BDA81CCD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32176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451FC138-E9B5-4A7A-80F4-D62B367BA0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028118E2-CC16-49E9-91FE-86FB7795FBD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D5854157-48C0-42F9-9E6B-88829B3A6D8F}"/>
              </a:ext>
            </a:extLst>
          </p:cNvPr>
          <p:cNvSpPr>
            <a:spLocks noGrp="1" noChangeArrowheads="1"/>
          </p:cNvSpPr>
          <p:nvPr>
            <p:ph type="sldNum" sz="quarter" idx="12"/>
          </p:nvPr>
        </p:nvSpPr>
        <p:spPr>
          <a:ln/>
        </p:spPr>
        <p:txBody>
          <a:bodyPr/>
          <a:lstStyle>
            <a:lvl1pPr>
              <a:defRPr/>
            </a:lvl1pPr>
          </a:lstStyle>
          <a:p>
            <a:fld id="{61B8DF80-DDAD-400E-B533-B36C56D28C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6355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363C4F1-D377-44E5-985F-99C293D0E2D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64CEF37B-5B7A-489B-9708-ED1BBC920CD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CB5F22DD-98E3-4FB7-BD4D-487F9FFED880}"/>
              </a:ext>
            </a:extLst>
          </p:cNvPr>
          <p:cNvSpPr>
            <a:spLocks noGrp="1" noChangeArrowheads="1"/>
          </p:cNvSpPr>
          <p:nvPr>
            <p:ph type="sldNum" sz="quarter" idx="12"/>
          </p:nvPr>
        </p:nvSpPr>
        <p:spPr>
          <a:ln/>
        </p:spPr>
        <p:txBody>
          <a:bodyPr/>
          <a:lstStyle>
            <a:lvl1pPr>
              <a:defRPr/>
            </a:lvl1pPr>
          </a:lstStyle>
          <a:p>
            <a:fld id="{F55C3B24-2342-4D3E-B3E4-36360CC19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127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2FC6955-B38C-4EBE-B173-479A8E8B20D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027A0AC-3758-4A3F-B4EF-81B52247146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F53BAC81-08EF-4970-9AD3-9C7DDE2C84FA}"/>
              </a:ext>
            </a:extLst>
          </p:cNvPr>
          <p:cNvSpPr>
            <a:spLocks noGrp="1" noChangeArrowheads="1"/>
          </p:cNvSpPr>
          <p:nvPr>
            <p:ph type="sldNum" sz="quarter" idx="12"/>
          </p:nvPr>
        </p:nvSpPr>
        <p:spPr>
          <a:ln/>
        </p:spPr>
        <p:txBody>
          <a:bodyPr/>
          <a:lstStyle>
            <a:lvl1pPr>
              <a:defRPr/>
            </a:lvl1pPr>
          </a:lstStyle>
          <a:p>
            <a:fld id="{ED38A946-CE6E-4E02-B61F-771EBB525B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725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A07345-3303-415C-B232-CE97AA74921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8FD29477-10DC-49E7-9645-B91F5E2B2B7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3FAFC1F2-A8D9-4064-BCCC-6CCFB89768AF}"/>
              </a:ext>
            </a:extLst>
          </p:cNvPr>
          <p:cNvSpPr>
            <a:spLocks noGrp="1" noChangeArrowheads="1"/>
          </p:cNvSpPr>
          <p:nvPr>
            <p:ph type="sldNum" sz="quarter" idx="12"/>
          </p:nvPr>
        </p:nvSpPr>
        <p:spPr>
          <a:ln/>
        </p:spPr>
        <p:txBody>
          <a:bodyPr/>
          <a:lstStyle>
            <a:lvl1pPr>
              <a:defRPr/>
            </a:lvl1pPr>
          </a:lstStyle>
          <a:p>
            <a:fld id="{FB66BB81-4DA8-4341-AC19-261381B35B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0401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D13E6D65-9923-4553-A6DF-B47DD3C2184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188EAF08-BABE-4B0D-B307-363C4785DBC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75017A75-F631-4F80-8C78-6A578E71134D}"/>
              </a:ext>
            </a:extLst>
          </p:cNvPr>
          <p:cNvSpPr>
            <a:spLocks noGrp="1" noChangeArrowheads="1"/>
          </p:cNvSpPr>
          <p:nvPr>
            <p:ph type="sldNum" sz="quarter" idx="12"/>
          </p:nvPr>
        </p:nvSpPr>
        <p:spPr>
          <a:ln/>
        </p:spPr>
        <p:txBody>
          <a:bodyPr/>
          <a:lstStyle>
            <a:lvl1pPr>
              <a:defRPr/>
            </a:lvl1pPr>
          </a:lstStyle>
          <a:p>
            <a:fld id="{74EC0759-68F8-4581-852A-CCDEAD7DD7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55468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32C04813-9B7B-46AD-A815-BF6DF5A74DF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607E6D3D-F430-4F55-83CF-19F4A6EC4D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2C134419-958A-4286-B646-3E74388C0A15}"/>
              </a:ext>
            </a:extLst>
          </p:cNvPr>
          <p:cNvSpPr>
            <a:spLocks noGrp="1" noChangeArrowheads="1"/>
          </p:cNvSpPr>
          <p:nvPr>
            <p:ph type="sldNum" sz="quarter" idx="12"/>
          </p:nvPr>
        </p:nvSpPr>
        <p:spPr>
          <a:ln/>
        </p:spPr>
        <p:txBody>
          <a:bodyPr/>
          <a:lstStyle>
            <a:lvl1pPr>
              <a:defRPr/>
            </a:lvl1pPr>
          </a:lstStyle>
          <a:p>
            <a:fld id="{EB571B67-7781-4531-8106-AAE794EE7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8035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308CAD4-6D1A-42AE-BD0E-CCEBC8E3C65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3CA66270-5398-4D24-9314-F6D3214DA0B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95E2ABC-33E2-436D-9994-FA76BE50B941}"/>
              </a:ext>
            </a:extLst>
          </p:cNvPr>
          <p:cNvSpPr>
            <a:spLocks noGrp="1" noChangeArrowheads="1"/>
          </p:cNvSpPr>
          <p:nvPr>
            <p:ph type="sldNum" sz="quarter" idx="12"/>
          </p:nvPr>
        </p:nvSpPr>
        <p:spPr>
          <a:ln/>
        </p:spPr>
        <p:txBody>
          <a:bodyPr/>
          <a:lstStyle>
            <a:lvl1pPr>
              <a:defRPr/>
            </a:lvl1pPr>
          </a:lstStyle>
          <a:p>
            <a:fld id="{9A37FF0C-0367-4700-AE77-AE2629E9BB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18196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CCCCBF3-5FBE-4BAC-9209-DFE2DDD975D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21607D43-9451-4C67-AD5E-A166911A99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1AFB4D0-D7A0-4F73-826C-0ACDBEDD6C22}"/>
              </a:ext>
            </a:extLst>
          </p:cNvPr>
          <p:cNvSpPr>
            <a:spLocks noGrp="1" noChangeArrowheads="1"/>
          </p:cNvSpPr>
          <p:nvPr>
            <p:ph type="sldNum" sz="quarter" idx="12"/>
          </p:nvPr>
        </p:nvSpPr>
        <p:spPr>
          <a:ln/>
        </p:spPr>
        <p:txBody>
          <a:bodyPr/>
          <a:lstStyle>
            <a:lvl1pPr>
              <a:defRPr/>
            </a:lvl1pPr>
          </a:lstStyle>
          <a:p>
            <a:fld id="{2DD124BB-19B2-4D05-8E58-5B658A6931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1117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6E90F95-3663-40E3-96C5-7E59AC588CC4}"/>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2/20/2023</a:t>
            </a:fld>
            <a:endParaRPr lang="en-US">
              <a:solidFill>
                <a:srgbClr val="000000"/>
              </a:solidFill>
            </a:endParaRPr>
          </a:p>
        </p:txBody>
      </p:sp>
      <p:sp>
        <p:nvSpPr>
          <p:cNvPr id="7" name="Footer Placeholder 4">
            <a:extLst>
              <a:ext uri="{FF2B5EF4-FFF2-40B4-BE49-F238E27FC236}">
                <a16:creationId xmlns:a16="http://schemas.microsoft.com/office/drawing/2014/main" id="{49732FD5-5C15-4F82-92C4-C5B879C545F6}"/>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6EFAF52B-4B7D-4DC5-ACD2-C092F328E916}"/>
              </a:ext>
            </a:extLst>
          </p:cNvPr>
          <p:cNvSpPr>
            <a:spLocks noGrp="1"/>
          </p:cNvSpPr>
          <p:nvPr>
            <p:ph type="sldNum" sz="quarter" idx="12"/>
          </p:nvPr>
        </p:nvSpPr>
        <p:spPr/>
        <p:txBody>
          <a:bodyPr/>
          <a:lstStyle>
            <a:lvl1pPr>
              <a:defRPr/>
            </a:lvl1pPr>
          </a:lstStyle>
          <a:p>
            <a:fld id="{7B5DBC9D-6667-4FC4-A106-09D0852DF5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5587298"/>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3851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2032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299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073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354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0490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2191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3626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633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1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7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73683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33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889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326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1131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39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5492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4585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7729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060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310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8230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885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034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23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28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282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5357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547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908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9999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3310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768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9303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3404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194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55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36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6"/>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2/20/2023</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1203402"/>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512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189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0047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59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369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305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344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9163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3074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151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3350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0"/>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2/20/2023</a:t>
            </a:fld>
            <a:endParaRPr lang="en-US">
              <a:solidFill>
                <a:srgbClr val="000000"/>
              </a:solidFill>
            </a:endParaRPr>
          </a:p>
        </p:txBody>
      </p:sp>
      <p:sp>
        <p:nvSpPr>
          <p:cNvPr id="7" name="Footer Placeholder 4">
            <a:extLst>
              <a:ext uri="{FF2B5EF4-FFF2-40B4-BE49-F238E27FC236}">
                <a16:creationId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427730"/>
      </p:ext>
    </p:extLst>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491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813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2464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2111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0088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818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476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7606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076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9792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7245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19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5201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817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7582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7194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405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1914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4136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713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8940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224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534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224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435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7356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752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8212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655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38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6912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311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525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564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21460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321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28104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6635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384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9831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7376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282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2/20/2023</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7551046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2/20/2023</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8209456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65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655660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1552252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8331E28-801B-4C2F-9030-8E75F1319BD7}"/>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9232500-86FD-4539-8557-E87E08A49E93}"/>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9A71A5-F7C5-4821-87B4-59836CD3426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9C1C60C6-AC11-454D-9D74-D722D71EBD0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5694D33-97C6-4EF2-AA46-7EDEDCB862D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BA643CE-7800-41A5-B1FD-1E4DC331FCB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8086208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solidFill>
                  <a:prstClr val="black">
                    <a:tint val="75000"/>
                  </a:prstClr>
                </a:solidFill>
              </a:rPr>
              <a:pPr/>
              <a:t>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50735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930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16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87982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873135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2/20/2023</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6808588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2/20/2023</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38001589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2/20/2023</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348527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2/20/2023</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178139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jpe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15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17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Box 1"/>
          <p:cNvSpPr txBox="1">
            <a:spLocks noChangeArrowheads="1"/>
          </p:cNvSpPr>
          <p:nvPr/>
        </p:nvSpPr>
        <p:spPr bwMode="auto">
          <a:xfrm>
            <a:off x="1143001" y="1428750"/>
            <a:ext cx="687943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500" b="1">
                <a:latin typeface="Times New Roman" panose="02020603050405020304" pitchFamily="18" charset="0"/>
                <a:cs typeface="Times New Roman" panose="02020603050405020304" pitchFamily="18" charset="0"/>
              </a:rPr>
              <a:t>ỦY BAN NHÂN DÂN QUẬN LONG BIÊN</a:t>
            </a:r>
          </a:p>
          <a:p>
            <a:pPr algn="ctr">
              <a:lnSpc>
                <a:spcPct val="100000"/>
              </a:lnSpc>
              <a:spcBef>
                <a:spcPct val="0"/>
              </a:spcBef>
              <a:buFontTx/>
              <a:buNone/>
            </a:pPr>
            <a:r>
              <a:rPr lang="en-US" altLang="en-US" sz="1500" b="1">
                <a:latin typeface="Times New Roman" panose="02020603050405020304" pitchFamily="18" charset="0"/>
                <a:cs typeface="Times New Roman" panose="02020603050405020304" pitchFamily="18" charset="0"/>
              </a:rPr>
              <a:t>TRƯỜNG TIỂU HỌC ÁI MỘ B</a:t>
            </a:r>
          </a:p>
          <a:p>
            <a:pPr algn="ctr">
              <a:lnSpc>
                <a:spcPct val="100000"/>
              </a:lnSpc>
              <a:spcBef>
                <a:spcPct val="0"/>
              </a:spcBef>
              <a:buFontTx/>
              <a:buNone/>
            </a:pPr>
            <a:endParaRPr lang="en-US" altLang="en-US" sz="2400" b="1">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2400" b="1">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MÔN: KHOA HỌC</a:t>
            </a:r>
          </a:p>
          <a:p>
            <a:pPr algn="ctr">
              <a:lnSpc>
                <a:spcPct val="100000"/>
              </a:lnSpc>
              <a:spcBef>
                <a:spcPct val="0"/>
              </a:spcBef>
              <a:buFontTx/>
              <a:buNone/>
            </a:pPr>
            <a:r>
              <a:rPr lang="vi-VN" altLang="en-US" sz="2700" b="1" smtClean="0">
                <a:solidFill>
                  <a:srgbClr val="FF0000"/>
                </a:solidFill>
                <a:latin typeface="Times New Roman" panose="02020603050405020304" pitchFamily="18" charset="0"/>
                <a:cs typeface="Times New Roman" panose="02020603050405020304" pitchFamily="18" charset="0"/>
              </a:rPr>
              <a:t>BÀI </a:t>
            </a:r>
            <a:r>
              <a:rPr lang="en-US" altLang="en-US" sz="2700" b="1" smtClean="0">
                <a:solidFill>
                  <a:srgbClr val="FF0000"/>
                </a:solidFill>
                <a:latin typeface="Times New Roman" panose="02020603050405020304" pitchFamily="18" charset="0"/>
                <a:cs typeface="Times New Roman" panose="02020603050405020304" pitchFamily="18" charset="0"/>
              </a:rPr>
              <a:t>50</a:t>
            </a:r>
            <a:r>
              <a:rPr lang="vi-VN" altLang="en-US" sz="2700" b="1">
                <a:solidFill>
                  <a:srgbClr val="FF0000"/>
                </a:solidFill>
                <a:latin typeface="Times New Roman" panose="02020603050405020304" pitchFamily="18" charset="0"/>
                <a:cs typeface="Times New Roman" panose="02020603050405020304" pitchFamily="18" charset="0"/>
              </a:rPr>
              <a:t>: </a:t>
            </a:r>
            <a:r>
              <a:rPr lang="vi-VN" altLang="en-US" sz="2700" b="1" smtClean="0">
                <a:solidFill>
                  <a:srgbClr val="FF0000"/>
                </a:solidFill>
                <a:latin typeface="Times New Roman" panose="02020603050405020304" pitchFamily="18" charset="0"/>
                <a:cs typeface="Times New Roman" panose="02020603050405020304" pitchFamily="18" charset="0"/>
              </a:rPr>
              <a:t>BÀI: NÓNG, LẠNH VÀ NHIỆT ĐỘ (</a:t>
            </a:r>
            <a:r>
              <a:rPr lang="en-US" altLang="en-US" sz="2700" b="1" smtClean="0">
                <a:solidFill>
                  <a:srgbClr val="FF0000"/>
                </a:solidFill>
                <a:latin typeface="Times New Roman" panose="02020603050405020304" pitchFamily="18" charset="0"/>
                <a:cs typeface="Times New Roman" panose="02020603050405020304" pitchFamily="18" charset="0"/>
              </a:rPr>
              <a:t>trang </a:t>
            </a:r>
            <a:r>
              <a:rPr lang="vi-VN" altLang="en-US" sz="2700" b="1" smtClean="0">
                <a:solidFill>
                  <a:srgbClr val="FF0000"/>
                </a:solidFill>
                <a:latin typeface="Times New Roman" panose="02020603050405020304" pitchFamily="18" charset="0"/>
                <a:cs typeface="Times New Roman" panose="02020603050405020304" pitchFamily="18" charset="0"/>
              </a:rPr>
              <a:t>100)</a:t>
            </a:r>
            <a:endParaRPr lang="vi-VN" altLang="en-US" sz="2700" b="1">
              <a:solidFill>
                <a:srgbClr val="FF0000"/>
              </a:solidFill>
              <a:latin typeface="Times New Roman" panose="02020603050405020304" pitchFamily="18" charset="0"/>
              <a:cs typeface="Times New Roman" panose="02020603050405020304" pitchFamily="18" charset="0"/>
            </a:endParaRPr>
          </a:p>
        </p:txBody>
      </p:sp>
      <p:pic>
        <p:nvPicPr>
          <p:cNvPr id="391171" name="Picture 8" descr="http://previews.123rf.com/images/yuyuyi/yuyuyi1209/yuyuyi120900222/15452353-Multicultural-children-and-banner--Stock-Vector-children-school-holding.jpg"/>
          <p:cNvPicPr>
            <a:picLocks noChangeAspect="1" noChangeArrowheads="1"/>
          </p:cNvPicPr>
          <p:nvPr/>
        </p:nvPicPr>
        <p:blipFill>
          <a:blip r:embed="rId2" cstate="print">
            <a:extLst>
              <a:ext uri="{28A0092B-C50C-407E-A947-70E740481C1C}">
                <a14:useLocalDpi xmlns:a14="http://schemas.microsoft.com/office/drawing/2010/main" val="0"/>
              </a:ext>
            </a:extLst>
          </a:blip>
          <a:srcRect t="49277"/>
          <a:stretch>
            <a:fillRect/>
          </a:stretch>
        </p:blipFill>
        <p:spPr bwMode="auto">
          <a:xfrm>
            <a:off x="1818085" y="4343400"/>
            <a:ext cx="5222081" cy="114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523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2" name="Text Box 1">
            <a:extLst>
              <a:ext uri="{FF2B5EF4-FFF2-40B4-BE49-F238E27FC236}">
                <a16:creationId xmlns:a16="http://schemas.microsoft.com/office/drawing/2014/main" id="{6BA6A0B4-36B9-43D2-9811-E5C42E95D48C}"/>
              </a:ext>
            </a:extLst>
          </p:cNvPr>
          <p:cNvSpPr txBox="1">
            <a:spLocks noChangeArrowheads="1"/>
          </p:cNvSpPr>
          <p:nvPr/>
        </p:nvSpPr>
        <p:spPr bwMode="auto">
          <a:xfrm>
            <a:off x="1295401" y="2151072"/>
            <a:ext cx="6705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vi-VN" sz="4000" b="1">
                <a:solidFill>
                  <a:prstClr val="black"/>
                </a:solidFill>
                <a:latin typeface="Times New Roman"/>
                <a:cs typeface="Arial" charset="0"/>
              </a:rPr>
              <a:t>    Một vật có thể nóng hơn vật này nhưng lại là vật lạnh hơn so với vật khác. Điều đó phụ thuộc vào nhiệt độ ở mỗi vật.</a:t>
            </a:r>
            <a:endParaRPr lang="vi-VN" altLang="en-US" sz="4000">
              <a:solidFill>
                <a:srgbClr val="000000"/>
              </a:solidFill>
              <a:latin typeface="Times New Roman" panose="02020603050405020304" pitchFamily="18" charset="0"/>
            </a:endParaRPr>
          </a:p>
        </p:txBody>
      </p:sp>
      <p:sp>
        <p:nvSpPr>
          <p:cNvPr id="2" name="Right Arrow 1"/>
          <p:cNvSpPr/>
          <p:nvPr/>
        </p:nvSpPr>
        <p:spPr>
          <a:xfrm>
            <a:off x="1247504" y="2377441"/>
            <a:ext cx="533400" cy="3810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89608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6"/>
          <p:cNvSpPr txBox="1">
            <a:spLocks noChangeArrowheads="1"/>
          </p:cNvSpPr>
          <p:nvPr/>
        </p:nvSpPr>
        <p:spPr bwMode="auto">
          <a:xfrm>
            <a:off x="152400" y="457200"/>
            <a:ext cx="8572499" cy="1328023"/>
          </a:xfrm>
          <a:prstGeom prst="flowChartAlternateProcess">
            <a:avLst/>
          </a:prstGeom>
          <a:solidFill>
            <a:srgbClr val="00B050"/>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Để</a:t>
            </a:r>
            <a:r>
              <a:rPr lang="en-US" sz="3600" b="1" i="1" dirty="0">
                <a:solidFill>
                  <a:schemeClr val="bg1"/>
                </a:solidFill>
              </a:rPr>
              <a:t> </a:t>
            </a:r>
            <a:r>
              <a:rPr lang="en-US" sz="3600" b="1" i="1" dirty="0" err="1">
                <a:solidFill>
                  <a:schemeClr val="bg1"/>
                </a:solidFill>
              </a:rPr>
              <a:t>chỉ</a:t>
            </a:r>
            <a:r>
              <a:rPr lang="en-US" sz="3600" b="1" i="1" dirty="0">
                <a:solidFill>
                  <a:schemeClr val="bg1"/>
                </a:solidFill>
              </a:rPr>
              <a:t> </a:t>
            </a:r>
            <a:r>
              <a:rPr lang="en-US" sz="3600" b="1" i="1" dirty="0" err="1">
                <a:solidFill>
                  <a:schemeClr val="bg1"/>
                </a:solidFill>
              </a:rPr>
              <a:t>sự</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lạnh</a:t>
            </a:r>
            <a:r>
              <a:rPr lang="en-US" sz="3600" b="1" i="1" dirty="0">
                <a:solidFill>
                  <a:schemeClr val="bg1"/>
                </a:solidFill>
              </a:rPr>
              <a:t> </a:t>
            </a:r>
            <a:r>
              <a:rPr lang="en-US" sz="3600" b="1" i="1" dirty="0" err="1">
                <a:solidFill>
                  <a:schemeClr val="bg1"/>
                </a:solidFill>
              </a:rPr>
              <a:t>của</a:t>
            </a:r>
            <a:r>
              <a:rPr lang="en-US" sz="3600" b="1" i="1" dirty="0">
                <a:solidFill>
                  <a:schemeClr val="bg1"/>
                </a:solidFill>
              </a:rPr>
              <a:t> </a:t>
            </a:r>
            <a:r>
              <a:rPr lang="en-US" sz="3600" b="1" i="1" dirty="0" err="1">
                <a:solidFill>
                  <a:schemeClr val="bg1"/>
                </a:solidFill>
              </a:rPr>
              <a:t>các</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người</a:t>
            </a:r>
            <a:r>
              <a:rPr lang="en-US" sz="3600" b="1" i="1" dirty="0">
                <a:solidFill>
                  <a:schemeClr val="bg1"/>
                </a:solidFill>
              </a:rPr>
              <a:t> ta </a:t>
            </a:r>
            <a:r>
              <a:rPr lang="en-US" sz="3600" b="1" i="1" dirty="0" err="1">
                <a:solidFill>
                  <a:schemeClr val="bg1"/>
                </a:solidFill>
              </a:rPr>
              <a:t>sử</a:t>
            </a:r>
            <a:r>
              <a:rPr lang="en-US" sz="3600" b="1" i="1" dirty="0">
                <a:solidFill>
                  <a:schemeClr val="bg1"/>
                </a:solidFill>
              </a:rPr>
              <a:t> </a:t>
            </a:r>
            <a:r>
              <a:rPr lang="en-US" sz="3600" b="1" i="1" dirty="0" err="1">
                <a:solidFill>
                  <a:schemeClr val="bg1"/>
                </a:solidFill>
              </a:rPr>
              <a:t>dụng</a:t>
            </a:r>
            <a:r>
              <a:rPr lang="en-US" sz="3600" b="1" i="1" dirty="0">
                <a:solidFill>
                  <a:schemeClr val="bg1"/>
                </a:solidFill>
              </a:rPr>
              <a:t> </a:t>
            </a:r>
            <a:r>
              <a:rPr lang="en-US" sz="3600" b="1" i="1" u="sng" dirty="0" err="1">
                <a:solidFill>
                  <a:schemeClr val="bg1"/>
                </a:solidFill>
              </a:rPr>
              <a:t>nhiệt</a:t>
            </a:r>
            <a:r>
              <a:rPr lang="en-US" sz="3600" b="1" i="1" u="sng" dirty="0">
                <a:solidFill>
                  <a:schemeClr val="bg1"/>
                </a:solidFill>
              </a:rPr>
              <a:t> </a:t>
            </a:r>
            <a:r>
              <a:rPr lang="en-US" sz="3600" b="1" i="1" u="sng" dirty="0" err="1">
                <a:solidFill>
                  <a:schemeClr val="bg1"/>
                </a:solidFill>
              </a:rPr>
              <a:t>độ</a:t>
            </a:r>
            <a:r>
              <a:rPr lang="en-US" sz="3600" b="1" i="1" u="sng" dirty="0">
                <a:solidFill>
                  <a:schemeClr val="bg1"/>
                </a:solidFill>
              </a:rPr>
              <a:t> </a:t>
            </a:r>
          </a:p>
        </p:txBody>
      </p:sp>
      <p:sp>
        <p:nvSpPr>
          <p:cNvPr id="10" name="Text Box 13"/>
          <p:cNvSpPr txBox="1">
            <a:spLocks noChangeArrowheads="1"/>
          </p:cNvSpPr>
          <p:nvPr/>
        </p:nvSpPr>
        <p:spPr bwMode="auto">
          <a:xfrm>
            <a:off x="304800" y="3258474"/>
            <a:ext cx="8305800" cy="715089"/>
          </a:xfrm>
          <a:prstGeom prst="roundRect">
            <a:avLst/>
          </a:prstGeom>
          <a:solidFill>
            <a:srgbClr val="9933FF"/>
          </a:solidFill>
          <a:ln>
            <a:solidFill>
              <a:schemeClr val="tx1"/>
            </a:solid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có</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cao</a:t>
            </a:r>
            <a:r>
              <a:rPr lang="en-US" sz="3600" b="1" i="1" dirty="0">
                <a:solidFill>
                  <a:schemeClr val="bg1"/>
                </a:solidFill>
              </a:rPr>
              <a:t> </a:t>
            </a:r>
            <a:r>
              <a:rPr lang="en-US" sz="3600" b="1" i="1" dirty="0" err="1">
                <a:solidFill>
                  <a:schemeClr val="bg1"/>
                </a:solidFill>
              </a:rPr>
              <a:t>hơn</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lạnh</a:t>
            </a:r>
            <a:r>
              <a:rPr lang="vi-VN" sz="3600" b="1" i="1" dirty="0">
                <a:solidFill>
                  <a:schemeClr val="bg1"/>
                </a:solidFill>
              </a:rPr>
              <a:t>.</a:t>
            </a:r>
            <a:endParaRPr lang="en-US" sz="3600" b="1" i="1" dirty="0">
              <a:solidFill>
                <a:schemeClr val="bg1"/>
              </a:solidFill>
            </a:endParaRPr>
          </a:p>
        </p:txBody>
      </p:sp>
      <p:sp>
        <p:nvSpPr>
          <p:cNvPr id="11" name="Text Box 16"/>
          <p:cNvSpPr txBox="1">
            <a:spLocks noChangeArrowheads="1"/>
          </p:cNvSpPr>
          <p:nvPr/>
        </p:nvSpPr>
        <p:spPr bwMode="auto">
          <a:xfrm>
            <a:off x="304800" y="2133600"/>
            <a:ext cx="8305800" cy="715089"/>
          </a:xfrm>
          <a:prstGeom prst="flowChartAlternateProcess">
            <a:avLst/>
          </a:prstGeom>
          <a:solidFill>
            <a:srgbClr val="FC4C3E"/>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Đơn</a:t>
            </a:r>
            <a:r>
              <a:rPr lang="en-US" sz="3600" b="1" i="1" dirty="0">
                <a:solidFill>
                  <a:schemeClr val="bg1"/>
                </a:solidFill>
              </a:rPr>
              <a:t> </a:t>
            </a:r>
            <a:r>
              <a:rPr lang="en-US" sz="3600" b="1" i="1" dirty="0" err="1">
                <a:solidFill>
                  <a:schemeClr val="bg1"/>
                </a:solidFill>
              </a:rPr>
              <a:t>vị</a:t>
            </a:r>
            <a:r>
              <a:rPr lang="en-US" sz="3600" b="1" i="1" dirty="0">
                <a:solidFill>
                  <a:schemeClr val="bg1"/>
                </a:solidFill>
              </a:rPr>
              <a:t> </a:t>
            </a:r>
            <a:r>
              <a:rPr lang="en-US" sz="3600" b="1" i="1" dirty="0" err="1">
                <a:solidFill>
                  <a:schemeClr val="bg1"/>
                </a:solidFill>
              </a:rPr>
              <a:t>đo</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thường</a:t>
            </a:r>
            <a:r>
              <a:rPr lang="en-US" sz="3600" b="1" i="1" dirty="0">
                <a:solidFill>
                  <a:schemeClr val="bg1"/>
                </a:solidFill>
              </a:rPr>
              <a:t> </a:t>
            </a:r>
            <a:r>
              <a:rPr lang="en-US" sz="3600" b="1" i="1" dirty="0" err="1">
                <a:solidFill>
                  <a:schemeClr val="bg1"/>
                </a:solidFill>
              </a:rPr>
              <a:t>dùng</a:t>
            </a:r>
            <a:r>
              <a:rPr lang="en-US" sz="3600" b="1" i="1" dirty="0">
                <a:solidFill>
                  <a:schemeClr val="bg1"/>
                </a:solidFill>
              </a:rPr>
              <a:t> </a:t>
            </a:r>
            <a:r>
              <a:rPr lang="en-US" sz="3600" b="1" i="1" dirty="0" err="1">
                <a:solidFill>
                  <a:schemeClr val="bg1"/>
                </a:solidFill>
              </a:rPr>
              <a:t>là</a:t>
            </a:r>
            <a:r>
              <a:rPr lang="en-US" sz="3600" b="1" i="1" dirty="0">
                <a:solidFill>
                  <a:schemeClr val="bg1"/>
                </a:solidFill>
              </a:rPr>
              <a:t> </a:t>
            </a:r>
            <a:r>
              <a:rPr lang="en-US" sz="3600" b="1" baseline="30000" dirty="0" err="1">
                <a:solidFill>
                  <a:schemeClr val="bg1"/>
                </a:solidFill>
              </a:rPr>
              <a:t>o</a:t>
            </a:r>
            <a:r>
              <a:rPr lang="en-US" sz="3600" b="1" dirty="0" err="1">
                <a:solidFill>
                  <a:schemeClr val="bg1"/>
                </a:solidFill>
              </a:rPr>
              <a:t>C</a:t>
            </a:r>
            <a:r>
              <a:rPr lang="en-US" sz="3600" b="1" i="1" dirty="0">
                <a:solidFill>
                  <a:schemeClr val="bg1"/>
                </a:solidFill>
              </a:rPr>
              <a:t> </a:t>
            </a:r>
            <a:endParaRPr lang="en-US" sz="3600" b="1" i="1" u="sng" dirty="0">
              <a:solidFill>
                <a:schemeClr val="bg1"/>
              </a:solidFill>
            </a:endParaRPr>
          </a:p>
        </p:txBody>
      </p:sp>
      <p:sp>
        <p:nvSpPr>
          <p:cNvPr id="12" name="Text Box 16"/>
          <p:cNvSpPr txBox="1">
            <a:spLocks noChangeArrowheads="1"/>
          </p:cNvSpPr>
          <p:nvPr/>
        </p:nvSpPr>
        <p:spPr bwMode="auto">
          <a:xfrm>
            <a:off x="762000" y="4713565"/>
            <a:ext cx="4953001" cy="1328023"/>
          </a:xfrm>
          <a:prstGeom prst="flowChartAlternateProcess">
            <a:avLst/>
          </a:prstGeom>
          <a:solidFill>
            <a:srgbClr val="FFFF66"/>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t>Để</a:t>
            </a:r>
            <a:r>
              <a:rPr lang="en-US" sz="3600" b="1" i="1" dirty="0"/>
              <a:t> </a:t>
            </a:r>
            <a:r>
              <a:rPr lang="en-US" sz="3600" b="1" i="1" dirty="0" err="1"/>
              <a:t>đo</a:t>
            </a:r>
            <a:r>
              <a:rPr lang="en-US" sz="3600" b="1" i="1" dirty="0"/>
              <a:t> </a:t>
            </a:r>
            <a:r>
              <a:rPr lang="en-US" sz="3600" b="1" i="1" dirty="0" err="1"/>
              <a:t>nhiệt</a:t>
            </a:r>
            <a:r>
              <a:rPr lang="en-US" sz="3600" b="1" i="1" dirty="0"/>
              <a:t> </a:t>
            </a:r>
            <a:r>
              <a:rPr lang="en-US" sz="3600" b="1" i="1" dirty="0" err="1"/>
              <a:t>độ</a:t>
            </a:r>
            <a:r>
              <a:rPr lang="en-US" sz="3600" b="1" i="1" dirty="0"/>
              <a:t> </a:t>
            </a:r>
            <a:r>
              <a:rPr lang="en-US" sz="3600" b="1" i="1" dirty="0" err="1"/>
              <a:t>của</a:t>
            </a:r>
            <a:r>
              <a:rPr lang="en-US" sz="3600" b="1" i="1" dirty="0"/>
              <a:t> </a:t>
            </a:r>
            <a:r>
              <a:rPr lang="en-US" sz="3600" b="1" i="1" dirty="0" err="1"/>
              <a:t>vật</a:t>
            </a:r>
            <a:r>
              <a:rPr lang="en-US" sz="3600" b="1" i="1" dirty="0"/>
              <a:t>, ta </a:t>
            </a:r>
            <a:r>
              <a:rPr lang="en-US" sz="3600" b="1" i="1" dirty="0" err="1"/>
              <a:t>sử</a:t>
            </a:r>
            <a:r>
              <a:rPr lang="en-US" sz="3600" b="1" i="1" dirty="0"/>
              <a:t> </a:t>
            </a:r>
            <a:r>
              <a:rPr lang="en-US" sz="3600" b="1" i="1" dirty="0" err="1"/>
              <a:t>dụng</a:t>
            </a:r>
            <a:r>
              <a:rPr lang="en-US" sz="3600" b="1" i="1" dirty="0"/>
              <a:t> </a:t>
            </a:r>
            <a:r>
              <a:rPr lang="en-US" sz="3600" b="1" i="1" u="sng" dirty="0" err="1"/>
              <a:t>nhiệt</a:t>
            </a:r>
            <a:r>
              <a:rPr lang="en-US" sz="3600" b="1" i="1" u="sng" dirty="0"/>
              <a:t> </a:t>
            </a:r>
            <a:r>
              <a:rPr lang="en-US" sz="3600" b="1" i="1" u="sng" dirty="0" err="1"/>
              <a:t>kế</a:t>
            </a:r>
            <a:endParaRPr lang="en-US" sz="3600" b="1" i="1" u="sng" dirty="0"/>
          </a:p>
        </p:txBody>
      </p:sp>
      <p:pic>
        <p:nvPicPr>
          <p:cNvPr id="6147" name="Picture 3" descr="C:\Users\Welcome\Desktop\DẠY HỌC ONL\hình\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51606" y="4267200"/>
            <a:ext cx="2276077" cy="284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754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HOẠT ĐỘNG 2</a:t>
            </a: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SỬ DỤNG NHIỆT KẾ</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extLst>
      <p:ext uri="{BB962C8B-B14F-4D97-AF65-F5344CB8AC3E}">
        <p14:creationId xmlns:p14="http://schemas.microsoft.com/office/powerpoint/2010/main" val="2461090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elcome\Desktop\DẠY HỌC ONL\hình\88041905-avec-la-bande-dessinée-de-caractère-de-thermomètre-de-méga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3716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1"/>
          <p:cNvSpPr>
            <a:spLocks noChangeArrowheads="1"/>
          </p:cNvSpPr>
          <p:nvPr/>
        </p:nvSpPr>
        <p:spPr bwMode="auto">
          <a:xfrm>
            <a:off x="152400" y="1367534"/>
            <a:ext cx="533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200" b="1">
                <a:solidFill>
                  <a:srgbClr val="0000CC"/>
                </a:solidFill>
                <a:latin typeface="Times New Roman" pitchFamily="18" charset="0"/>
                <a:cs typeface="Arial" charset="0"/>
              </a:rPr>
              <a:t>Để đo nhiệt độ của vật, ta sử dụng nhiệt kế. </a:t>
            </a:r>
            <a:r>
              <a:rPr lang="en-US" sz="3200" b="1">
                <a:latin typeface="Times New Roman" pitchFamily="18" charset="0"/>
                <a:cs typeface="Times New Roman" pitchFamily="18" charset="0"/>
              </a:rPr>
              <a:t>Có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Nhiệt</a:t>
            </a:r>
            <a:r>
              <a:rPr lang="en-US" sz="32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dùng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để</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nhiệt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độ</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cơ</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thể</a:t>
            </a:r>
            <a:r>
              <a:rPr lang="en-US" sz="3600" b="1" dirty="0">
                <a:latin typeface="Times New Roman" pitchFamily="18" charset="0"/>
                <a:cs typeface="Times New Roman" pitchFamily="18" charset="0"/>
              </a:rPr>
              <a:t>;</a:t>
            </a:r>
            <a:r>
              <a:rPr lang="en-US" sz="3600" b="1" dirty="0">
                <a:solidFill>
                  <a:srgbClr val="FF0066"/>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Nhiệt</a:t>
            </a:r>
            <a:r>
              <a:rPr lang="en-US" sz="3600" b="1" dirty="0">
                <a:solidFill>
                  <a:srgbClr val="00CC00"/>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kế</a:t>
            </a:r>
            <a:r>
              <a:rPr lang="en-US" sz="3600" b="1" dirty="0">
                <a:solidFill>
                  <a:srgbClr val="00CC00"/>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dùng</a:t>
            </a:r>
            <a:r>
              <a:rPr lang="en-US" sz="3600" b="1" dirty="0">
                <a:solidFill>
                  <a:srgbClr val="00CC00"/>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để</a:t>
            </a:r>
            <a:r>
              <a:rPr lang="en-US" sz="3600" b="1" dirty="0">
                <a:solidFill>
                  <a:srgbClr val="00CC00"/>
                </a:solidFill>
                <a:latin typeface="Times New Roman" pitchFamily="18" charset="0"/>
                <a:cs typeface="Times New Roman" pitchFamily="18" charset="0"/>
              </a:rPr>
              <a:t> </a:t>
            </a:r>
            <a:r>
              <a:rPr lang="en-US" sz="3600" b="1" dirty="0" err="1">
                <a:solidFill>
                  <a:srgbClr val="00CC00"/>
                </a:solidFill>
                <a:latin typeface="Times New Roman" pitchFamily="18" charset="0"/>
                <a:cs typeface="Times New Roman" pitchFamily="18" charset="0"/>
              </a:rPr>
              <a:t>đo</a:t>
            </a:r>
            <a:r>
              <a:rPr lang="en-US" sz="3600" b="1" dirty="0">
                <a:solidFill>
                  <a:srgbClr val="00CC00"/>
                </a:solidFill>
                <a:latin typeface="Times New Roman" pitchFamily="18" charset="0"/>
                <a:cs typeface="Times New Roman" pitchFamily="18" charset="0"/>
              </a:rPr>
              <a:t> </a:t>
            </a:r>
            <a:r>
              <a:rPr lang="en-US" sz="3600" b="1" err="1">
                <a:solidFill>
                  <a:srgbClr val="00CC00"/>
                </a:solidFill>
                <a:latin typeface="Times New Roman" pitchFamily="18" charset="0"/>
                <a:cs typeface="Times New Roman" pitchFamily="18" charset="0"/>
              </a:rPr>
              <a:t>nhiệt</a:t>
            </a:r>
            <a:r>
              <a:rPr lang="en-US" sz="3600" b="1">
                <a:solidFill>
                  <a:srgbClr val="00CC00"/>
                </a:solidFill>
                <a:latin typeface="Times New Roman" pitchFamily="18" charset="0"/>
                <a:cs typeface="Times New Roman" pitchFamily="18" charset="0"/>
              </a:rPr>
              <a:t> độ không </a:t>
            </a:r>
            <a:r>
              <a:rPr lang="en-US" sz="3600" b="1" dirty="0" err="1">
                <a:solidFill>
                  <a:srgbClr val="00CC00"/>
                </a:solidFill>
                <a:latin typeface="Times New Roman" pitchFamily="18" charset="0"/>
                <a:cs typeface="Times New Roman" pitchFamily="18" charset="0"/>
              </a:rPr>
              <a:t>khí</a:t>
            </a:r>
            <a:r>
              <a:rPr lang="en-US" sz="3600" b="1" dirty="0">
                <a:solidFill>
                  <a:srgbClr val="00CC00"/>
                </a:solidFill>
                <a:latin typeface="Times New Roman" pitchFamily="18" charset="0"/>
                <a:cs typeface="Times New Roman" pitchFamily="18" charset="0"/>
              </a:rPr>
              <a:t>; …</a:t>
            </a:r>
          </a:p>
        </p:txBody>
      </p:sp>
    </p:spTree>
    <p:extLst>
      <p:ext uri="{BB962C8B-B14F-4D97-AF65-F5344CB8AC3E}">
        <p14:creationId xmlns:p14="http://schemas.microsoft.com/office/powerpoint/2010/main" val="13956463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90"/>
                                          </p:val>
                                        </p:tav>
                                        <p:tav tm="100000">
                                          <p:val>
                                            <p:fltVal val="0"/>
                                          </p:val>
                                        </p:tav>
                                      </p:tavLst>
                                    </p:anim>
                                    <p:animEffect transition="in" filter="fade">
                                      <p:cBhvr>
                                        <p:cTn id="10"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516466" y="914400"/>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a:solidFill>
                  <a:schemeClr val="bg1"/>
                </a:solidFill>
                <a:latin typeface="Times New Roman" pitchFamily="18" charset="0"/>
                <a:cs typeface="Times New Roman" pitchFamily="18" charset="0"/>
              </a:rPr>
              <a:t>Nhiệt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đo</a:t>
            </a:r>
            <a:r>
              <a:rPr lang="en-US" sz="3600" b="1"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độ</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thể</a:t>
            </a:r>
            <a:endParaRPr lang="en-US" sz="3600" b="1" u="sng" dirty="0">
              <a:solidFill>
                <a:schemeClr val="bg1"/>
              </a:solidFill>
              <a:latin typeface="Times New Roman" pitchFamily="18" charset="0"/>
              <a:cs typeface="Times New Roman" pitchFamily="18" charset="0"/>
            </a:endParaRPr>
          </a:p>
        </p:txBody>
      </p:sp>
      <p:pic>
        <p:nvPicPr>
          <p:cNvPr id="3074" name="Picture 2" descr="C:\Users\Welcome\Desktop\DẠY HỌC ONL\hình\c88d17245ec90fa8eee02caa57ec2750-1547440041141374330705.jpg"/>
          <p:cNvPicPr>
            <a:picLocks noChangeAspect="1" noChangeArrowheads="1"/>
          </p:cNvPicPr>
          <p:nvPr/>
        </p:nvPicPr>
        <p:blipFill rotWithShape="1">
          <a:blip r:embed="rId2">
            <a:extLst>
              <a:ext uri="{28A0092B-C50C-407E-A947-70E740481C1C}">
                <a14:useLocalDpi xmlns:a14="http://schemas.microsoft.com/office/drawing/2010/main" val="0"/>
              </a:ext>
            </a:extLst>
          </a:blip>
          <a:srcRect l="34547" t="4584" r="32726"/>
          <a:stretch/>
        </p:blipFill>
        <p:spPr bwMode="auto">
          <a:xfrm>
            <a:off x="5488282" y="2590800"/>
            <a:ext cx="1979318" cy="4215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Users\Welcome\Desktop\DẠY HỌC ONL\hình\nhiet-ke-hong-ngoai-do-tai-microlife-ir1de1-2.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21" r="29429"/>
          <a:stretch/>
        </p:blipFill>
        <p:spPr bwMode="auto">
          <a:xfrm>
            <a:off x="1676400" y="2590800"/>
            <a:ext cx="1981200" cy="42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70" r="10156"/>
          <a:stretch/>
        </p:blipFill>
        <p:spPr bwMode="auto">
          <a:xfrm>
            <a:off x="0" y="2819400"/>
            <a:ext cx="1686791" cy="206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00400" y="2971800"/>
            <a:ext cx="2819400"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hồng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ngoại</a:t>
            </a:r>
            <a:endParaRPr lang="en-US" sz="2800" dirty="0">
              <a:latin typeface="Times New Roman" pitchFamily="18" charset="0"/>
              <a:cs typeface="Times New Roman" pitchFamily="18" charset="0"/>
            </a:endParaRPr>
          </a:p>
        </p:txBody>
      </p:sp>
      <p:pic>
        <p:nvPicPr>
          <p:cNvPr id="14" name="Picture 2" descr="C:\Users\Welcome\Desktop\DẠY HỌC ONL\hình\unnamed (1).jpg"/>
          <p:cNvPicPr>
            <a:picLocks noChangeAspect="1" noChangeArrowheads="1"/>
          </p:cNvPicPr>
          <p:nvPr/>
        </p:nvPicPr>
        <p:blipFill rotWithShape="1">
          <a:blip r:embed="rId5">
            <a:extLst>
              <a:ext uri="{28A0092B-C50C-407E-A947-70E740481C1C}">
                <a14:useLocalDpi xmlns:a14="http://schemas.microsoft.com/office/drawing/2010/main" val="0"/>
              </a:ext>
            </a:extLst>
          </a:blip>
          <a:srcRect r="17800"/>
          <a:stretch/>
        </p:blipFill>
        <p:spPr bwMode="auto">
          <a:xfrm>
            <a:off x="7485984" y="2803611"/>
            <a:ext cx="1658016" cy="206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49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barn(inVertical)">
                                      <p:cBhvr>
                                        <p:cTn id="28" dur="500"/>
                                        <p:tgtEl>
                                          <p:spTgt spid="30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62000" y="1072115"/>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a:solidFill>
                  <a:schemeClr val="bg1"/>
                </a:solidFill>
                <a:latin typeface="Times New Roman" pitchFamily="18" charset="0"/>
                <a:cs typeface="Times New Roman" pitchFamily="18" charset="0"/>
              </a:rPr>
              <a:t>Nhiệt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đo</a:t>
            </a:r>
            <a:r>
              <a:rPr lang="en-US" sz="3600" b="1"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độ</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thể</a:t>
            </a:r>
            <a:endParaRPr lang="en-US" sz="3600" b="1" u="sng" dirty="0">
              <a:solidFill>
                <a:schemeClr val="bg1"/>
              </a:solidFill>
              <a:latin typeface="Times New Roman" pitchFamily="18" charset="0"/>
              <a:cs typeface="Times New Roman" pitchFamily="18" charset="0"/>
            </a:endParaRPr>
          </a:p>
        </p:txBody>
      </p:sp>
      <p:pic>
        <p:nvPicPr>
          <p:cNvPr id="2050" name="Picture 2" descr="C:\Users\Welcome\Desktop\DẠY HỌC ONL\hình\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1"/>
            <a:ext cx="4267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3276600"/>
            <a:ext cx="1905000"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pic>
        <p:nvPicPr>
          <p:cNvPr id="2051"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a:off x="4800601" y="2514600"/>
            <a:ext cx="4343399" cy="434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46518" y="3048000"/>
            <a:ext cx="1905000"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72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62000" y="1072115"/>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a:solidFill>
                  <a:schemeClr val="bg1"/>
                </a:solidFill>
                <a:latin typeface="Times New Roman" pitchFamily="18" charset="0"/>
                <a:cs typeface="Times New Roman" pitchFamily="18" charset="0"/>
              </a:rPr>
              <a:t>Nhiệt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đo</a:t>
            </a:r>
            <a:r>
              <a:rPr lang="en-US" sz="3600" b="1"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độ</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thể</a:t>
            </a:r>
            <a:endParaRPr lang="en-US" sz="3600" b="1" u="sng" dirty="0">
              <a:solidFill>
                <a:schemeClr val="bg1"/>
              </a:solidFill>
              <a:latin typeface="Times New Roman" pitchFamily="18" charset="0"/>
              <a:cs typeface="Times New Roman" pitchFamily="18" charset="0"/>
            </a:endParaRPr>
          </a:p>
        </p:txBody>
      </p:sp>
      <p:pic>
        <p:nvPicPr>
          <p:cNvPr id="2050" name="Picture 2" descr="C:\Users\Welcome\Desktop\DẠY HỌC ONL\hình\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1"/>
            <a:ext cx="2362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9446" y="2819400"/>
            <a:ext cx="1054554" cy="1323439"/>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p>
          <a:p>
            <a:pPr algn="ctr"/>
            <a:r>
              <a:rPr lang="en-US" sz="2000" dirty="0" err="1">
                <a:latin typeface="Times New Roman" pitchFamily="18" charset="0"/>
                <a:cs typeface="Times New Roman" pitchFamily="18" charset="0"/>
              </a:rPr>
              <a:t>thủy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ngân</a:t>
            </a:r>
            <a:endParaRPr lang="en-US" sz="2000" dirty="0">
              <a:latin typeface="Times New Roman" pitchFamily="18" charset="0"/>
              <a:cs typeface="Times New Roman" pitchFamily="18" charset="0"/>
            </a:endParaRPr>
          </a:p>
        </p:txBody>
      </p:sp>
      <p:pic>
        <p:nvPicPr>
          <p:cNvPr id="2051"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a:off x="2971800" y="2514600"/>
            <a:ext cx="1828799" cy="434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60294" y="2791361"/>
            <a:ext cx="802105" cy="1323439"/>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p>
          <a:p>
            <a:pPr algn="ct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tử</a:t>
            </a:r>
            <a:endParaRPr lang="en-US" sz="2000" dirty="0">
              <a:latin typeface="Times New Roman" pitchFamily="18" charset="0"/>
              <a:cs typeface="Times New Roman" pitchFamily="18" charset="0"/>
            </a:endParaRPr>
          </a:p>
        </p:txBody>
      </p:sp>
      <p:pic>
        <p:nvPicPr>
          <p:cNvPr id="10" name="Picture 3" descr="C:\Users\Welcome\Desktop\DẠY HỌC ONL\hình\nhiet-ke-hong-ngoai-do-tai-microlife-ir1de1-2.jpg"/>
          <p:cNvPicPr>
            <a:picLocks noChangeAspect="1" noChangeArrowheads="1"/>
          </p:cNvPicPr>
          <p:nvPr/>
        </p:nvPicPr>
        <p:blipFill rotWithShape="1">
          <a:blip r:embed="rId4">
            <a:extLst>
              <a:ext uri="{28A0092B-C50C-407E-A947-70E740481C1C}">
                <a14:useLocalDpi xmlns:a14="http://schemas.microsoft.com/office/drawing/2010/main" val="0"/>
              </a:ext>
            </a:extLst>
          </a:blip>
          <a:srcRect l="29221" r="29429"/>
          <a:stretch/>
        </p:blipFill>
        <p:spPr bwMode="auto">
          <a:xfrm>
            <a:off x="7740429" y="2519021"/>
            <a:ext cx="1421687" cy="42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C:\Users\Welcome\Desktop\DẠY HỌC ONL\hình\c88d17245ec90fa8eee02caa57ec2750-1547440041141374330705.jpg"/>
          <p:cNvPicPr>
            <a:picLocks noChangeAspect="1" noChangeArrowheads="1"/>
          </p:cNvPicPr>
          <p:nvPr/>
        </p:nvPicPr>
        <p:blipFill rotWithShape="1">
          <a:blip r:embed="rId5">
            <a:extLst>
              <a:ext uri="{28A0092B-C50C-407E-A947-70E740481C1C}">
                <a14:useLocalDpi xmlns:a14="http://schemas.microsoft.com/office/drawing/2010/main" val="0"/>
              </a:ext>
            </a:extLst>
          </a:blip>
          <a:srcRect l="34547" t="4584" r="32726"/>
          <a:stretch/>
        </p:blipFill>
        <p:spPr bwMode="auto">
          <a:xfrm>
            <a:off x="6252948" y="2718662"/>
            <a:ext cx="1480554" cy="4215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5181600" y="2743200"/>
            <a:ext cx="1066800" cy="1323439"/>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p>
          <a:p>
            <a:pPr algn="ct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err="1">
                <a:latin typeface="Times New Roman" pitchFamily="18" charset="0"/>
                <a:cs typeface="Times New Roman" pitchFamily="18" charset="0"/>
              </a:rPr>
              <a:t>ngoại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24214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57200" y="304800"/>
            <a:ext cx="8153400" cy="1021556"/>
          </a:xfrm>
          <a:prstGeom prst="roundRect">
            <a:avLst/>
          </a:prstGeom>
          <a:solidFill>
            <a:srgbClr val="00B050"/>
          </a:solidFill>
          <a:ln w="9525">
            <a:noFill/>
            <a:miter lim="800000"/>
            <a:headEnd/>
            <a:tailEnd/>
          </a:ln>
        </p:spPr>
        <p:txBody>
          <a:bodyPr wrap="square" anchor="ctr">
            <a:spAutoFit/>
          </a:bodyPr>
          <a:lstStyle/>
          <a:p>
            <a:pPr algn="ctr">
              <a:lnSpc>
                <a:spcPct val="150000"/>
              </a:lnSpc>
            </a:pPr>
            <a:r>
              <a:rPr lang="en-US" sz="3600" b="1" dirty="0" err="1">
                <a:solidFill>
                  <a:schemeClr val="bg1"/>
                </a:solidFill>
                <a:latin typeface="Times New Roman" pitchFamily="18" charset="0"/>
                <a:cs typeface="Times New Roman" pitchFamily="18" charset="0"/>
              </a:rPr>
              <a:t>Nhiệt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đo</a:t>
            </a:r>
            <a:r>
              <a:rPr lang="en-US" sz="3600" b="1"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độ</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không</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khí</a:t>
            </a:r>
            <a:endParaRPr lang="en-US" sz="3600" b="1" u="sng" dirty="0">
              <a:solidFill>
                <a:schemeClr val="bg1"/>
              </a:solidFill>
              <a:latin typeface="Times New Roman" pitchFamily="18" charset="0"/>
              <a:cs typeface="Times New Roman" pitchFamily="18" charset="0"/>
            </a:endParaRPr>
          </a:p>
        </p:txBody>
      </p:sp>
      <p:pic>
        <p:nvPicPr>
          <p:cNvPr id="10" name="Picture 9" descr="kien1004"/>
          <p:cNvPicPr>
            <a:picLocks noChangeAspect="1" noChangeArrowheads="1"/>
          </p:cNvPicPr>
          <p:nvPr/>
        </p:nvPicPr>
        <p:blipFill rotWithShape="1">
          <a:blip r:embed="rId2">
            <a:extLst>
              <a:ext uri="{28A0092B-C50C-407E-A947-70E740481C1C}">
                <a14:useLocalDpi xmlns:a14="http://schemas.microsoft.com/office/drawing/2010/main" val="0"/>
              </a:ext>
            </a:extLst>
          </a:blip>
          <a:srcRect b="10634"/>
          <a:stretch/>
        </p:blipFill>
        <p:spPr bwMode="auto">
          <a:xfrm>
            <a:off x="990600" y="1981200"/>
            <a:ext cx="2362200" cy="430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Users\Welcome\Desktop\DẠY HỌC ONL\hình\unname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45076" t="12226" r="24621" b="5141"/>
          <a:stretch/>
        </p:blipFill>
        <p:spPr bwMode="auto">
          <a:xfrm>
            <a:off x="5676206" y="1983376"/>
            <a:ext cx="1966619" cy="430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y PC\Pictures\hh\Nhiệt-kế-Sika-khoảng-đo-từ-0-đến-100-độ-C.jpg"/>
          <p:cNvPicPr>
            <a:picLocks noChangeAspect="1" noChangeArrowheads="1"/>
          </p:cNvPicPr>
          <p:nvPr/>
        </p:nvPicPr>
        <p:blipFill>
          <a:blip r:embed="rId2"/>
          <a:srcRect/>
          <a:stretch>
            <a:fillRect/>
          </a:stretch>
        </p:blipFill>
        <p:spPr bwMode="auto">
          <a:xfrm>
            <a:off x="39189" y="1561010"/>
            <a:ext cx="5105400" cy="4838699"/>
          </a:xfrm>
          <a:prstGeom prst="rect">
            <a:avLst/>
          </a:prstGeom>
          <a:noFill/>
          <a:ln w="9525">
            <a:noFill/>
            <a:miter lim="800000"/>
            <a:headEnd/>
            <a:tailEnd/>
          </a:ln>
        </p:spPr>
      </p:pic>
      <p:pic>
        <p:nvPicPr>
          <p:cNvPr id="1027" name="Picture 3" descr="C:\Users\My PC\Pictures\hh\tải xuống (1).jpg"/>
          <p:cNvPicPr>
            <a:picLocks noChangeAspect="1" noChangeArrowheads="1"/>
          </p:cNvPicPr>
          <p:nvPr/>
        </p:nvPicPr>
        <p:blipFill>
          <a:blip r:embed="rId3"/>
          <a:srcRect/>
          <a:stretch>
            <a:fillRect/>
          </a:stretch>
        </p:blipFill>
        <p:spPr bwMode="auto">
          <a:xfrm>
            <a:off x="5257800" y="1561011"/>
            <a:ext cx="3657600" cy="5257800"/>
          </a:xfrm>
          <a:prstGeom prst="rect">
            <a:avLst/>
          </a:prstGeom>
          <a:noFill/>
          <a:ln w="9525">
            <a:noFill/>
            <a:miter lim="800000"/>
            <a:headEnd/>
            <a:tailEnd/>
          </a:ln>
        </p:spPr>
      </p:pic>
      <p:sp>
        <p:nvSpPr>
          <p:cNvPr id="6" name="Rectangle 1"/>
          <p:cNvSpPr>
            <a:spLocks noChangeArrowheads="1"/>
          </p:cNvSpPr>
          <p:nvPr/>
        </p:nvSpPr>
        <p:spPr bwMode="auto">
          <a:xfrm>
            <a:off x="457200" y="304800"/>
            <a:ext cx="8153400" cy="1021556"/>
          </a:xfrm>
          <a:prstGeom prst="roundRect">
            <a:avLst/>
          </a:prstGeom>
          <a:solidFill>
            <a:srgbClr val="00B050"/>
          </a:solidFill>
          <a:ln w="9525">
            <a:noFill/>
            <a:miter lim="800000"/>
            <a:headEnd/>
            <a:tailEnd/>
          </a:ln>
        </p:spPr>
        <p:txBody>
          <a:bodyPr wrap="square"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Nhiệt</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kế</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dùng</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để</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đo</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nhiệt</a:t>
            </a:r>
            <a:r>
              <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độ</a:t>
            </a:r>
            <a:r>
              <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không</a:t>
            </a:r>
            <a:r>
              <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khí</a:t>
            </a:r>
            <a:endPar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3718491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kien1005"/>
          <p:cNvPicPr>
            <a:picLocks noChangeAspect="1" noChangeArrowheads="1"/>
          </p:cNvPicPr>
          <p:nvPr/>
        </p:nvPicPr>
        <p:blipFill>
          <a:blip r:embed="rId2">
            <a:lum bright="-10000" contrast="40000"/>
          </a:blip>
          <a:srcRect b="6897"/>
          <a:stretch>
            <a:fillRect/>
          </a:stretch>
        </p:blipFill>
        <p:spPr bwMode="auto">
          <a:xfrm>
            <a:off x="228600" y="381000"/>
            <a:ext cx="8654357" cy="6096000"/>
          </a:xfrm>
          <a:prstGeom prst="roundRect">
            <a:avLst/>
          </a:prstGeom>
          <a:ln>
            <a:solidFill>
              <a:schemeClr val="tx1"/>
            </a:solidFill>
          </a:ln>
          <a:effectLst>
            <a:outerShdw blurRad="292100" dist="139700" dir="2700000" algn="tl" rotWithShape="0">
              <a:srgbClr val="333333">
                <a:alpha val="65000"/>
              </a:srgbClr>
            </a:outerShdw>
          </a:effectLst>
        </p:spPr>
      </p:pic>
      <p:sp>
        <p:nvSpPr>
          <p:cNvPr id="285701" name="Text Box 5"/>
          <p:cNvSpPr txBox="1">
            <a:spLocks noChangeArrowheads="1"/>
          </p:cNvSpPr>
          <p:nvPr/>
        </p:nvSpPr>
        <p:spPr bwMode="auto">
          <a:xfrm>
            <a:off x="5004382" y="3881735"/>
            <a:ext cx="368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t>Nhiệt</a:t>
            </a:r>
            <a:r>
              <a:rPr lang="en-US" sz="2400" b="1" dirty="0"/>
              <a:t> </a:t>
            </a:r>
            <a:r>
              <a:rPr lang="en-US" sz="2400" b="1" dirty="0" err="1"/>
              <a:t>kế</a:t>
            </a:r>
            <a:r>
              <a:rPr lang="en-US" sz="2400" b="1" dirty="0"/>
              <a:t> </a:t>
            </a:r>
            <a:r>
              <a:rPr lang="en-US" sz="2400" b="1" dirty="0" err="1"/>
              <a:t>chỉ</a:t>
            </a:r>
            <a:r>
              <a:rPr lang="en-US" sz="2400" b="1" dirty="0"/>
              <a:t> </a:t>
            </a:r>
            <a:r>
              <a:rPr lang="en-US" sz="2400" b="1" dirty="0" err="1"/>
              <a:t>bao</a:t>
            </a:r>
            <a:r>
              <a:rPr lang="en-US" sz="2400" b="1" dirty="0"/>
              <a:t> </a:t>
            </a:r>
            <a:r>
              <a:rPr lang="en-US" sz="2400" b="1" dirty="0" err="1"/>
              <a:t>nhiêu</a:t>
            </a:r>
            <a:r>
              <a:rPr lang="en-US" sz="2400" b="1" dirty="0"/>
              <a:t> </a:t>
            </a:r>
            <a:r>
              <a:rPr lang="en-US" sz="2400" b="1" dirty="0" err="1"/>
              <a:t>độ</a:t>
            </a:r>
            <a:r>
              <a:rPr lang="en-US" sz="2400" b="1" dirty="0"/>
              <a:t>?</a:t>
            </a:r>
          </a:p>
        </p:txBody>
      </p:sp>
      <p:sp>
        <p:nvSpPr>
          <p:cNvPr id="27653" name="Oval 7"/>
          <p:cNvSpPr>
            <a:spLocks noChangeArrowheads="1"/>
          </p:cNvSpPr>
          <p:nvPr/>
        </p:nvSpPr>
        <p:spPr bwMode="auto">
          <a:xfrm>
            <a:off x="4495800" y="5791200"/>
            <a:ext cx="457200" cy="304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7654" name="Oval 8"/>
          <p:cNvSpPr>
            <a:spLocks noChangeArrowheads="1"/>
          </p:cNvSpPr>
          <p:nvPr/>
        </p:nvSpPr>
        <p:spPr bwMode="auto">
          <a:xfrm>
            <a:off x="4419600" y="5791200"/>
            <a:ext cx="533400" cy="15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7656" name="Rectangle 10"/>
          <p:cNvSpPr>
            <a:spLocks noChangeArrowheads="1"/>
          </p:cNvSpPr>
          <p:nvPr/>
        </p:nvSpPr>
        <p:spPr bwMode="auto">
          <a:xfrm>
            <a:off x="4495800" y="5867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2" name="Oval 1"/>
          <p:cNvSpPr/>
          <p:nvPr/>
        </p:nvSpPr>
        <p:spPr>
          <a:xfrm>
            <a:off x="4800600" y="381000"/>
            <a:ext cx="3682418" cy="2743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5"/>
          <p:cNvSpPr txBox="1">
            <a:spLocks noChangeArrowheads="1"/>
          </p:cNvSpPr>
          <p:nvPr/>
        </p:nvSpPr>
        <p:spPr bwMode="auto">
          <a:xfrm>
            <a:off x="5379025" y="3886200"/>
            <a:ext cx="2544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t>Nhiệt</a:t>
            </a:r>
            <a:r>
              <a:rPr lang="en-US" sz="2400" b="1" dirty="0"/>
              <a:t> </a:t>
            </a:r>
            <a:r>
              <a:rPr lang="en-US" sz="2400" b="1" dirty="0" err="1"/>
              <a:t>kế</a:t>
            </a:r>
            <a:r>
              <a:rPr lang="en-US" sz="2400" b="1" dirty="0"/>
              <a:t> </a:t>
            </a:r>
            <a:r>
              <a:rPr lang="en-US" sz="2400" b="1" dirty="0" err="1"/>
              <a:t>chỉ</a:t>
            </a:r>
            <a:r>
              <a:rPr lang="en-US" sz="2400" b="1" dirty="0"/>
              <a:t> 30 </a:t>
            </a:r>
            <a:r>
              <a:rPr lang="en-US" sz="2400" b="1" baseline="30000" dirty="0" err="1"/>
              <a:t>o</a:t>
            </a:r>
            <a:r>
              <a:rPr lang="en-US" sz="2400" b="1" dirty="0" err="1"/>
              <a:t>C</a:t>
            </a:r>
            <a:endParaRPr lang="en-US" sz="2400" b="1" dirty="0"/>
          </a:p>
        </p:txBody>
      </p:sp>
    </p:spTree>
    <p:extLst>
      <p:ext uri="{BB962C8B-B14F-4D97-AF65-F5344CB8AC3E}">
        <p14:creationId xmlns:p14="http://schemas.microsoft.com/office/powerpoint/2010/main" val="3838220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5701"/>
                                        </p:tgtEl>
                                        <p:attrNameLst>
                                          <p:attrName>style.visibility</p:attrName>
                                        </p:attrNameLst>
                                      </p:cBhvr>
                                      <p:to>
                                        <p:strVal val="visible"/>
                                      </p:to>
                                    </p:set>
                                    <p:anim calcmode="lin" valueType="num">
                                      <p:cBhvr additive="base">
                                        <p:cTn id="17" dur="500" fill="hold"/>
                                        <p:tgtEl>
                                          <p:spTgt spid="285701"/>
                                        </p:tgtEl>
                                        <p:attrNameLst>
                                          <p:attrName>ppt_x</p:attrName>
                                        </p:attrNameLst>
                                      </p:cBhvr>
                                      <p:tavLst>
                                        <p:tav tm="0">
                                          <p:val>
                                            <p:strVal val="#ppt_x"/>
                                          </p:val>
                                        </p:tav>
                                        <p:tav tm="100000">
                                          <p:val>
                                            <p:strVal val="#ppt_x"/>
                                          </p:val>
                                        </p:tav>
                                      </p:tavLst>
                                    </p:anim>
                                    <p:anim calcmode="lin" valueType="num">
                                      <p:cBhvr additive="base">
                                        <p:cTn id="18" dur="500" fill="hold"/>
                                        <p:tgtEl>
                                          <p:spTgt spid="2857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85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p:bldP spid="285701" grpId="1"/>
      <p:bldP spid="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52399" y="2485201"/>
            <a:ext cx="879565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fontAlgn="base" hangingPunct="1">
              <a:spcBef>
                <a:spcPct val="0"/>
              </a:spcBef>
              <a:spcAft>
                <a:spcPct val="0"/>
              </a:spcAft>
            </a:pP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1: </a:t>
            </a:r>
            <a:r>
              <a:rPr lang="en-US" sz="3200" b="1" err="1">
                <a:solidFill>
                  <a:srgbClr val="002060"/>
                </a:solidFill>
                <a:latin typeface="Times New Roman" pitchFamily="18" charset="0"/>
                <a:cs typeface="Times New Roman" pitchFamily="18" charset="0"/>
              </a:rPr>
              <a:t>Hãy</a:t>
            </a:r>
            <a:r>
              <a:rPr lang="en-US" sz="3200" b="1">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nêu </a:t>
            </a:r>
            <a:r>
              <a:rPr lang="en-US" sz="3200" b="1">
                <a:solidFill>
                  <a:srgbClr val="002060"/>
                </a:solidFill>
                <a:latin typeface="Times New Roman" pitchFamily="18" charset="0"/>
                <a:cs typeface="Times New Roman" pitchFamily="18" charset="0"/>
              </a:rPr>
              <a:t>các trường hợp về ánh sáng quá mạnh cần tránh không để chiếu thẳng vào mắt?</a:t>
            </a: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33AD00C-0021-4E52-A3D5-806651D7BC7B}"/>
              </a:ext>
            </a:extLst>
          </p:cNvPr>
          <p:cNvSpPr/>
          <p:nvPr/>
        </p:nvSpPr>
        <p:spPr>
          <a:xfrm>
            <a:off x="489857" y="3833869"/>
            <a:ext cx="8458200" cy="1200329"/>
          </a:xfrm>
          <a:prstGeom prst="rect">
            <a:avLst/>
          </a:prstGeom>
        </p:spPr>
        <p:txBody>
          <a:bodyPr wrap="square">
            <a:spAutoFit/>
          </a:bodyPr>
          <a:lstStyle/>
          <a:p>
            <a:r>
              <a:rPr lang="vi-VN" sz="2800">
                <a:solidFill>
                  <a:srgbClr val="D60093"/>
                </a:solidFill>
                <a:latin typeface="Times New Roman" panose="02020603050405020304" pitchFamily="18" charset="0"/>
              </a:rPr>
              <a:t>   </a:t>
            </a:r>
            <a:r>
              <a:rPr lang="vi-VN" sz="3600">
                <a:solidFill>
                  <a:srgbClr val="D60093"/>
                </a:solidFill>
                <a:latin typeface="Times New Roman" panose="02020603050405020304" pitchFamily="18" charset="0"/>
              </a:rPr>
              <a:t>Ánh sáng Mặt Trời, lửa hàn, đèn pin, đèn pha ô tô, tia laze...</a:t>
            </a: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077128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3"/>
          <p:cNvGrpSpPr>
            <a:grpSpLocks/>
          </p:cNvGrpSpPr>
          <p:nvPr/>
        </p:nvGrpSpPr>
        <p:grpSpPr bwMode="auto">
          <a:xfrm>
            <a:off x="395288" y="0"/>
            <a:ext cx="8534400" cy="6659563"/>
            <a:chOff x="389" y="82"/>
            <a:chExt cx="5284" cy="4269"/>
          </a:xfrm>
        </p:grpSpPr>
        <p:pic>
          <p:nvPicPr>
            <p:cNvPr id="47106" name="Picture 6" descr="kien7001"/>
            <p:cNvPicPr>
              <a:picLocks noChangeAspect="1" noChangeArrowheads="1"/>
            </p:cNvPicPr>
            <p:nvPr/>
          </p:nvPicPr>
          <p:blipFill>
            <a:blip r:embed="rId2"/>
            <a:srcRect/>
            <a:stretch>
              <a:fillRect/>
            </a:stretch>
          </p:blipFill>
          <p:spPr bwMode="auto">
            <a:xfrm>
              <a:off x="389" y="82"/>
              <a:ext cx="5284" cy="3423"/>
            </a:xfrm>
            <a:prstGeom prst="rect">
              <a:avLst/>
            </a:prstGeom>
            <a:noFill/>
            <a:ln w="9525">
              <a:noFill/>
              <a:miter lim="800000"/>
              <a:headEnd/>
              <a:tailEnd/>
            </a:ln>
          </p:spPr>
        </p:pic>
        <p:sp>
          <p:nvSpPr>
            <p:cNvPr id="47107" name="Hộp_Văn_Bản 6"/>
            <p:cNvSpPr txBox="1">
              <a:spLocks noChangeArrowheads="1"/>
            </p:cNvSpPr>
            <p:nvPr/>
          </p:nvSpPr>
          <p:spPr bwMode="auto">
            <a:xfrm>
              <a:off x="663" y="3502"/>
              <a:ext cx="1699" cy="849"/>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4000" b="1">
                  <a:solidFill>
                    <a:srgbClr val="FF0000"/>
                  </a:solidFill>
                  <a:latin typeface="Times New Roman" pitchFamily="18" charset="0"/>
                  <a:cs typeface="Times New Roman" pitchFamily="18" charset="0"/>
                </a:rPr>
                <a:t>Nước đá đang tan</a:t>
              </a:r>
              <a:endParaRPr lang="vi-VN" sz="4000" b="1">
                <a:solidFill>
                  <a:srgbClr val="FF0000"/>
                </a:solidFill>
                <a:latin typeface="Times New Roman" pitchFamily="18" charset="0"/>
                <a:cs typeface="Times New Roman" pitchFamily="18" charset="0"/>
              </a:endParaRPr>
            </a:p>
          </p:txBody>
        </p:sp>
        <p:sp>
          <p:nvSpPr>
            <p:cNvPr id="47108" name="Hộp_Văn_Bản 8"/>
            <p:cNvSpPr txBox="1">
              <a:spLocks noChangeArrowheads="1"/>
            </p:cNvSpPr>
            <p:nvPr/>
          </p:nvSpPr>
          <p:spPr bwMode="auto">
            <a:xfrm>
              <a:off x="3588" y="3453"/>
              <a:ext cx="1604" cy="849"/>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Nước đang sôi</a:t>
              </a:r>
              <a:endParaRPr lang="vi-VN" sz="4000" b="1">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9894146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
          <p:cNvGrpSpPr>
            <a:grpSpLocks/>
          </p:cNvGrpSpPr>
          <p:nvPr/>
        </p:nvGrpSpPr>
        <p:grpSpPr bwMode="auto">
          <a:xfrm>
            <a:off x="990600" y="1475839"/>
            <a:ext cx="7162800" cy="4325938"/>
            <a:chOff x="672" y="1182"/>
            <a:chExt cx="4275" cy="3139"/>
          </a:xfrm>
        </p:grpSpPr>
        <p:pic>
          <p:nvPicPr>
            <p:cNvPr id="48132"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8133"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8134"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6" name="Text Box 10"/>
          <p:cNvSpPr txBox="1">
            <a:spLocks noChangeArrowheads="1"/>
          </p:cNvSpPr>
          <p:nvPr/>
        </p:nvSpPr>
        <p:spPr bwMode="auto">
          <a:xfrm>
            <a:off x="122238" y="310177"/>
            <a:ext cx="8534400" cy="584775"/>
          </a:xfrm>
          <a:prstGeom prst="rect">
            <a:avLst/>
          </a:prstGeom>
          <a:noFill/>
          <a:ln w="9525">
            <a:noFill/>
            <a:miter lim="800000"/>
            <a:headEnd/>
            <a:tailEnd/>
          </a:ln>
          <a:effectLst/>
        </p:spPr>
        <p:txBody>
          <a:bodyPr>
            <a:spAutoFit/>
          </a:bodyPr>
          <a:lstStyle/>
          <a:p>
            <a:pPr>
              <a:spcBef>
                <a:spcPct val="50000"/>
              </a:spcBef>
              <a:defRPr/>
            </a:pPr>
            <a:r>
              <a:rPr lang="vi-VN" sz="3200" b="1" dirty="0">
                <a:solidFill>
                  <a:srgbClr val="FF0000"/>
                </a:solidFill>
                <a:latin typeface="Times New Roman"/>
                <a:cs typeface="Arial" charset="0"/>
              </a:rPr>
              <a:t>Nhiệt độ của hơi nước đang sôi là bao nhiêu ?</a:t>
            </a:r>
          </a:p>
        </p:txBody>
      </p:sp>
      <p:sp>
        <p:nvSpPr>
          <p:cNvPr id="8" name="Text Box 10"/>
          <p:cNvSpPr txBox="1">
            <a:spLocks noChangeArrowheads="1"/>
          </p:cNvSpPr>
          <p:nvPr/>
        </p:nvSpPr>
        <p:spPr bwMode="auto">
          <a:xfrm>
            <a:off x="122238" y="279400"/>
            <a:ext cx="8534400" cy="646331"/>
          </a:xfrm>
          <a:prstGeom prst="rect">
            <a:avLst/>
          </a:prstGeom>
          <a:solidFill>
            <a:schemeClr val="bg1"/>
          </a:solidFill>
          <a:ln w="9525">
            <a:noFill/>
            <a:miter lim="800000"/>
            <a:headEnd/>
            <a:tailEnd/>
          </a:ln>
          <a:effectLst/>
        </p:spPr>
        <p:txBody>
          <a:bodyPr>
            <a:spAutoFit/>
          </a:bodyPr>
          <a:lstStyle/>
          <a:p>
            <a:pPr>
              <a:spcBef>
                <a:spcPct val="50000"/>
              </a:spcBef>
              <a:defRPr/>
            </a:pPr>
            <a:r>
              <a:rPr lang="vi-VN" sz="3600" b="1" dirty="0">
                <a:solidFill>
                  <a:srgbClr val="FF0000"/>
                </a:solidFill>
                <a:latin typeface="Times New Roman" pitchFamily="18" charset="0"/>
                <a:cs typeface="Times New Roman" pitchFamily="18" charset="0"/>
              </a:rPr>
              <a:t>Nhiệt độ </a:t>
            </a:r>
            <a:r>
              <a:rPr lang="vi-VN" sz="3600" b="1">
                <a:solidFill>
                  <a:srgbClr val="FF0000"/>
                </a:solidFill>
                <a:latin typeface="Times New Roman" pitchFamily="18" charset="0"/>
                <a:cs typeface="Times New Roman" pitchFamily="18" charset="0"/>
              </a:rPr>
              <a:t>của nước </a:t>
            </a:r>
            <a:r>
              <a:rPr lang="vi-VN" sz="3600" b="1" dirty="0">
                <a:solidFill>
                  <a:srgbClr val="FF0000"/>
                </a:solidFill>
                <a:latin typeface="Times New Roman" pitchFamily="18" charset="0"/>
                <a:cs typeface="Times New Roman" pitchFamily="18" charset="0"/>
              </a:rPr>
              <a:t>đang sôi là </a:t>
            </a:r>
            <a:r>
              <a:rPr lang="en-US" sz="3600" b="1" dirty="0">
                <a:solidFill>
                  <a:srgbClr val="FF0000"/>
                </a:solidFill>
                <a:latin typeface="Times New Roman" pitchFamily="18" charset="0"/>
                <a:cs typeface="Times New Roman" pitchFamily="18" charset="0"/>
              </a:rPr>
              <a:t>100 </a:t>
            </a:r>
            <a:r>
              <a:rPr lang="en-US" sz="3600" baseline="30000" dirty="0" err="1">
                <a:solidFill>
                  <a:srgbClr val="FF0000"/>
                </a:solidFill>
                <a:latin typeface="Times New Roman" pitchFamily="18" charset="0"/>
                <a:cs typeface="Times New Roman" pitchFamily="18" charset="0"/>
              </a:rPr>
              <a:t>o</a:t>
            </a:r>
            <a:r>
              <a:rPr lang="en-US" sz="3600" dirty="0" err="1">
                <a:solidFill>
                  <a:srgbClr val="FF0000"/>
                </a:solidFill>
                <a:latin typeface="Times New Roman" pitchFamily="18" charset="0"/>
                <a:cs typeface="Times New Roman" pitchFamily="18" charset="0"/>
              </a:rPr>
              <a:t>C</a:t>
            </a:r>
            <a:r>
              <a:rPr lang="en-US" sz="3600" b="1" dirty="0">
                <a:solidFill>
                  <a:srgbClr val="FF0000"/>
                </a:solidFill>
                <a:latin typeface="Times New Roman" pitchFamily="18" charset="0"/>
                <a:cs typeface="Times New Roman" pitchFamily="18" charset="0"/>
              </a:rPr>
              <a:t> </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392335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3"/>
          <p:cNvGrpSpPr>
            <a:grpSpLocks/>
          </p:cNvGrpSpPr>
          <p:nvPr/>
        </p:nvGrpSpPr>
        <p:grpSpPr bwMode="auto">
          <a:xfrm>
            <a:off x="852488" y="2286000"/>
            <a:ext cx="6462712" cy="4325938"/>
            <a:chOff x="672" y="1182"/>
            <a:chExt cx="4275" cy="3139"/>
          </a:xfrm>
        </p:grpSpPr>
        <p:pic>
          <p:nvPicPr>
            <p:cNvPr id="49157"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9158"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9159"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49154" name="Rectangle 8"/>
          <p:cNvSpPr>
            <a:spLocks noChangeArrowheads="1"/>
          </p:cNvSpPr>
          <p:nvPr/>
        </p:nvSpPr>
        <p:spPr bwMode="auto">
          <a:xfrm>
            <a:off x="95250" y="244475"/>
            <a:ext cx="8763000" cy="1938338"/>
          </a:xfrm>
          <a:prstGeom prst="rect">
            <a:avLst/>
          </a:prstGeom>
          <a:noFill/>
          <a:ln w="9525">
            <a:noFill/>
            <a:miter lim="800000"/>
            <a:headEnd/>
            <a:tailEnd/>
          </a:ln>
        </p:spPr>
        <p:txBody>
          <a:bodyPr>
            <a:spAutoFit/>
          </a:bodyPr>
          <a:lstStyle/>
          <a:p>
            <a:pPr fontAlgn="base">
              <a:spcBef>
                <a:spcPct val="50000"/>
              </a:spcBef>
              <a:spcAft>
                <a:spcPct val="0"/>
              </a:spcAft>
            </a:pPr>
            <a:r>
              <a:rPr lang="vi-VN" sz="6000" b="1">
                <a:solidFill>
                  <a:srgbClr val="FF0000"/>
                </a:solidFill>
                <a:latin typeface="Times New Roman" pitchFamily="18" charset="0"/>
                <a:cs typeface="Times New Roman" pitchFamily="18" charset="0"/>
              </a:rPr>
              <a:t>Nhiệt độ của nước đá đang tan là bao nhiêu ?</a:t>
            </a:r>
            <a:endParaRPr lang="en-US" sz="6000" b="1">
              <a:solidFill>
                <a:srgbClr val="FF0000"/>
              </a:solidFill>
              <a:latin typeface="Times New Roman" pitchFamily="18" charset="0"/>
              <a:cs typeface="Times New Roman" pitchFamily="18" charset="0"/>
            </a:endParaRPr>
          </a:p>
        </p:txBody>
      </p:sp>
      <p:sp>
        <p:nvSpPr>
          <p:cNvPr id="49155" name="Rectangle 9"/>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6000" b="1">
                <a:solidFill>
                  <a:srgbClr val="0000CC"/>
                </a:solidFill>
                <a:latin typeface="Times New Roman" pitchFamily="18" charset="0"/>
                <a:cs typeface="Times New Roman" pitchFamily="18" charset="0"/>
              </a:rPr>
              <a:t>Nhiệt độ của nước đá đang tan là bao nhiêu ?</a:t>
            </a:r>
            <a:endParaRPr lang="en-US" sz="6000" b="1">
              <a:solidFill>
                <a:srgbClr val="0000CC"/>
              </a:solidFill>
              <a:latin typeface="Times New Roman" pitchFamily="18" charset="0"/>
              <a:cs typeface="Times New Roman" pitchFamily="18" charset="0"/>
            </a:endParaRPr>
          </a:p>
        </p:txBody>
      </p:sp>
      <p:sp>
        <p:nvSpPr>
          <p:cNvPr id="11" name="Rectangle 10"/>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6000" b="1">
                <a:solidFill>
                  <a:srgbClr val="FF0000"/>
                </a:solidFill>
                <a:latin typeface="+mj-lt"/>
                <a:cs typeface="Times New Roman" pitchFamily="18" charset="0"/>
              </a:rPr>
              <a:t>Nhiệt độ của nước đá đang tan là</a:t>
            </a:r>
            <a:r>
              <a:rPr lang="en-US" sz="6000" b="1">
                <a:solidFill>
                  <a:srgbClr val="FF0000"/>
                </a:solidFill>
                <a:latin typeface="+mj-lt"/>
                <a:cs typeface="Times New Roman" pitchFamily="18" charset="0"/>
              </a:rPr>
              <a:t> </a:t>
            </a:r>
            <a:r>
              <a:rPr lang="fr-LU" sz="6000" b="1">
                <a:solidFill>
                  <a:srgbClr val="0000CC"/>
                </a:solidFill>
                <a:latin typeface="Times New Roman" panose="02020603050405020304" pitchFamily="18" charset="0"/>
                <a:ea typeface="Tahoma" panose="020B0604030504040204" pitchFamily="34" charset="0"/>
                <a:cs typeface="Times New Roman" panose="02020603050405020304" pitchFamily="18" charset="0"/>
              </a:rPr>
              <a:t>0</a:t>
            </a:r>
            <a:r>
              <a:rPr lang="fr-LU" sz="6000" b="1" baseline="30000">
                <a:solidFill>
                  <a:srgbClr val="0000CC"/>
                </a:solidFill>
                <a:latin typeface="Times New Roman" panose="02020603050405020304" pitchFamily="18" charset="0"/>
                <a:ea typeface="Tahoma" panose="020B0604030504040204" pitchFamily="34" charset="0"/>
                <a:cs typeface="Times New Roman" panose="02020603050405020304" pitchFamily="18" charset="0"/>
              </a:rPr>
              <a:t>o</a:t>
            </a:r>
            <a:r>
              <a:rPr lang="fr-LU" sz="6000" b="1">
                <a:solidFill>
                  <a:srgbClr val="0000CC"/>
                </a:solidFill>
                <a:latin typeface="Times New Roman" panose="02020603050405020304" pitchFamily="18" charset="0"/>
                <a:ea typeface="Tahoma" panose="020B0604030504040204" pitchFamily="34" charset="0"/>
                <a:cs typeface="Times New Roman" panose="02020603050405020304" pitchFamily="18" charset="0"/>
              </a:rPr>
              <a:t>C.</a:t>
            </a:r>
            <a:r>
              <a:rPr lang="vi-VN" sz="6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60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51473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
          <p:cNvGrpSpPr>
            <a:grpSpLocks/>
          </p:cNvGrpSpPr>
          <p:nvPr/>
        </p:nvGrpSpPr>
        <p:grpSpPr bwMode="auto">
          <a:xfrm>
            <a:off x="852488" y="2286000"/>
            <a:ext cx="6462712" cy="4325938"/>
            <a:chOff x="672" y="1182"/>
            <a:chExt cx="4275" cy="3139"/>
          </a:xfrm>
        </p:grpSpPr>
        <p:pic>
          <p:nvPicPr>
            <p:cNvPr id="50180"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50181"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50182"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8" name="Text Box 10"/>
          <p:cNvSpPr txBox="1">
            <a:spLocks noChangeArrowheads="1"/>
          </p:cNvSpPr>
          <p:nvPr/>
        </p:nvSpPr>
        <p:spPr bwMode="auto">
          <a:xfrm>
            <a:off x="209550" y="457200"/>
            <a:ext cx="8534400" cy="646113"/>
          </a:xfrm>
          <a:prstGeom prst="rect">
            <a:avLst/>
          </a:prstGeom>
          <a:solidFill>
            <a:schemeClr val="bg1"/>
          </a:solidFill>
          <a:ln w="9525">
            <a:noFill/>
            <a:miter lim="800000"/>
            <a:headEnd/>
            <a:tailEnd/>
          </a:ln>
          <a:effectLst/>
        </p:spPr>
        <p:txBody>
          <a:bodyPr>
            <a:spAutoFit/>
          </a:bodyPr>
          <a:lstStyle/>
          <a:p>
            <a:pPr>
              <a:spcBef>
                <a:spcPct val="50000"/>
              </a:spcBef>
              <a:defRPr/>
            </a:pPr>
            <a:r>
              <a:rPr lang="vi-VN" sz="3600" b="1" dirty="0">
                <a:solidFill>
                  <a:srgbClr val="FF0000"/>
                </a:solidFill>
                <a:latin typeface="+mj-lt"/>
                <a:cs typeface="Arial" charset="0"/>
              </a:rPr>
              <a:t>Nhiệt độ của hơi nước đang sôi là </a:t>
            </a:r>
            <a:r>
              <a:rPr lang="en-US" sz="3600" b="1" dirty="0">
                <a:solidFill>
                  <a:srgbClr val="FF0000"/>
                </a:solidFill>
                <a:latin typeface="Times New Roman" panose="02020603050405020304" pitchFamily="18" charset="0"/>
                <a:cs typeface="Times New Roman" panose="02020603050405020304" pitchFamily="18" charset="0"/>
              </a:rPr>
              <a:t>100 </a:t>
            </a:r>
            <a:r>
              <a:rPr lang="en-US" sz="3600" b="1" baseline="30000" dirty="0" err="1">
                <a:solidFill>
                  <a:srgbClr val="FF0000"/>
                </a:solidFill>
                <a:latin typeface="Times New Roman" panose="02020603050405020304" pitchFamily="18" charset="0"/>
                <a:cs typeface="Times New Roman" panose="02020603050405020304" pitchFamily="18" charset="0"/>
              </a:rPr>
              <a:t>o</a:t>
            </a:r>
            <a:r>
              <a:rPr lang="en-US" sz="3600" b="1" dirty="0" err="1">
                <a:solidFill>
                  <a:srgbClr val="FF0000"/>
                </a:solidFill>
                <a:latin typeface="Times New Roman" panose="02020603050405020304" pitchFamily="18" charset="0"/>
                <a:cs typeface="Times New Roman" panose="02020603050405020304" pitchFamily="18" charset="0"/>
              </a:rPr>
              <a:t>C</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304800" y="1155700"/>
            <a:ext cx="8763000" cy="708025"/>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4000" b="1">
                <a:solidFill>
                  <a:srgbClr val="FF0000"/>
                </a:solidFill>
                <a:latin typeface="+mj-lt"/>
                <a:cs typeface="Times New Roman" pitchFamily="18" charset="0"/>
              </a:rPr>
              <a:t>Nhiệt độ của nước đá đang tan là</a:t>
            </a:r>
            <a:r>
              <a:rPr lang="en-US" sz="4000" b="1">
                <a:solidFill>
                  <a:srgbClr val="FF0000"/>
                </a:solidFill>
                <a:latin typeface="+mj-lt"/>
                <a:cs typeface="Times New Roman" pitchFamily="18" charset="0"/>
              </a:rPr>
              <a:t> </a:t>
            </a:r>
            <a:r>
              <a:rPr lang="fr-LU" sz="4000" b="1">
                <a:solidFill>
                  <a:srgbClr val="0000CC"/>
                </a:solidFill>
                <a:latin typeface="Times New Roman" panose="02020603050405020304" pitchFamily="18" charset="0"/>
                <a:cs typeface="Times New Roman" panose="02020603050405020304" pitchFamily="18" charset="0"/>
              </a:rPr>
              <a:t>0</a:t>
            </a:r>
            <a:r>
              <a:rPr lang="fr-LU" sz="4000" b="1" baseline="30000">
                <a:solidFill>
                  <a:srgbClr val="0000CC"/>
                </a:solidFill>
                <a:latin typeface="Times New Roman" panose="02020603050405020304" pitchFamily="18" charset="0"/>
                <a:cs typeface="Times New Roman" panose="02020603050405020304" pitchFamily="18" charset="0"/>
              </a:rPr>
              <a:t>o</a:t>
            </a:r>
            <a:r>
              <a:rPr lang="fr-LU" sz="4000" b="1">
                <a:solidFill>
                  <a:srgbClr val="0000CC"/>
                </a:solidFill>
                <a:latin typeface="Times New Roman" panose="02020603050405020304" pitchFamily="18" charset="0"/>
                <a:cs typeface="Times New Roman" panose="02020603050405020304" pitchFamily="18" charset="0"/>
              </a:rPr>
              <a:t>C.</a:t>
            </a:r>
            <a:r>
              <a:rPr lang="vi-VN" sz="4000" b="1">
                <a:solidFill>
                  <a:srgbClr val="FF0000"/>
                </a:solidFill>
                <a:latin typeface="Times New Roman" panose="02020603050405020304" pitchFamily="18" charset="0"/>
                <a:cs typeface="Times New Roman" panose="02020603050405020304" pitchFamily="18" charset="0"/>
              </a:rPr>
              <a:t> </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81119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53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3600" b="1" dirty="0">
                <a:solidFill>
                  <a:srgbClr val="9900CC"/>
                </a:solidFill>
                <a:latin typeface="Times New Roman" pitchFamily="18" charset="0"/>
                <a:cs typeface="Times New Roman" pitchFamily="18" charset="0"/>
              </a:rPr>
              <a:t>Bốn mức nhiệt độ </a:t>
            </a:r>
            <a:r>
              <a:rPr lang="vi-VN" sz="3600" b="1">
                <a:solidFill>
                  <a:srgbClr val="9900CC"/>
                </a:solidFill>
                <a:latin typeface="Times New Roman" pitchFamily="18" charset="0"/>
                <a:cs typeface="Times New Roman" pitchFamily="18" charset="0"/>
              </a:rPr>
              <a:t>của nước</a:t>
            </a:r>
            <a:r>
              <a:rPr lang="en-US" sz="3600" b="1">
                <a:solidFill>
                  <a:srgbClr val="9900CC"/>
                </a:solidFill>
                <a:latin typeface="Times New Roman" pitchFamily="18" charset="0"/>
                <a:cs typeface="Times New Roman" pitchFamily="18" charset="0"/>
              </a:rPr>
              <a:t> </a:t>
            </a:r>
            <a:r>
              <a:rPr lang="vi-VN" sz="3600" b="1">
                <a:solidFill>
                  <a:srgbClr val="9900CC"/>
                </a:solidFill>
                <a:latin typeface="Times New Roman" pitchFamily="18" charset="0"/>
                <a:cs typeface="Times New Roman" pitchFamily="18" charset="0"/>
              </a:rPr>
              <a:t>tốt cho </a:t>
            </a:r>
            <a:r>
              <a:rPr lang="vi-VN" sz="3600" b="1" dirty="0">
                <a:solidFill>
                  <a:srgbClr val="9900CC"/>
                </a:solidFill>
                <a:latin typeface="Times New Roman" pitchFamily="18" charset="0"/>
                <a:cs typeface="Times New Roman" pitchFamily="18" charset="0"/>
              </a:rPr>
              <a:t>cơ thể</a:t>
            </a:r>
          </a:p>
        </p:txBody>
      </p:sp>
      <p:grpSp>
        <p:nvGrpSpPr>
          <p:cNvPr id="16" name="Group 15"/>
          <p:cNvGrpSpPr/>
          <p:nvPr/>
        </p:nvGrpSpPr>
        <p:grpSpPr>
          <a:xfrm>
            <a:off x="495299" y="1341267"/>
            <a:ext cx="3276602" cy="2599471"/>
            <a:chOff x="5540453" y="1049622"/>
            <a:chExt cx="3616037" cy="3522206"/>
          </a:xfrm>
        </p:grpSpPr>
        <p:pic>
          <p:nvPicPr>
            <p:cNvPr id="1026" name="Picture 2" descr="C:\Users\Welcome\Desktop\DẠY HỌC ONL\hình\xshutterstock-406906663-24-1493032106-jpg-pagespeed-ic-zdsjs1vc-a-1493106983320-1493106997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18970" t="20100" r="17757" b="1"/>
            <a:stretch/>
          </p:blipFill>
          <p:spPr bwMode="auto">
            <a:xfrm>
              <a:off x="5540453" y="1049622"/>
              <a:ext cx="3616037" cy="2980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540453" y="4029691"/>
              <a:ext cx="3616037" cy="542137"/>
            </a:xfrm>
            <a:prstGeom prst="rect">
              <a:avLst/>
            </a:prstGeom>
          </p:spPr>
          <p:txBody>
            <a:bodyPr wrap="square">
              <a:spAutoFit/>
            </a:bodyPr>
            <a:lstStyle/>
            <a:p>
              <a:pPr algn="ctr"/>
              <a:r>
                <a:rPr lang="en-US" sz="2000" b="1" dirty="0" err="1">
                  <a:latin typeface="Times New Roman" pitchFamily="18" charset="0"/>
                  <a:cs typeface="Times New Roman" pitchFamily="18" charset="0"/>
                </a:rPr>
                <a:t>Cốc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ấm</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35-40 </a:t>
              </a:r>
              <a:r>
                <a:rPr lang="vi-VN" sz="2000" b="1" baseline="30000" dirty="0">
                  <a:latin typeface="Times New Roman" pitchFamily="18" charset="0"/>
                  <a:cs typeface="Times New Roman" pitchFamily="18" charset="0"/>
                </a:rPr>
                <a:t>0</a:t>
              </a:r>
              <a:r>
                <a:rPr lang="vi-VN" sz="2000" b="1" dirty="0">
                  <a:latin typeface="Times New Roman" pitchFamily="18" charset="0"/>
                  <a:cs typeface="Times New Roman" pitchFamily="18" charset="0"/>
                </a:rPr>
                <a:t>C</a:t>
              </a:r>
            </a:p>
          </p:txBody>
        </p:sp>
      </p:grpSp>
      <p:grpSp>
        <p:nvGrpSpPr>
          <p:cNvPr id="2" name="Group 1"/>
          <p:cNvGrpSpPr/>
          <p:nvPr/>
        </p:nvGrpSpPr>
        <p:grpSpPr>
          <a:xfrm>
            <a:off x="4724400" y="1341267"/>
            <a:ext cx="3616037" cy="2613025"/>
            <a:chOff x="-789711" y="-690057"/>
            <a:chExt cx="3616037" cy="3484385"/>
          </a:xfrm>
        </p:grpSpPr>
        <p:pic>
          <p:nvPicPr>
            <p:cNvPr id="1027" name="Picture 3" descr="C:\Users\Welcome\Desktop\DẠY HỌC ONL\hình\unname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39" b="11976"/>
            <a:stretch/>
          </p:blipFill>
          <p:spPr bwMode="auto">
            <a:xfrm>
              <a:off x="-789711" y="-690057"/>
              <a:ext cx="3616037" cy="2950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89710" y="2260794"/>
              <a:ext cx="3616036" cy="533534"/>
            </a:xfrm>
            <a:prstGeom prst="rect">
              <a:avLst/>
            </a:prstGeom>
          </p:spPr>
          <p:txBody>
            <a:bodyPr wrap="square">
              <a:spAutoFit/>
            </a:bodyPr>
            <a:lstStyle/>
            <a:p>
              <a:pPr algn="ctr"/>
              <a:r>
                <a:rPr lang="en-US" sz="2000" b="1" dirty="0" err="1">
                  <a:latin typeface="Times New Roman" pitchFamily="18" charset="0"/>
                  <a:cs typeface="Times New Roman" pitchFamily="18" charset="0"/>
                </a:rPr>
                <a:t>Pha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sữa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45-50 </a:t>
              </a:r>
              <a:r>
                <a:rPr lang="vi-VN" sz="2000" b="1" baseline="30000" dirty="0">
                  <a:latin typeface="Times New Roman" pitchFamily="18" charset="0"/>
                  <a:cs typeface="Times New Roman" pitchFamily="18" charset="0"/>
                </a:rPr>
                <a:t>0</a:t>
              </a:r>
              <a:r>
                <a:rPr lang="vi-VN" sz="2000" b="1" dirty="0">
                  <a:latin typeface="Times New Roman" pitchFamily="18" charset="0"/>
                  <a:cs typeface="Times New Roman" pitchFamily="18" charset="0"/>
                </a:rPr>
                <a:t>C</a:t>
              </a:r>
            </a:p>
          </p:txBody>
        </p:sp>
      </p:grpSp>
      <p:grpSp>
        <p:nvGrpSpPr>
          <p:cNvPr id="3" name="Group 2"/>
          <p:cNvGrpSpPr/>
          <p:nvPr/>
        </p:nvGrpSpPr>
        <p:grpSpPr>
          <a:xfrm>
            <a:off x="4800600" y="4065139"/>
            <a:ext cx="3692235" cy="2640461"/>
            <a:chOff x="6019800" y="1084445"/>
            <a:chExt cx="3713457" cy="3969791"/>
          </a:xfrm>
        </p:grpSpPr>
        <p:pic>
          <p:nvPicPr>
            <p:cNvPr id="1029" name="Picture 5" descr="C:\Users\Welcome\Desktop\DẠY HỌC ONL\hình\Pha-tra-xanh-thai-nguy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084445"/>
              <a:ext cx="3636819" cy="33975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01646" y="4498965"/>
              <a:ext cx="3231611" cy="555271"/>
            </a:xfrm>
            <a:prstGeom prst="rect">
              <a:avLst/>
            </a:prstGeom>
          </p:spPr>
          <p:txBody>
            <a:bodyPr wrap="square">
              <a:spAutoFit/>
            </a:bodyPr>
            <a:lstStyle/>
            <a:p>
              <a:pPr algn="ctr"/>
              <a:r>
                <a:rPr lang="en-US" b="1" dirty="0" err="1">
                  <a:latin typeface="Times New Roman" pitchFamily="18" charset="0"/>
                  <a:cs typeface="Times New Roman" pitchFamily="18" charset="0"/>
                </a:rPr>
                <a:t>Pha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85</a:t>
              </a:r>
              <a:r>
                <a:rPr lang="vi-VN" b="1" dirty="0">
                  <a:latin typeface="Times New Roman" pitchFamily="18" charset="0"/>
                  <a:cs typeface="Times New Roman" pitchFamily="18" charset="0"/>
                </a:rPr>
                <a:t> </a:t>
              </a:r>
              <a:r>
                <a:rPr lang="vi-VN" b="1" baseline="30000" dirty="0">
                  <a:latin typeface="Times New Roman" pitchFamily="18" charset="0"/>
                  <a:cs typeface="Times New Roman" pitchFamily="18" charset="0"/>
                </a:rPr>
                <a:t>0</a:t>
              </a:r>
              <a:r>
                <a:rPr lang="vi-VN" b="1" dirty="0">
                  <a:latin typeface="Times New Roman" pitchFamily="18" charset="0"/>
                  <a:cs typeface="Times New Roman" pitchFamily="18" charset="0"/>
                </a:rPr>
                <a:t>C</a:t>
              </a:r>
            </a:p>
          </p:txBody>
        </p:sp>
      </p:grpSp>
      <p:grpSp>
        <p:nvGrpSpPr>
          <p:cNvPr id="15" name="Group 14"/>
          <p:cNvGrpSpPr/>
          <p:nvPr/>
        </p:nvGrpSpPr>
        <p:grpSpPr>
          <a:xfrm>
            <a:off x="-76200" y="4126468"/>
            <a:ext cx="4362449" cy="2579132"/>
            <a:chOff x="2608945" y="2782462"/>
            <a:chExt cx="6562531" cy="3954052"/>
          </a:xfrm>
        </p:grpSpPr>
        <p:pic>
          <p:nvPicPr>
            <p:cNvPr id="1028" name="Picture 4" descr="C:\Users\Welcome\Desktop\DẠY HỌC ONL\hình\vi-sao-nen-uong-mat-ong-1513-phunutoda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00"/>
            <a:stretch/>
          </p:blipFill>
          <p:spPr bwMode="auto">
            <a:xfrm>
              <a:off x="3525980" y="2782462"/>
              <a:ext cx="4929067" cy="3388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08945" y="6170293"/>
              <a:ext cx="6562531" cy="566221"/>
            </a:xfrm>
            <a:prstGeom prst="rect">
              <a:avLst/>
            </a:prstGeom>
          </p:spPr>
          <p:txBody>
            <a:bodyPr wrap="square">
              <a:spAutoFit/>
            </a:bodyPr>
            <a:lstStyle/>
            <a:p>
              <a:pPr algn="ctr"/>
              <a:r>
                <a:rPr lang="en-US" b="1" dirty="0" err="1">
                  <a:latin typeface="Times New Roman" pitchFamily="18" charset="0"/>
                  <a:cs typeface="Times New Roman" pitchFamily="18" charset="0"/>
                </a:rPr>
                <a:t>Pha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dưới</a:t>
              </a:r>
              <a:r>
                <a:rPr lang="en-US" b="1" dirty="0">
                  <a:latin typeface="Times New Roman" pitchFamily="18" charset="0"/>
                  <a:cs typeface="Times New Roman" pitchFamily="18" charset="0"/>
                </a:rPr>
                <a:t> 55</a:t>
              </a:r>
              <a:r>
                <a:rPr lang="vi-VN" b="1" dirty="0">
                  <a:latin typeface="Times New Roman" pitchFamily="18" charset="0"/>
                  <a:cs typeface="Times New Roman" pitchFamily="18" charset="0"/>
                </a:rPr>
                <a:t> </a:t>
              </a:r>
              <a:r>
                <a:rPr lang="vi-VN" b="1" baseline="30000" dirty="0">
                  <a:latin typeface="Times New Roman" pitchFamily="18" charset="0"/>
                  <a:cs typeface="Times New Roman" pitchFamily="18" charset="0"/>
                </a:rPr>
                <a:t>0</a:t>
              </a:r>
              <a:r>
                <a:rPr lang="vi-VN" b="1" dirty="0">
                  <a:latin typeface="Times New Roman" pitchFamily="18" charset="0"/>
                  <a:cs typeface="Times New Roman" pitchFamily="18" charset="0"/>
                </a:rPr>
                <a:t>C</a:t>
              </a:r>
            </a:p>
          </p:txBody>
        </p:sp>
      </p:grpSp>
    </p:spTree>
    <p:extLst>
      <p:ext uri="{BB962C8B-B14F-4D97-AF65-F5344CB8AC3E}">
        <p14:creationId xmlns:p14="http://schemas.microsoft.com/office/powerpoint/2010/main" val="18337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DẠY HỌC ONL\hình\thermometre-detective-collection-de-bandes-dessinees-de-caractere-kdrpy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26"/>
          <a:stretch/>
        </p:blipFill>
        <p:spPr bwMode="auto">
          <a:xfrm>
            <a:off x="5417265" y="1912257"/>
            <a:ext cx="3726735" cy="4945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316" y="76200"/>
            <a:ext cx="7880684" cy="2554545"/>
          </a:xfrm>
          <a:prstGeom prst="rect">
            <a:avLst/>
          </a:prstGeom>
          <a:noFill/>
        </p:spPr>
        <p:txBody>
          <a:bodyPr wrap="none" lIns="91440" tIns="45720" rIns="91440" bIns="45720">
            <a:spAutoFit/>
          </a:bodyPr>
          <a:lstStyle/>
          <a:p>
            <a:pPr algn="ctr"/>
            <a:r>
              <a:rPr lang="en-US" sz="8000" b="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Cách đo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nhiệt</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độ</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cơ</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8" name="Picture 2" descr="C:\Users\Welcome\Desktop\DẠY HỌC ONL\hình\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4267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2630745"/>
            <a:ext cx="1905000"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52916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2"/>
          <a:srcRect/>
          <a:stretch>
            <a:fillRect/>
          </a:stretch>
        </p:blipFill>
        <p:spPr bwMode="auto">
          <a:xfrm>
            <a:off x="762000" y="93662"/>
            <a:ext cx="7851775" cy="6688138"/>
          </a:xfrm>
          <a:prstGeom prst="rect">
            <a:avLst/>
          </a:prstGeom>
          <a:noFill/>
          <a:ln w="9525">
            <a:noFill/>
            <a:miter lim="800000"/>
            <a:headEnd/>
            <a:tailEnd/>
          </a:ln>
        </p:spPr>
      </p:pic>
    </p:spTree>
    <p:extLst>
      <p:ext uri="{BB962C8B-B14F-4D97-AF65-F5344CB8AC3E}">
        <p14:creationId xmlns:p14="http://schemas.microsoft.com/office/powerpoint/2010/main" val="39987234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a:spLocks noChangeArrowheads="1"/>
          </p:cNvSpPr>
          <p:nvPr/>
        </p:nvSpPr>
        <p:spPr bwMode="auto">
          <a:xfrm>
            <a:off x="52886" y="276046"/>
            <a:ext cx="9128125" cy="6124754"/>
          </a:xfrm>
          <a:prstGeom prst="rect">
            <a:avLst/>
          </a:prstGeom>
          <a:noFill/>
          <a:ln w="9525">
            <a:noFill/>
            <a:miter lim="800000"/>
            <a:headEnd/>
            <a:tailEnd/>
          </a:ln>
        </p:spPr>
        <p:txBody>
          <a:bodyPr wrap="square">
            <a:spAutoFit/>
          </a:bodyPr>
          <a:lstStyle/>
          <a:p>
            <a:pPr fontAlgn="base">
              <a:spcBef>
                <a:spcPct val="0"/>
              </a:spcBef>
              <a:spcAft>
                <a:spcPct val="0"/>
              </a:spcAft>
            </a:pPr>
            <a:r>
              <a:rPr lang="en-US" sz="4400" b="1" u="sng">
                <a:solidFill>
                  <a:prstClr val="black"/>
                </a:solidFill>
                <a:latin typeface="Times New Roman" pitchFamily="18" charset="0"/>
                <a:cs typeface="Times New Roman" pitchFamily="18" charset="0"/>
              </a:rPr>
              <a:t>B1:</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Vẩy</a:t>
            </a:r>
            <a:r>
              <a:rPr lang="en-US" sz="4400" b="1">
                <a:solidFill>
                  <a:prstClr val="black"/>
                </a:solidFill>
                <a:latin typeface="Times New Roman" pitchFamily="18" charset="0"/>
                <a:cs typeface="Times New Roman" pitchFamily="18" charset="0"/>
              </a:rPr>
              <a:t> cho thủy ngân tụt hết xuống bầu trước khi đo.</a:t>
            </a:r>
            <a:endParaRPr lang="en-US" sz="4400" b="1" u="sng">
              <a:solidFill>
                <a:prstClr val="black"/>
              </a:solidFill>
              <a:latin typeface="Times New Roman" pitchFamily="18" charset="0"/>
              <a:cs typeface="Times New Roman" pitchFamily="18" charset="0"/>
            </a:endParaRPr>
          </a:p>
          <a:p>
            <a:pPr fontAlgn="base">
              <a:spcBef>
                <a:spcPct val="0"/>
              </a:spcBef>
              <a:spcAft>
                <a:spcPct val="0"/>
              </a:spcAft>
            </a:pPr>
            <a:r>
              <a:rPr lang="en-US" sz="4400" b="1" u="sng">
                <a:solidFill>
                  <a:prstClr val="black"/>
                </a:solidFill>
                <a:latin typeface="Times New Roman" pitchFamily="18" charset="0"/>
                <a:cs typeface="Times New Roman" pitchFamily="18" charset="0"/>
              </a:rPr>
              <a:t>B2:</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Đặt</a:t>
            </a:r>
            <a:r>
              <a:rPr lang="en-US" sz="4400" b="1">
                <a:solidFill>
                  <a:prstClr val="black"/>
                </a:solidFill>
                <a:latin typeface="Times New Roman" pitchFamily="18" charset="0"/>
                <a:cs typeface="Times New Roman" pitchFamily="18" charset="0"/>
              </a:rPr>
              <a:t> bầu nhiệt kế vào nách và kẹp tay lại để giữ nhiệt kế.</a:t>
            </a:r>
            <a:endParaRPr lang="en-US" sz="4400" b="1" u="sng">
              <a:solidFill>
                <a:prstClr val="black"/>
              </a:solidFill>
              <a:latin typeface="Times New Roman" pitchFamily="18" charset="0"/>
              <a:cs typeface="Times New Roman" pitchFamily="18" charset="0"/>
            </a:endParaRPr>
          </a:p>
          <a:p>
            <a:pPr fontAlgn="base">
              <a:spcBef>
                <a:spcPct val="0"/>
              </a:spcBef>
              <a:spcAft>
                <a:spcPct val="0"/>
              </a:spcAft>
            </a:pPr>
            <a:r>
              <a:rPr lang="en-US" sz="4400" b="1" u="sng">
                <a:solidFill>
                  <a:prstClr val="black"/>
                </a:solidFill>
                <a:latin typeface="Times New Roman" pitchFamily="18" charset="0"/>
                <a:cs typeface="Times New Roman" pitchFamily="18" charset="0"/>
              </a:rPr>
              <a:t>B 3:</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Bấm giờ</a:t>
            </a:r>
            <a:r>
              <a:rPr lang="en-US" sz="4400" b="1">
                <a:solidFill>
                  <a:prstClr val="black"/>
                </a:solidFill>
                <a:latin typeface="Times New Roman" pitchFamily="18" charset="0"/>
                <a:cs typeface="Times New Roman" pitchFamily="18" charset="0"/>
              </a:rPr>
              <a:t>. Sau 3 phút </a:t>
            </a:r>
            <a:r>
              <a:rPr lang="en-US" sz="4400" b="1">
                <a:solidFill>
                  <a:srgbClr val="C00000"/>
                </a:solidFill>
                <a:latin typeface="Times New Roman" pitchFamily="18" charset="0"/>
                <a:cs typeface="Times New Roman" pitchFamily="18" charset="0"/>
              </a:rPr>
              <a:t>lấy ra</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ghi kết quả</a:t>
            </a:r>
            <a:r>
              <a:rPr lang="en-US" sz="4400" b="1">
                <a:solidFill>
                  <a:prstClr val="black"/>
                </a:solidFill>
                <a:latin typeface="Times New Roman" pitchFamily="18" charset="0"/>
                <a:cs typeface="Times New Roman" pitchFamily="18" charset="0"/>
              </a:rPr>
              <a:t> ra giấy.</a:t>
            </a:r>
            <a:endParaRPr lang="en-US" sz="4400" b="1" i="1">
              <a:solidFill>
                <a:prstClr val="black"/>
              </a:solidFill>
              <a:latin typeface="Times New Roman" pitchFamily="18" charset="0"/>
              <a:cs typeface="Times New Roman" pitchFamily="18" charset="0"/>
            </a:endParaRPr>
          </a:p>
          <a:p>
            <a:pPr fontAlgn="base">
              <a:spcBef>
                <a:spcPct val="0"/>
              </a:spcBef>
              <a:spcAft>
                <a:spcPct val="0"/>
              </a:spcAft>
              <a:buFont typeface="Arial" charset="0"/>
              <a:buChar char="•"/>
            </a:pPr>
            <a:r>
              <a:rPr lang="en-US" sz="4400" b="1" i="1">
                <a:solidFill>
                  <a:srgbClr val="FF0000"/>
                </a:solidFill>
                <a:latin typeface="Times New Roman" pitchFamily="18" charset="0"/>
                <a:cs typeface="Times New Roman" pitchFamily="18" charset="0"/>
              </a:rPr>
              <a:t> </a:t>
            </a:r>
            <a:r>
              <a:rPr lang="en-US" sz="4000" b="1" i="1">
                <a:solidFill>
                  <a:srgbClr val="9933FF"/>
                </a:solidFill>
                <a:latin typeface="Times New Roman" pitchFamily="18" charset="0"/>
                <a:cs typeface="Times New Roman" pitchFamily="18" charset="0"/>
              </a:rPr>
              <a:t>L</a:t>
            </a:r>
            <a:r>
              <a:rPr lang="vi-VN" sz="4000" b="1" i="1">
                <a:solidFill>
                  <a:srgbClr val="9933FF"/>
                </a:solidFill>
                <a:latin typeface="Times New Roman" pitchFamily="18" charset="0"/>
                <a:cs typeface="Times New Roman" pitchFamily="18" charset="0"/>
              </a:rPr>
              <a:t>ư</a:t>
            </a:r>
            <a:r>
              <a:rPr lang="en-US" sz="4000" b="1" i="1">
                <a:solidFill>
                  <a:srgbClr val="9933FF"/>
                </a:solidFill>
                <a:latin typeface="Times New Roman" pitchFamily="18" charset="0"/>
                <a:cs typeface="Times New Roman" pitchFamily="18" charset="0"/>
              </a:rPr>
              <a:t>u </a:t>
            </a:r>
            <a:r>
              <a:rPr lang="vi-VN" sz="4000" b="1" i="1">
                <a:solidFill>
                  <a:srgbClr val="9933FF"/>
                </a:solidFill>
                <a:latin typeface="Times New Roman" pitchFamily="18" charset="0"/>
                <a:cs typeface="Times New Roman" pitchFamily="18" charset="0"/>
              </a:rPr>
              <a:t>ý</a:t>
            </a:r>
            <a:r>
              <a:rPr lang="en-US" sz="4000" b="1" i="1">
                <a:solidFill>
                  <a:srgbClr val="9933FF"/>
                </a:solidFill>
                <a:latin typeface="Times New Roman" pitchFamily="18" charset="0"/>
                <a:cs typeface="Times New Roman" pitchFamily="18" charset="0"/>
              </a:rPr>
              <a:t>: Khi </a:t>
            </a:r>
            <a:r>
              <a:rPr lang="vi-VN" sz="4000" b="1" i="1">
                <a:solidFill>
                  <a:srgbClr val="9933FF"/>
                </a:solidFill>
                <a:latin typeface="Times New Roman" pitchFamily="18" charset="0"/>
                <a:cs typeface="Times New Roman" pitchFamily="18" charset="0"/>
              </a:rPr>
              <a:t>đọc</a:t>
            </a:r>
            <a:r>
              <a:rPr lang="en-US" sz="4000" b="1" i="1">
                <a:solidFill>
                  <a:srgbClr val="9933FF"/>
                </a:solidFill>
                <a:latin typeface="Times New Roman" pitchFamily="18" charset="0"/>
                <a:cs typeface="Times New Roman" pitchFamily="18" charset="0"/>
              </a:rPr>
              <a:t> nhiệt độ c</a:t>
            </a:r>
            <a:r>
              <a:rPr lang="vi-VN" sz="4000" b="1" i="1">
                <a:solidFill>
                  <a:srgbClr val="9933FF"/>
                </a:solidFill>
                <a:latin typeface="Times New Roman" pitchFamily="18" charset="0"/>
                <a:cs typeface="Times New Roman" pitchFamily="18" charset="0"/>
              </a:rPr>
              <a:t>ần</a:t>
            </a:r>
            <a:r>
              <a:rPr lang="en-US" sz="4000" b="1" i="1">
                <a:solidFill>
                  <a:srgbClr val="9933FF"/>
                </a:solidFill>
                <a:latin typeface="Times New Roman" pitchFamily="18" charset="0"/>
                <a:cs typeface="Times New Roman" pitchFamily="18" charset="0"/>
              </a:rPr>
              <a:t> nh</a:t>
            </a:r>
            <a:r>
              <a:rPr lang="vi-VN" sz="4000" b="1" i="1">
                <a:solidFill>
                  <a:srgbClr val="9933FF"/>
                </a:solidFill>
                <a:latin typeface="Times New Roman" pitchFamily="18" charset="0"/>
                <a:cs typeface="Times New Roman" pitchFamily="18" charset="0"/>
              </a:rPr>
              <a:t>ìn</a:t>
            </a:r>
            <a:r>
              <a:rPr lang="en-US" sz="4000" b="1" i="1">
                <a:solidFill>
                  <a:srgbClr val="9933FF"/>
                </a:solidFill>
                <a:latin typeface="Times New Roman" pitchFamily="18" charset="0"/>
                <a:cs typeface="Times New Roman" pitchFamily="18" charset="0"/>
              </a:rPr>
              <a:t> m</a:t>
            </a:r>
            <a:r>
              <a:rPr lang="vi-VN" sz="4000" b="1" i="1">
                <a:solidFill>
                  <a:srgbClr val="9933FF"/>
                </a:solidFill>
                <a:latin typeface="Times New Roman" pitchFamily="18" charset="0"/>
                <a:cs typeface="Times New Roman" pitchFamily="18" charset="0"/>
              </a:rPr>
              <a:t>ức</a:t>
            </a:r>
            <a:r>
              <a:rPr lang="en-US" sz="4000" b="1" i="1">
                <a:solidFill>
                  <a:srgbClr val="9933FF"/>
                </a:solidFill>
                <a:latin typeface="Times New Roman" pitchFamily="18" charset="0"/>
                <a:cs typeface="Times New Roman" pitchFamily="18" charset="0"/>
              </a:rPr>
              <a:t> ch</a:t>
            </a:r>
            <a:r>
              <a:rPr lang="vi-VN" sz="4000" b="1" i="1">
                <a:solidFill>
                  <a:srgbClr val="9933FF"/>
                </a:solidFill>
                <a:latin typeface="Times New Roman" pitchFamily="18" charset="0"/>
                <a:cs typeface="Times New Roman" pitchFamily="18" charset="0"/>
              </a:rPr>
              <a:t>ất</a:t>
            </a:r>
            <a:r>
              <a:rPr lang="en-US" sz="4000" b="1" i="1">
                <a:solidFill>
                  <a:srgbClr val="9933FF"/>
                </a:solidFill>
                <a:latin typeface="Times New Roman" pitchFamily="18" charset="0"/>
                <a:cs typeface="Times New Roman" pitchFamily="18" charset="0"/>
              </a:rPr>
              <a:t> l</a:t>
            </a:r>
            <a:r>
              <a:rPr lang="vi-VN" sz="4000" b="1" i="1">
                <a:solidFill>
                  <a:srgbClr val="9933FF"/>
                </a:solidFill>
                <a:latin typeface="Times New Roman" pitchFamily="18" charset="0"/>
                <a:cs typeface="Times New Roman" pitchFamily="18" charset="0"/>
              </a:rPr>
              <a:t>ỏng</a:t>
            </a:r>
            <a:r>
              <a:rPr lang="en-US" sz="4000" b="1" i="1">
                <a:solidFill>
                  <a:srgbClr val="9933FF"/>
                </a:solidFill>
                <a:latin typeface="Times New Roman" pitchFamily="18" charset="0"/>
                <a:cs typeface="Times New Roman" pitchFamily="18" charset="0"/>
              </a:rPr>
              <a:t> trong ống theo ph</a:t>
            </a:r>
            <a:r>
              <a:rPr lang="vi-VN" sz="4000" b="1" i="1">
                <a:solidFill>
                  <a:srgbClr val="9933FF"/>
                </a:solidFill>
                <a:latin typeface="Times New Roman" pitchFamily="18" charset="0"/>
                <a:cs typeface="Times New Roman" pitchFamily="18" charset="0"/>
              </a:rPr>
              <a:t>ươ</a:t>
            </a:r>
            <a:r>
              <a:rPr lang="en-US" sz="4000" b="1" i="1">
                <a:solidFill>
                  <a:srgbClr val="9933FF"/>
                </a:solidFill>
                <a:latin typeface="Times New Roman" pitchFamily="18" charset="0"/>
                <a:cs typeface="Times New Roman" pitchFamily="18" charset="0"/>
              </a:rPr>
              <a:t>ng vu</a:t>
            </a:r>
            <a:r>
              <a:rPr lang="vi-VN" sz="4000" b="1" i="1">
                <a:solidFill>
                  <a:srgbClr val="9933FF"/>
                </a:solidFill>
                <a:latin typeface="Times New Roman" pitchFamily="18" charset="0"/>
                <a:cs typeface="Times New Roman" pitchFamily="18" charset="0"/>
              </a:rPr>
              <a:t>ô</a:t>
            </a:r>
            <a:r>
              <a:rPr lang="en-US" sz="4000" b="1" i="1">
                <a:solidFill>
                  <a:srgbClr val="9933FF"/>
                </a:solidFill>
                <a:latin typeface="Times New Roman" pitchFamily="18" charset="0"/>
                <a:cs typeface="Times New Roman" pitchFamily="18" charset="0"/>
              </a:rPr>
              <a:t>ng g</a:t>
            </a:r>
            <a:r>
              <a:rPr lang="vi-VN" sz="4000" b="1" i="1">
                <a:solidFill>
                  <a:srgbClr val="9933FF"/>
                </a:solidFill>
                <a:latin typeface="Times New Roman" pitchFamily="18" charset="0"/>
                <a:cs typeface="Times New Roman" pitchFamily="18" charset="0"/>
              </a:rPr>
              <a:t>óc</a:t>
            </a:r>
            <a:r>
              <a:rPr lang="en-US" sz="4000" b="1" i="1">
                <a:solidFill>
                  <a:srgbClr val="9933FF"/>
                </a:solidFill>
                <a:latin typeface="Times New Roman" pitchFamily="18" charset="0"/>
                <a:cs typeface="Times New Roman" pitchFamily="18" charset="0"/>
              </a:rPr>
              <a:t> v</a:t>
            </a:r>
            <a:r>
              <a:rPr lang="vi-VN" sz="4000" b="1" i="1">
                <a:solidFill>
                  <a:srgbClr val="9933FF"/>
                </a:solidFill>
                <a:latin typeface="Times New Roman" pitchFamily="18" charset="0"/>
                <a:cs typeface="Times New Roman" pitchFamily="18" charset="0"/>
              </a:rPr>
              <a:t>ới</a:t>
            </a:r>
            <a:r>
              <a:rPr lang="en-US" sz="4000" b="1" i="1">
                <a:solidFill>
                  <a:srgbClr val="9933FF"/>
                </a:solidFill>
                <a:latin typeface="Times New Roman" pitchFamily="18" charset="0"/>
                <a:cs typeface="Times New Roman" pitchFamily="18" charset="0"/>
              </a:rPr>
              <a:t> </a:t>
            </a:r>
            <a:r>
              <a:rPr lang="vi-VN" sz="4000" b="1" i="1">
                <a:solidFill>
                  <a:srgbClr val="9933FF"/>
                </a:solidFill>
                <a:latin typeface="Times New Roman" pitchFamily="18" charset="0"/>
                <a:cs typeface="Times New Roman" pitchFamily="18" charset="0"/>
              </a:rPr>
              <a:t>ống</a:t>
            </a:r>
            <a:r>
              <a:rPr lang="en-US" sz="4000" b="1" i="1">
                <a:solidFill>
                  <a:srgbClr val="9933FF"/>
                </a:solidFill>
                <a:latin typeface="Times New Roman" pitchFamily="18" charset="0"/>
                <a:cs typeface="Times New Roman" pitchFamily="18" charset="0"/>
              </a:rPr>
              <a:t> nhi</a:t>
            </a:r>
            <a:r>
              <a:rPr lang="vi-VN" sz="4000" b="1" i="1">
                <a:solidFill>
                  <a:srgbClr val="9933FF"/>
                </a:solidFill>
                <a:latin typeface="Times New Roman" pitchFamily="18" charset="0"/>
                <a:cs typeface="Times New Roman" pitchFamily="18" charset="0"/>
              </a:rPr>
              <a:t>ệt</a:t>
            </a:r>
            <a:r>
              <a:rPr lang="en-US" sz="4000" b="1" i="1">
                <a:solidFill>
                  <a:srgbClr val="9933FF"/>
                </a:solidFill>
                <a:latin typeface="Times New Roman" pitchFamily="18" charset="0"/>
                <a:cs typeface="Times New Roman" pitchFamily="18" charset="0"/>
              </a:rPr>
              <a:t> k</a:t>
            </a:r>
            <a:r>
              <a:rPr lang="vi-VN" sz="4000" b="1" i="1">
                <a:solidFill>
                  <a:srgbClr val="9933FF"/>
                </a:solidFill>
                <a:latin typeface="Times New Roman" pitchFamily="18" charset="0"/>
                <a:cs typeface="Times New Roman" pitchFamily="18" charset="0"/>
              </a:rPr>
              <a:t>ế</a:t>
            </a:r>
            <a:r>
              <a:rPr lang="en-US" sz="4000" b="1" i="1">
                <a:solidFill>
                  <a:srgbClr val="9933FF"/>
                </a:solidFill>
                <a:latin typeface="Times New Roman" pitchFamily="18" charset="0"/>
                <a:cs typeface="Times New Roman" pitchFamily="18" charset="0"/>
              </a:rPr>
              <a:t>.</a:t>
            </a:r>
          </a:p>
        </p:txBody>
      </p:sp>
    </p:spTree>
    <p:extLst>
      <p:ext uri="{BB962C8B-B14F-4D97-AF65-F5344CB8AC3E}">
        <p14:creationId xmlns:p14="http://schemas.microsoft.com/office/powerpoint/2010/main" val="13667468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DẠY HỌC ONL\hình\thermometre-detective-collection-de-bandes-dessinees-de-caractere-kdrpy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26"/>
          <a:stretch/>
        </p:blipFill>
        <p:spPr bwMode="auto">
          <a:xfrm>
            <a:off x="5417265" y="1912257"/>
            <a:ext cx="3726735" cy="4945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316" y="76200"/>
            <a:ext cx="7880684" cy="2554545"/>
          </a:xfrm>
          <a:prstGeom prst="rect">
            <a:avLst/>
          </a:prstGeom>
          <a:noFill/>
        </p:spPr>
        <p:txBody>
          <a:bodyPr wrap="none" lIns="91440" tIns="45720" rIns="91440" bIns="45720">
            <a:spAutoFit/>
          </a:bodyPr>
          <a:lstStyle/>
          <a:p>
            <a:pPr algn="ctr"/>
            <a:r>
              <a:rPr lang="en-US" sz="8000" b="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Cách đo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nhiệt</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độ</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cơ</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8000" b="1" dirty="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6"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rot="442472">
            <a:off x="1289000" y="2409527"/>
            <a:ext cx="3408421" cy="4598227"/>
          </a:xfrm>
          <a:prstGeom prst="rect">
            <a:avLst/>
          </a:prstGeom>
          <a:noFill/>
          <a:ln>
            <a:noFill/>
          </a:ln>
        </p:spPr>
      </p:pic>
      <p:sp>
        <p:nvSpPr>
          <p:cNvPr id="7" name="TextBox 6"/>
          <p:cNvSpPr txBox="1"/>
          <p:nvPr/>
        </p:nvSpPr>
        <p:spPr>
          <a:xfrm>
            <a:off x="1092646" y="3486052"/>
            <a:ext cx="1494923" cy="830997"/>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p>
          <a:p>
            <a:pPr algn="ct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05631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srcRect/>
          <a:stretch>
            <a:fillRect/>
          </a:stretch>
        </p:blipFill>
        <p:spPr bwMode="auto">
          <a:xfrm>
            <a:off x="526869" y="533400"/>
            <a:ext cx="8007531" cy="5617029"/>
          </a:xfrm>
          <a:prstGeom prst="rect">
            <a:avLst/>
          </a:prstGeom>
          <a:noFill/>
          <a:ln w="9525">
            <a:noFill/>
            <a:miter lim="800000"/>
            <a:headEnd/>
            <a:tailEnd/>
          </a:ln>
        </p:spPr>
      </p:pic>
    </p:spTree>
    <p:extLst>
      <p:ext uri="{BB962C8B-B14F-4D97-AF65-F5344CB8AC3E}">
        <p14:creationId xmlns:p14="http://schemas.microsoft.com/office/powerpoint/2010/main" val="185648291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457200" y="236220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fontAlgn="base" hangingPunct="1">
              <a:spcBef>
                <a:spcPct val="0"/>
              </a:spcBef>
              <a:spcAft>
                <a:spcPct val="0"/>
              </a:spcAft>
            </a:pPr>
            <a:r>
              <a:rPr lang="en-US" sz="3200" b="1" err="1">
                <a:solidFill>
                  <a:srgbClr val="002060"/>
                </a:solidFill>
                <a:latin typeface="Times New Roman" pitchFamily="18" charset="0"/>
                <a:cs typeface="Times New Roman" pitchFamily="18" charset="0"/>
              </a:rPr>
              <a:t>Câu</a:t>
            </a:r>
            <a:r>
              <a:rPr lang="en-US" sz="3200" b="1">
                <a:solidFill>
                  <a:srgbClr val="002060"/>
                </a:solidFill>
                <a:latin typeface="Times New Roman" pitchFamily="18" charset="0"/>
                <a:cs typeface="Times New Roman" pitchFamily="18" charset="0"/>
              </a:rPr>
              <a:t> 2: </a:t>
            </a:r>
            <a:r>
              <a:rPr lang="vi-VN" sz="3200" b="1">
                <a:solidFill>
                  <a:srgbClr val="002060"/>
                </a:solidFill>
                <a:latin typeface="Times New Roman" pitchFamily="18" charset="0"/>
                <a:cs typeface="Times New Roman" pitchFamily="18" charset="0"/>
              </a:rPr>
              <a:t>Để bảo vệ mắt, ta nên và không nên làm gì?</a:t>
            </a:r>
            <a:endParaRPr lang="en-US" sz="3200" dirty="0">
              <a:solidFill>
                <a:srgbClr val="002060"/>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33AD00C-0021-4E52-A3D5-806651D7BC7B}"/>
              </a:ext>
            </a:extLst>
          </p:cNvPr>
          <p:cNvSpPr/>
          <p:nvPr/>
        </p:nvSpPr>
        <p:spPr>
          <a:xfrm>
            <a:off x="489857" y="3352800"/>
            <a:ext cx="3701143" cy="2677656"/>
          </a:xfrm>
          <a:prstGeom prst="rect">
            <a:avLst/>
          </a:prstGeom>
        </p:spPr>
        <p:txBody>
          <a:bodyPr wrap="square">
            <a:spAutoFit/>
          </a:bodyPr>
          <a:lstStyle/>
          <a:p>
            <a:pPr lvl="0">
              <a:defRPr/>
            </a:pPr>
            <a:r>
              <a:rPr lang="vi-VN" sz="2800">
                <a:solidFill>
                  <a:srgbClr val="D60093"/>
                </a:solidFill>
                <a:latin typeface="Times New Roman" panose="02020603050405020304" pitchFamily="18" charset="0"/>
              </a:rPr>
              <a:t>   </a:t>
            </a:r>
            <a:r>
              <a:rPr lang="en-US" sz="2800">
                <a:solidFill>
                  <a:srgbClr val="D60093"/>
                </a:solidFill>
                <a:latin typeface="Times New Roman" panose="02020603050405020304" pitchFamily="18" charset="0"/>
              </a:rPr>
              <a:t>Nên:</a:t>
            </a:r>
          </a:p>
          <a:p>
            <a:pPr lvl="0">
              <a:defRPr/>
            </a:pPr>
            <a:r>
              <a:rPr lang="en-US" sz="2800" b="1" kern="0">
                <a:solidFill>
                  <a:srgbClr val="0070C0"/>
                </a:solidFill>
                <a:latin typeface="Times New Roman" panose="02020603050405020304" pitchFamily="18" charset="0"/>
                <a:cs typeface="Times New Roman" panose="02020603050405020304" pitchFamily="18" charset="0"/>
              </a:rPr>
              <a:t>+ Che ô</a:t>
            </a:r>
          </a:p>
          <a:p>
            <a:pPr lvl="0">
              <a:defRPr/>
            </a:pPr>
            <a:r>
              <a:rPr lang="en-US" sz="2800" b="1" kern="0">
                <a:solidFill>
                  <a:srgbClr val="0070C0"/>
                </a:solidFill>
                <a:latin typeface="Times New Roman" panose="02020603050405020304" pitchFamily="18" charset="0"/>
                <a:cs typeface="Times New Roman" panose="02020603050405020304" pitchFamily="18" charset="0"/>
              </a:rPr>
              <a:t>+ Đội mũ</a:t>
            </a:r>
          </a:p>
          <a:p>
            <a:pPr lvl="0">
              <a:defRPr/>
            </a:pPr>
            <a:r>
              <a:rPr lang="en-US" sz="2800" b="1" kern="0">
                <a:solidFill>
                  <a:srgbClr val="0070C0"/>
                </a:solidFill>
                <a:latin typeface="Times New Roman" panose="02020603050405020304" pitchFamily="18" charset="0"/>
                <a:cs typeface="Times New Roman" panose="02020603050405020304" pitchFamily="18" charset="0"/>
              </a:rPr>
              <a:t>+ Đeo kính râm</a:t>
            </a:r>
          </a:p>
          <a:p>
            <a:pPr lvl="0">
              <a:defRPr/>
            </a:pPr>
            <a:r>
              <a:rPr lang="en-US" sz="2800" b="1" kern="0">
                <a:solidFill>
                  <a:srgbClr val="0070C0"/>
                </a:solidFill>
                <a:latin typeface="Times New Roman" panose="02020603050405020304" pitchFamily="18" charset="0"/>
                <a:cs typeface="Times New Roman" panose="02020603050405020304" pitchFamily="18" charset="0"/>
              </a:rPr>
              <a:t>+ Học nơi đủ ánh sáng...</a:t>
            </a:r>
            <a:endParaRPr lang="vi-VN" sz="2800" b="1" kern="0"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33AD00C-0021-4E52-A3D5-806651D7BC7B}"/>
              </a:ext>
            </a:extLst>
          </p:cNvPr>
          <p:cNvSpPr/>
          <p:nvPr/>
        </p:nvSpPr>
        <p:spPr>
          <a:xfrm>
            <a:off x="4589106" y="3276600"/>
            <a:ext cx="3701143" cy="3108543"/>
          </a:xfrm>
          <a:prstGeom prst="rect">
            <a:avLst/>
          </a:prstGeom>
        </p:spPr>
        <p:txBody>
          <a:bodyPr wrap="square">
            <a:spAutoFit/>
          </a:bodyPr>
          <a:lstStyle/>
          <a:p>
            <a:pPr lvl="0">
              <a:defRPr/>
            </a:pPr>
            <a:r>
              <a:rPr lang="vi-VN" sz="2800">
                <a:solidFill>
                  <a:srgbClr val="D60093"/>
                </a:solidFill>
                <a:latin typeface="Times New Roman" panose="02020603050405020304" pitchFamily="18" charset="0"/>
              </a:rPr>
              <a:t>   </a:t>
            </a:r>
            <a:r>
              <a:rPr lang="en-US" sz="2800">
                <a:solidFill>
                  <a:srgbClr val="D60093"/>
                </a:solidFill>
                <a:latin typeface="Times New Roman" panose="02020603050405020304" pitchFamily="18" charset="0"/>
              </a:rPr>
              <a:t>Không nên:</a:t>
            </a:r>
          </a:p>
          <a:p>
            <a:pPr lvl="0">
              <a:defRPr/>
            </a:pPr>
            <a:r>
              <a:rPr lang="en-US" sz="2800" b="1" kern="0">
                <a:solidFill>
                  <a:srgbClr val="0070C0"/>
                </a:solidFill>
                <a:latin typeface="Times New Roman" panose="02020603050405020304" pitchFamily="18" charset="0"/>
                <a:cs typeface="Times New Roman" panose="02020603050405020304" pitchFamily="18" charset="0"/>
              </a:rPr>
              <a:t>+ Chiếu đèn pin vào mắt</a:t>
            </a:r>
          </a:p>
          <a:p>
            <a:pPr lvl="0">
              <a:defRPr/>
            </a:pPr>
            <a:r>
              <a:rPr lang="en-US" sz="2800" b="1" kern="0">
                <a:solidFill>
                  <a:srgbClr val="0070C0"/>
                </a:solidFill>
                <a:latin typeface="Times New Roman" panose="02020603050405020304" pitchFamily="18" charset="0"/>
                <a:cs typeface="Times New Roman" panose="02020603050405020304" pitchFamily="18" charset="0"/>
              </a:rPr>
              <a:t>+ Nhìn vào các nguồn ánh sáng mạnh</a:t>
            </a:r>
          </a:p>
          <a:p>
            <a:pPr lvl="0">
              <a:defRPr/>
            </a:pPr>
            <a:r>
              <a:rPr lang="en-US" sz="2800" b="1" kern="0">
                <a:solidFill>
                  <a:srgbClr val="0070C0"/>
                </a:solidFill>
                <a:latin typeface="Times New Roman" panose="02020603050405020304" pitchFamily="18" charset="0"/>
                <a:cs typeface="Times New Roman" panose="02020603050405020304" pitchFamily="18" charset="0"/>
              </a:rPr>
              <a:t>+ không học, đọc sách nơi ánh sáng yếu...</a:t>
            </a:r>
            <a:endParaRPr lang="vi-VN" sz="2800" b="1" kern="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17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87" y="8707"/>
            <a:ext cx="8913223" cy="6863417"/>
          </a:xfrm>
          <a:prstGeom prst="rect">
            <a:avLst/>
          </a:prstGeom>
          <a:noFill/>
        </p:spPr>
        <p:txBody>
          <a:bodyPr wrap="square" rtlCol="0">
            <a:spAutoFit/>
          </a:bodyPr>
          <a:lstStyle/>
          <a:p>
            <a:r>
              <a:rPr lang="vi-VN" sz="4400" b="1">
                <a:latin typeface="+mj-lt"/>
              </a:rPr>
              <a:t>B1: </a:t>
            </a:r>
            <a:r>
              <a:rPr lang="vi-VN" sz="4400" b="1">
                <a:solidFill>
                  <a:srgbClr val="C00000"/>
                </a:solidFill>
                <a:latin typeface="+mj-lt"/>
              </a:rPr>
              <a:t>Ấn</a:t>
            </a:r>
            <a:r>
              <a:rPr lang="vi-VN" sz="4400" b="1">
                <a:latin typeface="+mj-lt"/>
              </a:rPr>
              <a:t> phím bật/ tắt.</a:t>
            </a:r>
          </a:p>
          <a:p>
            <a:r>
              <a:rPr lang="vi-VN" sz="4400" b="1">
                <a:latin typeface="+mj-lt"/>
              </a:rPr>
              <a:t>B2: </a:t>
            </a:r>
            <a:r>
              <a:rPr lang="vi-VN" sz="4400" b="1">
                <a:solidFill>
                  <a:srgbClr val="C00000"/>
                </a:solidFill>
                <a:latin typeface="+mj-lt"/>
              </a:rPr>
              <a:t>Đặt</a:t>
            </a:r>
            <a:r>
              <a:rPr lang="vi-VN" sz="4400" b="1">
                <a:latin typeface="+mj-lt"/>
              </a:rPr>
              <a:t> nhiệt kế vào vị trí cần đo: ở miệng, nách, tránh hoặc hậu môn.</a:t>
            </a:r>
          </a:p>
          <a:p>
            <a:r>
              <a:rPr lang="vi-VN" sz="4400" b="1">
                <a:latin typeface="+mj-lt"/>
              </a:rPr>
              <a:t>B3: Khi kết quả hiển thị, nhiệt kế phát ra tiếng “bíp – bíp – bíp” (3 lần). </a:t>
            </a:r>
            <a:r>
              <a:rPr lang="vi-VN" sz="4400" b="1">
                <a:solidFill>
                  <a:srgbClr val="C00000"/>
                </a:solidFill>
                <a:latin typeface="+mj-lt"/>
              </a:rPr>
              <a:t>Lấy</a:t>
            </a:r>
            <a:r>
              <a:rPr lang="vi-VN" sz="4400" b="1">
                <a:latin typeface="+mj-lt"/>
              </a:rPr>
              <a:t> nhiệt kế </a:t>
            </a:r>
            <a:r>
              <a:rPr lang="vi-VN" sz="4400" b="1">
                <a:solidFill>
                  <a:srgbClr val="C00000"/>
                </a:solidFill>
                <a:latin typeface="+mj-lt"/>
              </a:rPr>
              <a:t>ra</a:t>
            </a:r>
            <a:r>
              <a:rPr lang="vi-VN" sz="4400" b="1">
                <a:latin typeface="+mj-lt"/>
              </a:rPr>
              <a:t> và </a:t>
            </a:r>
            <a:r>
              <a:rPr lang="vi-VN" sz="4400" b="1">
                <a:solidFill>
                  <a:srgbClr val="C00000"/>
                </a:solidFill>
                <a:latin typeface="+mj-lt"/>
              </a:rPr>
              <a:t>đọc kết quả </a:t>
            </a:r>
            <a:r>
              <a:rPr lang="vi-VN" sz="4400" b="1">
                <a:latin typeface="+mj-lt"/>
              </a:rPr>
              <a:t>(thời gian đo 80 giây, 120 giây, 60 giây. ...)</a:t>
            </a:r>
          </a:p>
          <a:p>
            <a:r>
              <a:rPr lang="vi-VN" sz="4400" b="1">
                <a:latin typeface="+mj-lt"/>
              </a:rPr>
              <a:t>B4: </a:t>
            </a:r>
            <a:r>
              <a:rPr lang="vi-VN" sz="4400" b="1">
                <a:solidFill>
                  <a:srgbClr val="C00000"/>
                </a:solidFill>
                <a:latin typeface="+mj-lt"/>
              </a:rPr>
              <a:t>Tắt</a:t>
            </a:r>
            <a:r>
              <a:rPr lang="vi-VN" sz="4400" b="1">
                <a:latin typeface="+mj-lt"/>
              </a:rPr>
              <a:t> nhiệt kế và </a:t>
            </a:r>
            <a:r>
              <a:rPr lang="vi-VN" sz="4400" b="1">
                <a:solidFill>
                  <a:srgbClr val="C00000"/>
                </a:solidFill>
                <a:latin typeface="+mj-lt"/>
              </a:rPr>
              <a:t>cho vào </a:t>
            </a:r>
            <a:r>
              <a:rPr lang="vi-VN" sz="4400" b="1">
                <a:latin typeface="+mj-lt"/>
              </a:rPr>
              <a:t>vỏ bảo vệ.</a:t>
            </a:r>
            <a:endParaRPr lang="vi-VN" sz="4400" b="1" i="0">
              <a:effectLst/>
              <a:latin typeface="+mj-lt"/>
            </a:endParaRPr>
          </a:p>
        </p:txBody>
      </p:sp>
    </p:spTree>
    <p:extLst>
      <p:ext uri="{BB962C8B-B14F-4D97-AF65-F5344CB8AC3E}">
        <p14:creationId xmlns:p14="http://schemas.microsoft.com/office/powerpoint/2010/main" val="3193155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08" name="Text Box 16"/>
          <p:cNvSpPr txBox="1">
            <a:spLocks noChangeArrowheads="1"/>
          </p:cNvSpPr>
          <p:nvPr/>
        </p:nvSpPr>
        <p:spPr bwMode="auto">
          <a:xfrm>
            <a:off x="2664821" y="3048000"/>
            <a:ext cx="6629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a:solidFill>
                  <a:srgbClr val="FF0066"/>
                </a:solidFill>
              </a:rPr>
              <a:t>- </a:t>
            </a:r>
            <a:r>
              <a:rPr lang="en-US" sz="2800" b="1" dirty="0" err="1">
                <a:solidFill>
                  <a:srgbClr val="FF0066"/>
                </a:solidFill>
              </a:rPr>
              <a:t>Nhiệt</a:t>
            </a:r>
            <a:r>
              <a:rPr lang="en-US" sz="2800" b="1" dirty="0">
                <a:solidFill>
                  <a:srgbClr val="FF0066"/>
                </a:solidFill>
              </a:rPr>
              <a:t> </a:t>
            </a:r>
            <a:r>
              <a:rPr lang="en-US" sz="2800" b="1" dirty="0" err="1">
                <a:solidFill>
                  <a:srgbClr val="FF0066"/>
                </a:solidFill>
              </a:rPr>
              <a:t>độ</a:t>
            </a:r>
            <a:r>
              <a:rPr lang="en-US" sz="2800" b="1" dirty="0">
                <a:solidFill>
                  <a:srgbClr val="FF0066"/>
                </a:solidFill>
              </a:rPr>
              <a:t> </a:t>
            </a:r>
            <a:r>
              <a:rPr lang="en-US" sz="2800" b="1" dirty="0" err="1">
                <a:solidFill>
                  <a:srgbClr val="FF0066"/>
                </a:solidFill>
              </a:rPr>
              <a:t>của</a:t>
            </a:r>
            <a:r>
              <a:rPr lang="en-US" sz="2800" b="1" dirty="0">
                <a:solidFill>
                  <a:srgbClr val="FF0066"/>
                </a:solidFill>
              </a:rPr>
              <a:t> </a:t>
            </a:r>
            <a:r>
              <a:rPr lang="en-US" sz="2800" b="1" dirty="0" err="1">
                <a:solidFill>
                  <a:srgbClr val="FF0066"/>
                </a:solidFill>
              </a:rPr>
              <a:t>hơi</a:t>
            </a:r>
            <a:r>
              <a:rPr lang="en-US" sz="2800" b="1" dirty="0">
                <a:solidFill>
                  <a:srgbClr val="FF0066"/>
                </a:solidFill>
              </a:rPr>
              <a:t> </a:t>
            </a:r>
            <a:r>
              <a:rPr lang="en-US" sz="2800" b="1" dirty="0" err="1">
                <a:solidFill>
                  <a:srgbClr val="FF0066"/>
                </a:solidFill>
              </a:rPr>
              <a:t>nước</a:t>
            </a:r>
            <a:r>
              <a:rPr lang="en-US" sz="2800" b="1" dirty="0">
                <a:solidFill>
                  <a:srgbClr val="FF0066"/>
                </a:solidFill>
              </a:rPr>
              <a:t> </a:t>
            </a:r>
            <a:r>
              <a:rPr lang="en-US" sz="2800" b="1" dirty="0" err="1">
                <a:solidFill>
                  <a:srgbClr val="FF0066"/>
                </a:solidFill>
              </a:rPr>
              <a:t>đang</a:t>
            </a:r>
            <a:r>
              <a:rPr lang="en-US" sz="2800" b="1" dirty="0">
                <a:solidFill>
                  <a:srgbClr val="FF0066"/>
                </a:solidFill>
              </a:rPr>
              <a:t> </a:t>
            </a:r>
            <a:r>
              <a:rPr lang="en-US" sz="2800" b="1" dirty="0" err="1">
                <a:solidFill>
                  <a:srgbClr val="FF0066"/>
                </a:solidFill>
              </a:rPr>
              <a:t>sôi</a:t>
            </a:r>
            <a:r>
              <a:rPr lang="en-US" sz="2800" b="1" dirty="0">
                <a:solidFill>
                  <a:srgbClr val="FF0066"/>
                </a:solidFill>
              </a:rPr>
              <a:t> </a:t>
            </a:r>
            <a:r>
              <a:rPr lang="en-US" sz="2800" b="1" dirty="0" err="1">
                <a:solidFill>
                  <a:srgbClr val="FF0066"/>
                </a:solidFill>
              </a:rPr>
              <a:t>là</a:t>
            </a:r>
            <a:r>
              <a:rPr lang="en-US" sz="2800" b="1" dirty="0">
                <a:solidFill>
                  <a:srgbClr val="FF0066"/>
                </a:solidFill>
              </a:rPr>
              <a:t> 100 </a:t>
            </a:r>
            <a:r>
              <a:rPr lang="vi-VN" sz="2800" b="1" baseline="30000" dirty="0">
                <a:solidFill>
                  <a:srgbClr val="FF0066"/>
                </a:solidFill>
                <a:cs typeface="Times New Roman" pitchFamily="18" charset="0"/>
              </a:rPr>
              <a:t>0</a:t>
            </a:r>
            <a:r>
              <a:rPr lang="vi-VN" sz="2800" b="1" dirty="0">
                <a:solidFill>
                  <a:srgbClr val="FF0066"/>
                </a:solidFill>
                <a:cs typeface="Times New Roman" pitchFamily="18" charset="0"/>
              </a:rPr>
              <a:t>C</a:t>
            </a:r>
            <a:endParaRPr lang="en-US" sz="2800" b="1" dirty="0">
              <a:solidFill>
                <a:srgbClr val="FF0066"/>
              </a:solidFill>
            </a:endParaRPr>
          </a:p>
        </p:txBody>
      </p:sp>
      <p:sp>
        <p:nvSpPr>
          <p:cNvPr id="18" name="Text Box 16"/>
          <p:cNvSpPr txBox="1">
            <a:spLocks noChangeArrowheads="1"/>
          </p:cNvSpPr>
          <p:nvPr/>
        </p:nvSpPr>
        <p:spPr bwMode="auto">
          <a:xfrm>
            <a:off x="2763983" y="4112680"/>
            <a:ext cx="638001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2800" b="1" dirty="0">
                <a:solidFill>
                  <a:schemeClr val="accent6">
                    <a:lumMod val="75000"/>
                  </a:schemeClr>
                </a:solidFill>
              </a:rPr>
              <a:t>- </a:t>
            </a:r>
            <a:r>
              <a:rPr lang="en-US" sz="2800" b="1" dirty="0" err="1">
                <a:solidFill>
                  <a:srgbClr val="9900CC"/>
                </a:solidFill>
              </a:rPr>
              <a:t>Nhi</a:t>
            </a:r>
            <a:r>
              <a:rPr lang="vi-VN" sz="2800" b="1" dirty="0">
                <a:solidFill>
                  <a:srgbClr val="9900CC"/>
                </a:solidFill>
                <a:cs typeface="Times New Roman" pitchFamily="18" charset="0"/>
              </a:rPr>
              <a:t>ệt độ cơ thể của người khỏe mạnh vào khoảng 37 </a:t>
            </a:r>
            <a:r>
              <a:rPr lang="vi-VN" sz="2800" b="1" baseline="30000" dirty="0">
                <a:solidFill>
                  <a:srgbClr val="9900CC"/>
                </a:solidFill>
                <a:cs typeface="Times New Roman" pitchFamily="18" charset="0"/>
              </a:rPr>
              <a:t>0</a:t>
            </a:r>
            <a:r>
              <a:rPr lang="vi-VN" sz="2800" b="1" dirty="0">
                <a:solidFill>
                  <a:srgbClr val="9900CC"/>
                </a:solidFill>
                <a:cs typeface="Times New Roman" pitchFamily="18" charset="0"/>
              </a:rPr>
              <a:t>C. Khi nhiệt độ cơ thể cao hơn hoặc thấp hơn mức đó là dấu hiệu cơ thể bị bệnh, cần phải đi khám và chữa bệnh.</a:t>
            </a:r>
            <a:endParaRPr lang="en-US" sz="2800" b="1" dirty="0">
              <a:solidFill>
                <a:srgbClr val="9900CC"/>
              </a:solidFill>
              <a:latin typeface="Arial" charset="0"/>
            </a:endParaRPr>
          </a:p>
        </p:txBody>
      </p:sp>
      <p:pic>
        <p:nvPicPr>
          <p:cNvPr id="7172" name="Picture 4" descr="C:\Users\Welcome\Desktop\DẠY HỌC ONL\hình\pngtree-full-hot-temperatures-png-image_330429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17" t="10330" r="16805" b="20982"/>
          <a:stretch/>
        </p:blipFill>
        <p:spPr bwMode="auto">
          <a:xfrm>
            <a:off x="38100" y="1447800"/>
            <a:ext cx="2767445" cy="48768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6"/>
          <p:cNvSpPr txBox="1">
            <a:spLocks noChangeArrowheads="1"/>
          </p:cNvSpPr>
          <p:nvPr/>
        </p:nvSpPr>
        <p:spPr bwMode="auto">
          <a:xfrm>
            <a:off x="2664820" y="1828800"/>
            <a:ext cx="6172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a:solidFill>
                  <a:srgbClr val="0070C0"/>
                </a:solidFill>
              </a:rPr>
              <a:t>- </a:t>
            </a:r>
            <a:r>
              <a:rPr lang="en-US" sz="2800" b="1" dirty="0" err="1">
                <a:solidFill>
                  <a:srgbClr val="0070C0"/>
                </a:solidFill>
              </a:rPr>
              <a:t>Nhiệt</a:t>
            </a:r>
            <a:r>
              <a:rPr lang="en-US" sz="2800" b="1" dirty="0">
                <a:solidFill>
                  <a:srgbClr val="0070C0"/>
                </a:solidFill>
              </a:rPr>
              <a:t> </a:t>
            </a:r>
            <a:r>
              <a:rPr lang="en-US" sz="2800" b="1" dirty="0" err="1">
                <a:solidFill>
                  <a:srgbClr val="0070C0"/>
                </a:solidFill>
              </a:rPr>
              <a:t>độ</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nước</a:t>
            </a:r>
            <a:r>
              <a:rPr lang="en-US" sz="2800" b="1" dirty="0">
                <a:solidFill>
                  <a:srgbClr val="0070C0"/>
                </a:solidFill>
              </a:rPr>
              <a:t> </a:t>
            </a:r>
            <a:r>
              <a:rPr lang="en-US" sz="2800" b="1" dirty="0" err="1">
                <a:solidFill>
                  <a:srgbClr val="0070C0"/>
                </a:solidFill>
              </a:rPr>
              <a:t>đá</a:t>
            </a:r>
            <a:r>
              <a:rPr lang="en-US" sz="2800" b="1" dirty="0">
                <a:solidFill>
                  <a:srgbClr val="0070C0"/>
                </a:solidFill>
              </a:rPr>
              <a:t> </a:t>
            </a:r>
            <a:r>
              <a:rPr lang="en-US" sz="2800" b="1" dirty="0" err="1">
                <a:solidFill>
                  <a:srgbClr val="0070C0"/>
                </a:solidFill>
              </a:rPr>
              <a:t>đang</a:t>
            </a:r>
            <a:r>
              <a:rPr lang="en-US" sz="2800" b="1" dirty="0">
                <a:solidFill>
                  <a:srgbClr val="0070C0"/>
                </a:solidFill>
              </a:rPr>
              <a:t> tan </a:t>
            </a:r>
            <a:r>
              <a:rPr lang="en-US" sz="2800" b="1" dirty="0" err="1">
                <a:solidFill>
                  <a:srgbClr val="0070C0"/>
                </a:solidFill>
              </a:rPr>
              <a:t>là</a:t>
            </a:r>
            <a:r>
              <a:rPr lang="en-US" sz="2800" b="1" dirty="0">
                <a:solidFill>
                  <a:srgbClr val="0070C0"/>
                </a:solidFill>
              </a:rPr>
              <a:t> 0 </a:t>
            </a:r>
            <a:r>
              <a:rPr lang="vi-VN" sz="2800" b="1" baseline="30000" dirty="0">
                <a:solidFill>
                  <a:srgbClr val="0070C0"/>
                </a:solidFill>
                <a:cs typeface="Times New Roman" pitchFamily="18" charset="0"/>
              </a:rPr>
              <a:t>0</a:t>
            </a:r>
            <a:r>
              <a:rPr lang="vi-VN" sz="2800" b="1" dirty="0">
                <a:solidFill>
                  <a:srgbClr val="0070C0"/>
                </a:solidFill>
                <a:cs typeface="Times New Roman" pitchFamily="18" charset="0"/>
              </a:rPr>
              <a:t>C</a:t>
            </a:r>
            <a:endParaRPr lang="vi-VN" sz="2800" b="1" dirty="0">
              <a:solidFill>
                <a:srgbClr val="0070C0"/>
              </a:solidFill>
            </a:endParaRPr>
          </a:p>
        </p:txBody>
      </p:sp>
      <p:sp>
        <p:nvSpPr>
          <p:cNvPr id="9" name="Rectangle 8">
            <a:extLst>
              <a:ext uri="{FF2B5EF4-FFF2-40B4-BE49-F238E27FC236}">
                <a16:creationId xmlns:a16="http://schemas.microsoft.com/office/drawing/2014/main" id="{F90EBB32-01CD-44B0-8570-4853BC51764D}"/>
              </a:ext>
            </a:extLst>
          </p:cNvPr>
          <p:cNvSpPr/>
          <p:nvPr/>
        </p:nvSpPr>
        <p:spPr>
          <a:xfrm>
            <a:off x="3436915" y="685800"/>
            <a:ext cx="2270173" cy="769441"/>
          </a:xfrm>
          <a:prstGeom prst="rect">
            <a:avLst/>
          </a:prstGeom>
        </p:spPr>
        <p:txBody>
          <a:bodyPr wrap="none">
            <a:spAutoFit/>
          </a:bodyPr>
          <a:lstStyle/>
          <a:p>
            <a:pPr lvl="0" algn="ctr"/>
            <a:r>
              <a:rPr lang="en-US" sz="4400" b="1">
                <a:solidFill>
                  <a:srgbClr val="FF0000"/>
                </a:solidFill>
                <a:latin typeface="Times New Roman" pitchFamily="18" charset="0"/>
                <a:cs typeface="Times New Roman" pitchFamily="18" charset="0"/>
              </a:rPr>
              <a:t>Kết luận</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5022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9808"/>
                                        </p:tgtEl>
                                        <p:attrNameLst>
                                          <p:attrName>style.visibility</p:attrName>
                                        </p:attrNameLst>
                                      </p:cBhvr>
                                      <p:to>
                                        <p:strVal val="visible"/>
                                      </p:to>
                                    </p:set>
                                    <p:animEffect transition="in" filter="barn(inVertical)">
                                      <p:cBhvr>
                                        <p:cTn id="12" dur="500"/>
                                        <p:tgtEl>
                                          <p:spTgt spid="28980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8" grpId="0"/>
      <p:bldP spid="18" grpId="0"/>
      <p:bldP spid="20"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3" name="Rectangle 12">
            <a:extLst>
              <a:ext uri="{FF2B5EF4-FFF2-40B4-BE49-F238E27FC236}">
                <a16:creationId xmlns:a16="http://schemas.microsoft.com/office/drawing/2014/main" id="{9D099CCA-A770-4864-AEF4-87DC5E4C5EE5}"/>
              </a:ext>
            </a:extLst>
          </p:cNvPr>
          <p:cNvSpPr/>
          <p:nvPr/>
        </p:nvSpPr>
        <p:spPr>
          <a:xfrm>
            <a:off x="838200" y="2667001"/>
            <a:ext cx="7772400" cy="1446550"/>
          </a:xfrm>
          <a:prstGeom prst="rect">
            <a:avLst/>
          </a:prstGeom>
        </p:spPr>
        <p:txBody>
          <a:bodyPr wrap="square">
            <a:spAutoFit/>
          </a:bodyPr>
          <a:lstStyle/>
          <a:p>
            <a:pPr>
              <a:defRPr/>
            </a:pPr>
            <a:r>
              <a:rPr lang="en-US" sz="4400" b="1">
                <a:solidFill>
                  <a:srgbClr val="C93B90"/>
                </a:solidFill>
                <a:latin typeface="Times New Roman" panose="02020603050405020304" pitchFamily="18" charset="0"/>
                <a:cs typeface="Times New Roman" pitchFamily="18" charset="0"/>
              </a:rPr>
              <a:t>   </a:t>
            </a:r>
            <a:r>
              <a:rPr lang="vi-VN" sz="4400" b="1" i="1">
                <a:solidFill>
                  <a:srgbClr val="FF0000"/>
                </a:solidFill>
                <a:latin typeface="Times New Roman" panose="02020603050405020304" pitchFamily="18" charset="0"/>
                <a:cs typeface="Times New Roman" panose="02020603050405020304" pitchFamily="18" charset="0"/>
              </a:rPr>
              <a:t>Em hãy đo và đọc nhiệt độ cơ thể của mình hằng ngày.</a:t>
            </a:r>
            <a:r>
              <a:rPr lang="vi-VN" sz="4400" b="1">
                <a:solidFill>
                  <a:srgbClr val="C93B90"/>
                </a:solidFill>
                <a:latin typeface="Times New Roman" panose="02020603050405020304" pitchFamily="18" charset="0"/>
                <a:cs typeface="Times New Roman" panose="02020603050405020304" pitchFamily="18" charset="0"/>
              </a:rPr>
              <a:t>	</a:t>
            </a:r>
            <a:endParaRPr lang="vi-VN" sz="4400" b="1" dirty="0">
              <a:solidFill>
                <a:srgbClr val="C93B90"/>
              </a:solidFill>
              <a:latin typeface="Times New Roman" panose="02020603050405020304" pitchFamily="18" charset="0"/>
              <a:cs typeface="Times New Roman" panose="02020603050405020304" pitchFamily="18" charset="0"/>
            </a:endParaRPr>
          </a:p>
        </p:txBody>
      </p:sp>
      <p:sp>
        <p:nvSpPr>
          <p:cNvPr id="5" name="WordArt 5">
            <a:extLst>
              <a:ext uri="{FF2B5EF4-FFF2-40B4-BE49-F238E27FC236}">
                <a16:creationId xmlns:a16="http://schemas.microsoft.com/office/drawing/2014/main" id="{5F2E0DF2-777B-49DC-9E07-47AF086C2248}"/>
              </a:ext>
            </a:extLst>
          </p:cNvPr>
          <p:cNvSpPr>
            <a:spLocks noChangeArrowheads="1" noChangeShapeType="1" noTextEdit="1"/>
          </p:cNvSpPr>
          <p:nvPr/>
        </p:nvSpPr>
        <p:spPr bwMode="auto">
          <a:xfrm>
            <a:off x="2133600" y="1056362"/>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846860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35080C9D-77B3-48C8-A729-AA5EA1C41B17}"/>
              </a:ext>
            </a:extLst>
          </p:cNvPr>
          <p:cNvSpPr txBox="1">
            <a:spLocks noChangeArrowheads="1"/>
          </p:cNvSpPr>
          <p:nvPr/>
        </p:nvSpPr>
        <p:spPr bwMode="auto">
          <a:xfrm>
            <a:off x="1143000" y="1709678"/>
            <a:ext cx="6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000">
                <a:solidFill>
                  <a:srgbClr val="000000"/>
                </a:solidFill>
                <a:latin typeface="Times New Roman" panose="02020603050405020304" pitchFamily="18" charset="0"/>
              </a:rPr>
              <a:t>- Học thuộc phần ghi nhớ</a:t>
            </a:r>
          </a:p>
          <a:p>
            <a:pPr algn="just" eaLnBrk="0" fontAlgn="base" hangingPunct="0">
              <a:spcBef>
                <a:spcPct val="50000"/>
              </a:spcBef>
              <a:spcAft>
                <a:spcPct val="0"/>
              </a:spcAft>
              <a:buFont typeface="Wingdings" panose="05000000000000000000" pitchFamily="2" charset="2"/>
              <a:buNone/>
            </a:pPr>
            <a:r>
              <a:rPr lang="vi-VN" altLang="en-US" sz="3000">
                <a:solidFill>
                  <a:srgbClr val="000000"/>
                </a:solidFill>
                <a:latin typeface="Times New Roman" panose="02020603050405020304" pitchFamily="18" charset="0"/>
              </a:rPr>
              <a:t>- </a:t>
            </a:r>
            <a:r>
              <a:rPr lang="en-US" altLang="en-US" sz="3000">
                <a:solidFill>
                  <a:srgbClr val="000000"/>
                </a:solidFill>
                <a:latin typeface="Times New Roman" panose="02020603050405020304" pitchFamily="18" charset="0"/>
              </a:rPr>
              <a:t>T</a:t>
            </a:r>
            <a:r>
              <a:rPr lang="en-US" altLang="vi-VN" sz="3000">
                <a:solidFill>
                  <a:srgbClr val="000000"/>
                </a:solidFill>
                <a:latin typeface="Times New Roman" panose="02020603050405020304" pitchFamily="18" charset="0"/>
              </a:rPr>
              <a:t>hực hiện tốt việc sử dụng đồ ăn, uống ở nhiệt độ phù hợp đảm bảo giữ sức khỏe và nhắc nhở những người thân cùng thực hiện.</a:t>
            </a:r>
          </a:p>
          <a:p>
            <a:pPr algn="just" eaLnBrk="0" fontAlgn="base" hangingPunct="0">
              <a:spcBef>
                <a:spcPct val="50000"/>
              </a:spcBef>
              <a:spcAft>
                <a:spcPct val="0"/>
              </a:spcAft>
              <a:buFont typeface="Wingdings" panose="05000000000000000000" pitchFamily="2" charset="2"/>
              <a:buNone/>
            </a:pPr>
            <a:r>
              <a:rPr lang="en-US" altLang="vi-VN" sz="3000">
                <a:solidFill>
                  <a:srgbClr val="000000"/>
                </a:solidFill>
                <a:latin typeface="Times New Roman" panose="02020603050405020304" pitchFamily="18" charset="0"/>
              </a:rPr>
              <a:t>- Xem bài sau: </a:t>
            </a:r>
            <a:r>
              <a:rPr lang="en-US" altLang="vi-VN" sz="3000">
                <a:solidFill>
                  <a:srgbClr val="0000FF"/>
                </a:solidFill>
                <a:latin typeface="Times New Roman" panose="02020603050405020304" pitchFamily="18" charset="0"/>
              </a:rPr>
              <a:t>Nóng, lạnh và nhiệt độ (tiếp) </a:t>
            </a:r>
            <a:endParaRPr lang="vi-VN" altLang="en-US" sz="3000">
              <a:solidFill>
                <a:srgbClr val="0000FF"/>
              </a:solidFill>
              <a:latin typeface="Times New Roman" panose="02020603050405020304" pitchFamily="18" charset="0"/>
            </a:endParaRPr>
          </a:p>
        </p:txBody>
      </p:sp>
      <p:sp>
        <p:nvSpPr>
          <p:cNvPr id="25603" name="WordArt 5">
            <a:extLst>
              <a:ext uri="{FF2B5EF4-FFF2-40B4-BE49-F238E27FC236}">
                <a16:creationId xmlns:a16="http://schemas.microsoft.com/office/drawing/2014/main" id="{5F2E0DF2-777B-49DC-9E07-47AF086C2248}"/>
              </a:ext>
            </a:extLst>
          </p:cNvPr>
          <p:cNvSpPr>
            <a:spLocks noChangeArrowheads="1" noChangeShapeType="1" noTextEdit="1"/>
          </p:cNvSpPr>
          <p:nvPr/>
        </p:nvSpPr>
        <p:spPr bwMode="auto">
          <a:xfrm>
            <a:off x="3257551" y="762000"/>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Ở nhà</a:t>
            </a:r>
          </a:p>
        </p:txBody>
      </p:sp>
      <p:pic>
        <p:nvPicPr>
          <p:cNvPr id="33796" name="Picture 101">
            <a:extLst>
              <a:ext uri="{FF2B5EF4-FFF2-40B4-BE49-F238E27FC236}">
                <a16:creationId xmlns:a16="http://schemas.microsoft.com/office/drawing/2014/main" id="{FF1228D8-CFB4-469F-B214-3F381215C006}"/>
              </a:ext>
            </a:extLst>
          </p:cNvPr>
          <p:cNvPicPr>
            <a:picLocks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b="10052"/>
          <a:stretch>
            <a:fillRect/>
          </a:stretch>
        </p:blipFill>
        <p:spPr bwMode="auto">
          <a:xfrm>
            <a:off x="742950" y="4648200"/>
            <a:ext cx="1543050" cy="158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6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a16="http://schemas.microsoft.com/office/drawing/2014/main" id="{688E149A-2F95-41ED-9D96-C413EDE0B7FE}"/>
              </a:ext>
            </a:extLst>
          </p:cNvPr>
          <p:cNvSpPr/>
          <p:nvPr/>
        </p:nvSpPr>
        <p:spPr>
          <a:xfrm>
            <a:off x="2895600" y="1295412"/>
            <a:ext cx="3581400" cy="492443"/>
          </a:xfrm>
          <a:prstGeom prst="rect">
            <a:avLst/>
          </a:prstGeom>
        </p:spPr>
        <p:txBody>
          <a:bodyPr wrap="square">
            <a:spAutoFit/>
          </a:bodyPr>
          <a:lstStyle/>
          <a:p>
            <a:pPr>
              <a:defRPr/>
            </a:pPr>
            <a:r>
              <a:rPr lang="en-US" sz="2600" b="1" dirty="0">
                <a:solidFill>
                  <a:srgbClr val="FFFF00"/>
                </a:solidFill>
                <a:latin typeface="Times New Roman" pitchFamily="18" charset="0"/>
                <a:cs typeface="Times New Roman" pitchFamily="18" charset="0"/>
              </a:rPr>
              <a:t>CỦNG CỐ - DẶN DÒ</a:t>
            </a:r>
          </a:p>
        </p:txBody>
      </p:sp>
      <p:sp>
        <p:nvSpPr>
          <p:cNvPr id="8" name="Rectangle 7">
            <a:extLst>
              <a:ext uri="{FF2B5EF4-FFF2-40B4-BE49-F238E27FC236}">
                <a16:creationId xmlns:a16="http://schemas.microsoft.com/office/drawing/2014/main" id="{B5ABC489-F543-41EC-8E99-871A90F24DF0}"/>
              </a:ext>
            </a:extLst>
          </p:cNvPr>
          <p:cNvSpPr/>
          <p:nvPr/>
        </p:nvSpPr>
        <p:spPr>
          <a:xfrm>
            <a:off x="1447800" y="2475457"/>
            <a:ext cx="6858000" cy="3539430"/>
          </a:xfrm>
          <a:prstGeom prst="rect">
            <a:avLst/>
          </a:prstGeom>
        </p:spPr>
        <p:txBody>
          <a:bodyPr wrap="square">
            <a:spAutoFit/>
          </a:bodyPr>
          <a:lstStyle/>
          <a:p>
            <a:r>
              <a:rPr lang="vi-VN" sz="2800" b="1" dirty="0">
                <a:solidFill>
                  <a:srgbClr val="0033CC"/>
                </a:solidFill>
                <a:latin typeface="Times New Roman"/>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Times New Roman"/>
              </a:rPr>
              <a:t>   - Chuẩn bị bài mới: Nóng lạnh và nhiệt độ.</a:t>
            </a:r>
            <a:endParaRPr lang="en-US" sz="2800" b="1" dirty="0">
              <a:solidFill>
                <a:srgbClr val="0033CC"/>
              </a:solidFill>
              <a:cs typeface="Times New Roman" pitchFamily="18" charset="0"/>
            </a:endParaRPr>
          </a:p>
        </p:txBody>
      </p:sp>
      <p:pic>
        <p:nvPicPr>
          <p:cNvPr id="5" name="Picture 4">
            <a:extLst>
              <a:ext uri="{FF2B5EF4-FFF2-40B4-BE49-F238E27FC236}">
                <a16:creationId xmlns:a16="http://schemas.microsoft.com/office/drawing/2014/main"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a16="http://schemas.microsoft.com/office/drawing/2014/main" id="{864B43D1-820B-40FC-AAE5-6F05B1A9EAFC}"/>
              </a:ext>
            </a:extLst>
          </p:cNvPr>
          <p:cNvSpPr txBox="1"/>
          <p:nvPr/>
        </p:nvSpPr>
        <p:spPr>
          <a:xfrm>
            <a:off x="1101012" y="1541633"/>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a16="http://schemas.microsoft.com/office/drawing/2014/main"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2217498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9" name="Text Box 2">
            <a:extLst>
              <a:ext uri="{FF2B5EF4-FFF2-40B4-BE49-F238E27FC236}">
                <a16:creationId xmlns:a16="http://schemas.microsoft.com/office/drawing/2014/main" id="{3D4C934B-05B8-4D9C-849C-35A4A84FF220}"/>
              </a:ext>
            </a:extLst>
          </p:cNvPr>
          <p:cNvSpPr txBox="1">
            <a:spLocks noChangeArrowheads="1"/>
          </p:cNvSpPr>
          <p:nvPr/>
        </p:nvSpPr>
        <p:spPr bwMode="auto">
          <a:xfrm>
            <a:off x="1200151" y="1219210"/>
            <a:ext cx="7016354" cy="297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smtClean="0">
                <a:solidFill>
                  <a:srgbClr val="000000"/>
                </a:solidFill>
                <a:latin typeface="Times New Roman" panose="02020603050405020304" pitchFamily="18" charset="0"/>
              </a:rPr>
              <a:t>Khoa </a:t>
            </a:r>
            <a:r>
              <a:rPr lang="vi-VN" altLang="en-US" sz="2800">
                <a:solidFill>
                  <a:srgbClr val="000000"/>
                </a:solidFill>
                <a:latin typeface="Times New Roman" panose="02020603050405020304" pitchFamily="18" charset="0"/>
              </a:rPr>
              <a:t>học</a:t>
            </a:r>
          </a:p>
          <a:p>
            <a:pPr algn="ctr" eaLnBrk="0" fontAlgn="base" hangingPunct="0">
              <a:lnSpc>
                <a:spcPct val="130000"/>
              </a:lnSpc>
              <a:spcBef>
                <a:spcPct val="0"/>
              </a:spcBef>
              <a:spcAft>
                <a:spcPct val="0"/>
              </a:spcAft>
            </a:pPr>
            <a:r>
              <a:rPr lang="vi-VN" altLang="en-US" sz="2800" smtClean="0">
                <a:solidFill>
                  <a:srgbClr val="FF0000"/>
                </a:solidFill>
                <a:latin typeface="Times New Roman" panose="02020603050405020304" pitchFamily="18" charset="0"/>
              </a:rPr>
              <a:t>Bài</a:t>
            </a:r>
            <a:r>
              <a:rPr lang="en-US" altLang="en-US" sz="2800" smtClean="0">
                <a:solidFill>
                  <a:srgbClr val="FF0000"/>
                </a:solidFill>
                <a:latin typeface="Times New Roman" panose="02020603050405020304" pitchFamily="18" charset="0"/>
              </a:rPr>
              <a:t> 50</a:t>
            </a:r>
            <a:r>
              <a:rPr lang="vi-VN" altLang="en-US" sz="2800" smtClean="0">
                <a:solidFill>
                  <a:srgbClr val="FF0000"/>
                </a:solidFill>
                <a:latin typeface="Times New Roman" panose="02020603050405020304" pitchFamily="18" charset="0"/>
              </a:rPr>
              <a:t>: </a:t>
            </a:r>
            <a:r>
              <a:rPr lang="vi-VN" altLang="en-US" sz="2800">
                <a:solidFill>
                  <a:srgbClr val="FF0000"/>
                </a:solidFill>
                <a:latin typeface="Times New Roman" panose="02020603050405020304" pitchFamily="18" charset="0"/>
              </a:rPr>
              <a:t>Nóng, lạnh và nhiệt độ </a:t>
            </a:r>
            <a:r>
              <a:rPr lang="vi-VN" altLang="en-US" sz="2800" smtClean="0">
                <a:solidFill>
                  <a:srgbClr val="FF0000"/>
                </a:solidFill>
                <a:latin typeface="Times New Roman" panose="02020603050405020304" pitchFamily="18" charset="0"/>
              </a:rPr>
              <a:t>(</a:t>
            </a:r>
            <a:r>
              <a:rPr lang="en-US" altLang="en-US" sz="2800" smtClean="0">
                <a:solidFill>
                  <a:srgbClr val="FF0000"/>
                </a:solidFill>
                <a:latin typeface="Times New Roman" panose="02020603050405020304" pitchFamily="18" charset="0"/>
              </a:rPr>
              <a:t>trang </a:t>
            </a:r>
            <a:r>
              <a:rPr lang="vi-VN" altLang="en-US" sz="2800" smtClean="0">
                <a:solidFill>
                  <a:srgbClr val="FF0000"/>
                </a:solidFill>
                <a:latin typeface="Times New Roman" panose="02020603050405020304" pitchFamily="18" charset="0"/>
              </a:rPr>
              <a:t>100</a:t>
            </a:r>
            <a:r>
              <a:rPr lang="vi-VN" altLang="en-US" sz="2800">
                <a:solidFill>
                  <a:srgbClr val="FF0000"/>
                </a:solidFill>
                <a:latin typeface="Times New Roman" panose="02020603050405020304" pitchFamily="18" charset="0"/>
              </a:rPr>
              <a:t>)</a:t>
            </a:r>
          </a:p>
          <a:p>
            <a:pPr eaLnBrk="0" fontAlgn="base" hangingPunct="0">
              <a:lnSpc>
                <a:spcPct val="110000"/>
              </a:lnSpc>
              <a:spcBef>
                <a:spcPct val="0"/>
              </a:spcBef>
              <a:spcAft>
                <a:spcPct val="0"/>
              </a:spcAft>
            </a:pPr>
            <a:r>
              <a:rPr lang="en-US" altLang="vi-VN" sz="2800">
                <a:solidFill>
                  <a:srgbClr val="000000"/>
                </a:solidFill>
                <a:latin typeface="Times New Roman" panose="02020603050405020304" pitchFamily="18" charset="0"/>
                <a:ea typeface="SimSun" panose="02010600030101010101" pitchFamily="2" charset="-122"/>
              </a:rPr>
              <a:t>1. Vật nóng có nhiệt độ cao hơn vật lạnh.</a:t>
            </a:r>
          </a:p>
          <a:p>
            <a:pPr eaLnBrk="0" fontAlgn="base" hangingPunct="0">
              <a:lnSpc>
                <a:spcPct val="110000"/>
              </a:lnSpc>
              <a:spcBef>
                <a:spcPct val="0"/>
              </a:spcBef>
              <a:spcAft>
                <a:spcPct val="0"/>
              </a:spcAft>
            </a:pPr>
            <a:r>
              <a:rPr lang="en-US" altLang="vi-VN" sz="2800">
                <a:solidFill>
                  <a:srgbClr val="000000"/>
                </a:solidFill>
                <a:latin typeface="Times New Roman" panose="02020603050405020304" pitchFamily="18" charset="0"/>
                <a:ea typeface="SimSun" panose="02010600030101010101" pitchFamily="2" charset="-122"/>
              </a:rPr>
              <a:t>2. Nhiệt độ nước sôi là 100</a:t>
            </a:r>
            <a:r>
              <a:rPr lang="en-US" altLang="vi-VN" sz="2800" baseline="30000">
                <a:solidFill>
                  <a:srgbClr val="000000"/>
                </a:solidFill>
                <a:latin typeface="Times New Roman" panose="02020603050405020304" pitchFamily="18" charset="0"/>
                <a:ea typeface="SimSun" panose="02010600030101010101" pitchFamily="2" charset="-122"/>
              </a:rPr>
              <a:t>0</a:t>
            </a:r>
            <a:r>
              <a:rPr lang="en-US" altLang="vi-VN" sz="2800">
                <a:solidFill>
                  <a:srgbClr val="000000"/>
                </a:solidFill>
                <a:latin typeface="Times New Roman" panose="02020603050405020304" pitchFamily="18" charset="0"/>
                <a:ea typeface="SimSun" panose="02010600030101010101" pitchFamily="2" charset="-122"/>
              </a:rPr>
              <a:t>C, của nước đá đang tan là 0</a:t>
            </a:r>
            <a:r>
              <a:rPr lang="en-US" altLang="vi-VN" sz="2800" baseline="30000">
                <a:solidFill>
                  <a:srgbClr val="000000"/>
                </a:solidFill>
                <a:latin typeface="Times New Roman" panose="02020603050405020304" pitchFamily="18" charset="0"/>
                <a:ea typeface="SimSun" panose="02010600030101010101" pitchFamily="2" charset="-122"/>
              </a:rPr>
              <a:t>0</a:t>
            </a:r>
            <a:r>
              <a:rPr lang="en-US" altLang="vi-VN" sz="2800">
                <a:solidFill>
                  <a:srgbClr val="000000"/>
                </a:solidFill>
                <a:latin typeface="Times New Roman" panose="02020603050405020304" pitchFamily="18" charset="0"/>
                <a:ea typeface="SimSun" panose="02010600030101010101" pitchFamily="2" charset="-122"/>
              </a:rPr>
              <a:t>C, của cơ thể người khoảng 37</a:t>
            </a:r>
            <a:r>
              <a:rPr lang="en-US" altLang="vi-VN" sz="2800" baseline="30000">
                <a:solidFill>
                  <a:srgbClr val="000000"/>
                </a:solidFill>
                <a:latin typeface="Times New Roman" panose="02020603050405020304" pitchFamily="18" charset="0"/>
                <a:ea typeface="SimSun" panose="02010600030101010101" pitchFamily="2" charset="-122"/>
              </a:rPr>
              <a:t>0</a:t>
            </a:r>
            <a:r>
              <a:rPr lang="en-US" altLang="vi-VN" sz="2800">
                <a:solidFill>
                  <a:srgbClr val="000000"/>
                </a:solidFill>
                <a:latin typeface="Times New Roman" panose="02020603050405020304" pitchFamily="18" charset="0"/>
                <a:ea typeface="SimSun" panose="02010600030101010101" pitchFamily="2" charset="-122"/>
              </a:rPr>
              <a:t>C.</a:t>
            </a:r>
          </a:p>
          <a:p>
            <a:pPr eaLnBrk="0" fontAlgn="base" hangingPunct="0">
              <a:lnSpc>
                <a:spcPct val="110000"/>
              </a:lnSpc>
              <a:spcBef>
                <a:spcPct val="0"/>
              </a:spcBef>
              <a:spcAft>
                <a:spcPct val="0"/>
              </a:spcAft>
            </a:pPr>
            <a:r>
              <a:rPr lang="en-US" altLang="vi-VN" sz="2800">
                <a:solidFill>
                  <a:srgbClr val="000000"/>
                </a:solidFill>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1477170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A8E3FC4D-DA92-402B-852B-94E43F25172D}"/>
              </a:ext>
            </a:extLst>
          </p:cNvPr>
          <p:cNvSpPr txBox="1">
            <a:spLocks noChangeArrowheads="1"/>
          </p:cNvSpPr>
          <p:nvPr/>
        </p:nvSpPr>
        <p:spPr bwMode="auto">
          <a:xfrm>
            <a:off x="1044186" y="1143004"/>
            <a:ext cx="70544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smtClean="0">
                <a:solidFill>
                  <a:srgbClr val="000000"/>
                </a:solidFill>
                <a:latin typeface="Times New Roman" panose="02020603050405020304" pitchFamily="18" charset="0"/>
              </a:rPr>
              <a:t>Khoa </a:t>
            </a:r>
            <a:r>
              <a:rPr lang="vi-VN" altLang="en-US" sz="2800">
                <a:solidFill>
                  <a:srgbClr val="000000"/>
                </a:solidFill>
                <a:latin typeface="Times New Roman" panose="02020603050405020304" pitchFamily="18" charset="0"/>
              </a:rPr>
              <a:t>học</a:t>
            </a:r>
          </a:p>
          <a:p>
            <a:pPr algn="ctr" eaLnBrk="0" fontAlgn="base" hangingPunct="0">
              <a:spcBef>
                <a:spcPct val="0"/>
              </a:spcBef>
              <a:spcAft>
                <a:spcPct val="0"/>
              </a:spcAft>
            </a:pPr>
            <a:r>
              <a:rPr lang="vi-VN" altLang="en-US" sz="2800" smtClean="0">
                <a:solidFill>
                  <a:srgbClr val="FF0000"/>
                </a:solidFill>
                <a:latin typeface="Times New Roman" panose="02020603050405020304" pitchFamily="18" charset="0"/>
              </a:rPr>
              <a:t>Bài</a:t>
            </a:r>
            <a:r>
              <a:rPr lang="en-US" altLang="en-US" sz="2800" smtClean="0">
                <a:solidFill>
                  <a:srgbClr val="FF0000"/>
                </a:solidFill>
                <a:latin typeface="Times New Roman" panose="02020603050405020304" pitchFamily="18" charset="0"/>
              </a:rPr>
              <a:t> 50</a:t>
            </a:r>
            <a:r>
              <a:rPr lang="vi-VN" altLang="en-US" sz="2800" smtClean="0">
                <a:solidFill>
                  <a:srgbClr val="FF0000"/>
                </a:solidFill>
                <a:latin typeface="Times New Roman" panose="02020603050405020304" pitchFamily="18" charset="0"/>
              </a:rPr>
              <a:t>: </a:t>
            </a:r>
            <a:r>
              <a:rPr lang="vi-VN" altLang="en-US" sz="2800">
                <a:solidFill>
                  <a:srgbClr val="FF0000"/>
                </a:solidFill>
                <a:latin typeface="Times New Roman" panose="02020603050405020304" pitchFamily="18" charset="0"/>
              </a:rPr>
              <a:t>Nóng, lạnh và nhiệt độ (100)</a:t>
            </a:r>
          </a:p>
        </p:txBody>
      </p:sp>
      <p:pic>
        <p:nvPicPr>
          <p:cNvPr id="16387" name="Picture 101">
            <a:extLst>
              <a:ext uri="{FF2B5EF4-FFF2-40B4-BE49-F238E27FC236}">
                <a16:creationId xmlns:a16="http://schemas.microsoft.com/office/drawing/2014/main" id="{199A8487-4615-4202-A77B-613E0A63E272}"/>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200400"/>
            <a:ext cx="277296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0">
            <a:extLst>
              <a:ext uri="{FF2B5EF4-FFF2-40B4-BE49-F238E27FC236}">
                <a16:creationId xmlns:a16="http://schemas.microsoft.com/office/drawing/2014/main" id="{EF3A48D8-123E-4E34-B5A7-84AD9DC74CB6}"/>
              </a:ext>
            </a:extLst>
          </p:cNvPr>
          <p:cNvPicPr>
            <a:picLocks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58" y="3713163"/>
            <a:ext cx="268009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8415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1" name="Text Box 1">
            <a:extLst>
              <a:ext uri="{FF2B5EF4-FFF2-40B4-BE49-F238E27FC236}">
                <a16:creationId xmlns:a16="http://schemas.microsoft.com/office/drawing/2014/main" id="{B354AA72-6367-4041-9058-1D4C72FF43DC}"/>
              </a:ext>
            </a:extLst>
          </p:cNvPr>
          <p:cNvSpPr txBox="1">
            <a:spLocks noChangeArrowheads="1"/>
          </p:cNvSpPr>
          <p:nvPr/>
        </p:nvSpPr>
        <p:spPr bwMode="auto">
          <a:xfrm>
            <a:off x="2274094" y="1244031"/>
            <a:ext cx="466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altLang="en-US" sz="3200" b="1">
                <a:solidFill>
                  <a:srgbClr val="FF0000"/>
                </a:solidFill>
                <a:latin typeface="Times New Roman" panose="02020603050405020304" pitchFamily="18" charset="0"/>
              </a:rPr>
              <a:t>YÊU CẦU CẦN ĐẠT</a:t>
            </a:r>
          </a:p>
        </p:txBody>
      </p:sp>
      <p:sp>
        <p:nvSpPr>
          <p:cNvPr id="17412" name="Text Box 1">
            <a:extLst>
              <a:ext uri="{FF2B5EF4-FFF2-40B4-BE49-F238E27FC236}">
                <a16:creationId xmlns:a16="http://schemas.microsoft.com/office/drawing/2014/main" id="{6BA6A0B4-36B9-43D2-9811-E5C42E95D48C}"/>
              </a:ext>
            </a:extLst>
          </p:cNvPr>
          <p:cNvSpPr txBox="1">
            <a:spLocks noChangeArrowheads="1"/>
          </p:cNvSpPr>
          <p:nvPr/>
        </p:nvSpPr>
        <p:spPr bwMode="auto">
          <a:xfrm>
            <a:off x="1295400" y="2151072"/>
            <a:ext cx="68925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200">
                <a:solidFill>
                  <a:srgbClr val="000000"/>
                </a:solidFill>
                <a:latin typeface="Times New Roman" panose="02020603050405020304" pitchFamily="18" charset="0"/>
              </a:rPr>
              <a:t>- Nhận biết các vật có nhiệt độ cao, thấp và sự nóng, lạnh.</a:t>
            </a:r>
          </a:p>
          <a:p>
            <a:pPr fontAlgn="base">
              <a:spcBef>
                <a:spcPct val="0"/>
              </a:spcBef>
              <a:spcAft>
                <a:spcPct val="0"/>
              </a:spcAft>
            </a:pPr>
            <a:endParaRPr lang="vi-VN" altLang="en-US" sz="3200">
              <a:solidFill>
                <a:srgbClr val="000000"/>
              </a:solidFill>
              <a:latin typeface="Times New Roman" panose="02020603050405020304" pitchFamily="18" charset="0"/>
            </a:endParaRPr>
          </a:p>
          <a:p>
            <a:pPr fontAlgn="base">
              <a:spcBef>
                <a:spcPct val="0"/>
              </a:spcBef>
              <a:spcAft>
                <a:spcPct val="0"/>
              </a:spcAft>
            </a:pPr>
            <a:r>
              <a:rPr lang="vi-VN" altLang="en-US" sz="3200">
                <a:solidFill>
                  <a:srgbClr val="000000"/>
                </a:solidFill>
                <a:latin typeface="Times New Roman" panose="02020603050405020304" pitchFamily="18" charset="0"/>
              </a:rPr>
              <a:t>- Biết sử dụng nhiệt kế để đo nhiệt độ trong những trường hợp đơn giản.</a:t>
            </a:r>
          </a:p>
        </p:txBody>
      </p:sp>
    </p:spTree>
    <p:extLst>
      <p:ext uri="{BB962C8B-B14F-4D97-AF65-F5344CB8AC3E}">
        <p14:creationId xmlns:p14="http://schemas.microsoft.com/office/powerpoint/2010/main" val="41131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HOẠT ĐỘNG 1</a:t>
            </a: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SỰ TRUYỀN NHIỆT  CỦA VẬT</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extLst>
      <p:ext uri="{BB962C8B-B14F-4D97-AF65-F5344CB8AC3E}">
        <p14:creationId xmlns:p14="http://schemas.microsoft.com/office/powerpoint/2010/main" val="1161349568"/>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152400" y="-152400"/>
            <a:ext cx="8534400" cy="1538883"/>
          </a:xfrm>
          <a:prstGeom prst="rect">
            <a:avLst/>
          </a:prstGeom>
          <a:noFill/>
          <a:ln w="9525">
            <a:noFill/>
            <a:miter lim="800000"/>
            <a:headEnd/>
            <a:tailEnd/>
          </a:ln>
        </p:spPr>
        <p:txBody>
          <a:bodyPr>
            <a:spAutoFit/>
          </a:bodyPr>
          <a:lstStyle/>
          <a:p>
            <a:pPr algn="just" fontAlgn="base">
              <a:spcBef>
                <a:spcPct val="0"/>
              </a:spcBef>
              <a:spcAft>
                <a:spcPct val="0"/>
              </a:spcAft>
            </a:pPr>
            <a:r>
              <a:rPr lang="en-US" sz="5400" b="1">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Em hãy kể tên một số vật nóng và vật lạnh thường gặp hằng ngày?</a:t>
            </a:r>
          </a:p>
        </p:txBody>
      </p:sp>
      <p:sp>
        <p:nvSpPr>
          <p:cNvPr id="4" name="Rectangle 16"/>
          <p:cNvSpPr>
            <a:spLocks noChangeArrowheads="1"/>
          </p:cNvSpPr>
          <p:nvPr/>
        </p:nvSpPr>
        <p:spPr bwMode="auto">
          <a:xfrm>
            <a:off x="914400" y="1397000"/>
            <a:ext cx="1992853" cy="646331"/>
          </a:xfrm>
          <a:prstGeom prst="rect">
            <a:avLst/>
          </a:prstGeom>
          <a:noFill/>
          <a:ln w="9525">
            <a:noFill/>
            <a:miter lim="800000"/>
            <a:headEnd/>
            <a:tailEnd/>
          </a:ln>
        </p:spPr>
        <p:txBody>
          <a:bodyPr wrap="none">
            <a:spAutoFit/>
          </a:bodyPr>
          <a:lstStyle/>
          <a:p>
            <a:r>
              <a:rPr lang="en-US" sz="3600" b="1">
                <a:solidFill>
                  <a:srgbClr val="FF0000"/>
                </a:solidFill>
                <a:latin typeface="Times New Roman" pitchFamily="18" charset="0"/>
                <a:cs typeface="Times New Roman" pitchFamily="18" charset="0"/>
              </a:rPr>
              <a:t>Vật nóng</a:t>
            </a:r>
          </a:p>
        </p:txBody>
      </p:sp>
      <p:sp>
        <p:nvSpPr>
          <p:cNvPr id="5" name="Text Box 7"/>
          <p:cNvSpPr txBox="1">
            <a:spLocks noChangeArrowheads="1"/>
          </p:cNvSpPr>
          <p:nvPr/>
        </p:nvSpPr>
        <p:spPr bwMode="auto">
          <a:xfrm>
            <a:off x="5715000" y="1371600"/>
            <a:ext cx="1905000" cy="646331"/>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Vật lạnh</a:t>
            </a:r>
          </a:p>
        </p:txBody>
      </p:sp>
      <p:sp>
        <p:nvSpPr>
          <p:cNvPr id="6" name="Line 9"/>
          <p:cNvSpPr>
            <a:spLocks noChangeShapeType="1"/>
          </p:cNvSpPr>
          <p:nvPr/>
        </p:nvSpPr>
        <p:spPr bwMode="auto">
          <a:xfrm>
            <a:off x="4434841" y="1676400"/>
            <a:ext cx="0" cy="4427518"/>
          </a:xfrm>
          <a:prstGeom prst="line">
            <a:avLst/>
          </a:prstGeom>
          <a:noFill/>
          <a:ln w="9525">
            <a:solidFill>
              <a:schemeClr val="tx1"/>
            </a:solidFill>
            <a:round/>
            <a:headEnd/>
            <a:tailEnd/>
          </a:ln>
        </p:spPr>
        <p:txBody>
          <a:bodyPr/>
          <a:lstStyle/>
          <a:p>
            <a:endParaRPr lang="en-US"/>
          </a:p>
        </p:txBody>
      </p:sp>
      <p:sp>
        <p:nvSpPr>
          <p:cNvPr id="7" name="Text Box 12"/>
          <p:cNvSpPr txBox="1">
            <a:spLocks noChangeArrowheads="1"/>
          </p:cNvSpPr>
          <p:nvPr/>
        </p:nvSpPr>
        <p:spPr bwMode="auto">
          <a:xfrm>
            <a:off x="304800" y="2133600"/>
            <a:ext cx="3962400" cy="3970318"/>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đun nóng, hơi nước</a:t>
            </a:r>
          </a:p>
          <a:p>
            <a:r>
              <a:rPr lang="en-US" sz="3600" b="1">
                <a:latin typeface="Times New Roman" pitchFamily="18" charset="0"/>
                <a:cs typeface="Times New Roman" pitchFamily="18" charset="0"/>
              </a:rPr>
              <a:t>+ Nồi đang nấu ăn</a:t>
            </a:r>
          </a:p>
          <a:p>
            <a:r>
              <a:rPr lang="en-US" sz="3600" b="1">
                <a:latin typeface="Times New Roman" pitchFamily="18" charset="0"/>
                <a:cs typeface="Times New Roman" pitchFamily="18" charset="0"/>
              </a:rPr>
              <a:t>+ Gạch nung trong lò</a:t>
            </a:r>
          </a:p>
          <a:p>
            <a:r>
              <a:rPr lang="en-US" sz="3600" b="1">
                <a:latin typeface="Times New Roman" pitchFamily="18" charset="0"/>
                <a:cs typeface="Times New Roman" pitchFamily="18" charset="0"/>
              </a:rPr>
              <a:t>+ Nền đường khi trời nắng ….</a:t>
            </a:r>
          </a:p>
        </p:txBody>
      </p:sp>
      <p:sp>
        <p:nvSpPr>
          <p:cNvPr id="8" name="Text Box 11"/>
          <p:cNvSpPr txBox="1">
            <a:spLocks noChangeArrowheads="1"/>
          </p:cNvSpPr>
          <p:nvPr/>
        </p:nvSpPr>
        <p:spPr bwMode="auto">
          <a:xfrm>
            <a:off x="4765767" y="2209800"/>
            <a:ext cx="4114800" cy="3970318"/>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đá</a:t>
            </a:r>
          </a:p>
          <a:p>
            <a:r>
              <a:rPr lang="en-US" sz="3600" b="1">
                <a:latin typeface="Times New Roman" pitchFamily="18" charset="0"/>
                <a:cs typeface="Times New Roman" pitchFamily="18" charset="0"/>
              </a:rPr>
              <a:t>+ Khe tủ lạnh</a:t>
            </a:r>
          </a:p>
          <a:p>
            <a:r>
              <a:rPr lang="en-US" sz="3600" b="1">
                <a:latin typeface="Times New Roman" pitchFamily="18" charset="0"/>
                <a:cs typeface="Times New Roman" pitchFamily="18" charset="0"/>
              </a:rPr>
              <a:t>+  Đồ trong tủ lạnh (rau, củ quả để</a:t>
            </a:r>
            <a:r>
              <a:rPr lang="en-US" sz="2800" b="1">
                <a:latin typeface="Times New Roman" pitchFamily="18" charset="0"/>
                <a:cs typeface="Times New Roman" pitchFamily="18" charset="0"/>
              </a:rPr>
              <a:t> </a:t>
            </a:r>
            <a:r>
              <a:rPr lang="en-US" sz="3600" b="1">
                <a:latin typeface="Times New Roman" pitchFamily="18" charset="0"/>
                <a:cs typeface="Times New Roman" pitchFamily="18" charset="0"/>
              </a:rPr>
              <a:t>vào tủ lạnh, lúc lấy ra ta thấy rau, củ quả lạnh)…</a:t>
            </a:r>
          </a:p>
        </p:txBody>
      </p:sp>
    </p:spTree>
    <p:extLst>
      <p:ext uri="{BB962C8B-B14F-4D97-AF65-F5344CB8AC3E}">
        <p14:creationId xmlns:p14="http://schemas.microsoft.com/office/powerpoint/2010/main" val="1992889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Text Box 3"/>
          <p:cNvSpPr txBox="1">
            <a:spLocks noChangeArrowheads="1"/>
          </p:cNvSpPr>
          <p:nvPr/>
        </p:nvSpPr>
        <p:spPr bwMode="auto">
          <a:xfrm>
            <a:off x="39189" y="609600"/>
            <a:ext cx="929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dirty="0" err="1">
                <a:solidFill>
                  <a:srgbClr val="7030A0"/>
                </a:solidFill>
              </a:rPr>
              <a:t>Trong</a:t>
            </a:r>
            <a:r>
              <a:rPr lang="en-US" sz="3600" b="1" dirty="0">
                <a:solidFill>
                  <a:srgbClr val="7030A0"/>
                </a:solidFill>
              </a:rPr>
              <a:t> 3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dưới</a:t>
            </a:r>
            <a:r>
              <a:rPr lang="en-US" sz="3600" b="1" dirty="0">
                <a:solidFill>
                  <a:srgbClr val="7030A0"/>
                </a:solidFill>
              </a:rPr>
              <a:t> </a:t>
            </a:r>
            <a:r>
              <a:rPr lang="en-US" sz="3600" b="1" dirty="0" err="1">
                <a:solidFill>
                  <a:srgbClr val="7030A0"/>
                </a:solidFill>
              </a:rPr>
              <a:t>đây</a:t>
            </a:r>
            <a:r>
              <a:rPr lang="en-US" sz="3600" b="1" dirty="0">
                <a:solidFill>
                  <a:srgbClr val="7030A0"/>
                </a:solidFill>
              </a:rPr>
              <a:t>, </a:t>
            </a:r>
          </a:p>
          <a:p>
            <a:pPr algn="ctr" eaLnBrk="1" hangingPunct="1"/>
            <a:r>
              <a:rPr lang="en-US" sz="3600" b="1" dirty="0" err="1">
                <a:solidFill>
                  <a:srgbClr val="7030A0"/>
                </a:solidFill>
              </a:rPr>
              <a:t>cốc</a:t>
            </a:r>
            <a:r>
              <a:rPr lang="en-US" sz="3600" b="1" dirty="0">
                <a:solidFill>
                  <a:srgbClr val="7030A0"/>
                </a:solidFill>
              </a:rPr>
              <a:t> </a:t>
            </a:r>
            <a:r>
              <a:rPr lang="en-US" sz="3600" b="1" i="1" dirty="0">
                <a:solidFill>
                  <a:srgbClr val="7030A0"/>
                </a:solidFill>
              </a:rPr>
              <a:t>a</a:t>
            </a:r>
            <a:r>
              <a:rPr lang="en-US" sz="3600" b="1" dirty="0">
                <a:solidFill>
                  <a:srgbClr val="7030A0"/>
                </a:solidFill>
              </a:rPr>
              <a:t> </a:t>
            </a:r>
            <a:r>
              <a:rPr lang="en-US" sz="3600" b="1" dirty="0" err="1">
                <a:solidFill>
                  <a:srgbClr val="7030A0"/>
                </a:solidFill>
              </a:rPr>
              <a:t>nóng</a:t>
            </a:r>
            <a:r>
              <a:rPr lang="en-US" sz="3600" b="1" dirty="0">
                <a:solidFill>
                  <a:srgbClr val="7030A0"/>
                </a:solidFill>
              </a:rPr>
              <a:t> </a:t>
            </a:r>
            <a:r>
              <a:rPr lang="en-US" sz="3600" b="1" dirty="0" err="1">
                <a:solidFill>
                  <a:srgbClr val="7030A0"/>
                </a:solidFill>
              </a:rPr>
              <a:t>hơn</a:t>
            </a:r>
            <a:r>
              <a:rPr lang="en-US" sz="3600" b="1" dirty="0">
                <a:solidFill>
                  <a:srgbClr val="7030A0"/>
                </a:solidFill>
              </a:rPr>
              <a:t>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lạnh</a:t>
            </a:r>
            <a:r>
              <a:rPr lang="en-US" sz="3600" b="1" dirty="0">
                <a:solidFill>
                  <a:srgbClr val="7030A0"/>
                </a:solidFill>
              </a:rPr>
              <a:t> </a:t>
            </a:r>
            <a:r>
              <a:rPr lang="en-US" sz="3600" b="1" dirty="0" err="1">
                <a:solidFill>
                  <a:srgbClr val="7030A0"/>
                </a:solidFill>
              </a:rPr>
              <a:t>hơn</a:t>
            </a:r>
            <a:r>
              <a:rPr lang="en-US" sz="3600" b="1" dirty="0">
                <a:solidFill>
                  <a:srgbClr val="7030A0"/>
                </a:solidFill>
              </a:rPr>
              <a:t>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endParaRPr lang="en-US" sz="3600" dirty="0">
              <a:solidFill>
                <a:srgbClr val="7030A0"/>
              </a:solidFill>
            </a:endParaRPr>
          </a:p>
        </p:txBody>
      </p:sp>
      <p:sp>
        <p:nvSpPr>
          <p:cNvPr id="262148" name="Rectangle 4"/>
          <p:cNvSpPr>
            <a:spLocks noChangeArrowheads="1"/>
          </p:cNvSpPr>
          <p:nvPr/>
        </p:nvSpPr>
        <p:spPr bwMode="auto">
          <a:xfrm>
            <a:off x="102326" y="1829080"/>
            <a:ext cx="8839200" cy="646331"/>
          </a:xfrm>
          <a:prstGeom prst="rect">
            <a:avLst/>
          </a:prstGeom>
          <a:solidFill>
            <a:srgbClr val="FFFF66"/>
          </a:solidFill>
          <a:ln w="9525">
            <a:solidFill>
              <a:srgbClr val="FF0000"/>
            </a:solidFill>
            <a:miter lim="800000"/>
            <a:headEnd/>
            <a:tailEnd/>
          </a:ln>
        </p:spPr>
        <p:txBody>
          <a:bodyPr wrap="square">
            <a:spAutoFit/>
          </a:bodyPr>
          <a:lstStyle/>
          <a:p>
            <a:pPr algn="ctr"/>
            <a:r>
              <a:rPr lang="en-US" sz="3600" b="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a</a:t>
            </a:r>
            <a:r>
              <a:rPr lang="en-US" sz="3600" b="1"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nóng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lạnh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b</a:t>
            </a:r>
            <a:r>
              <a:rPr lang="en-US" sz="3600" b="1" i="1" dirty="0">
                <a:latin typeface="Times New Roman" pitchFamily="18" charset="0"/>
                <a:cs typeface="Times New Roman" pitchFamily="18" charset="0"/>
              </a:rPr>
              <a:t>. </a:t>
            </a:r>
          </a:p>
        </p:txBody>
      </p:sp>
      <p:grpSp>
        <p:nvGrpSpPr>
          <p:cNvPr id="3" name="Group 2"/>
          <p:cNvGrpSpPr/>
          <p:nvPr/>
        </p:nvGrpSpPr>
        <p:grpSpPr>
          <a:xfrm>
            <a:off x="76200" y="2514600"/>
            <a:ext cx="9296400" cy="2667000"/>
            <a:chOff x="1143000" y="1371600"/>
            <a:chExt cx="7499616" cy="2667000"/>
          </a:xfrm>
        </p:grpSpPr>
        <p:grpSp>
          <p:nvGrpSpPr>
            <p:cNvPr id="2" name="Group 5"/>
            <p:cNvGrpSpPr>
              <a:grpSpLocks/>
            </p:cNvGrpSpPr>
            <p:nvPr/>
          </p:nvGrpSpPr>
          <p:grpSpPr bwMode="auto">
            <a:xfrm>
              <a:off x="1143000" y="1371600"/>
              <a:ext cx="7239000" cy="2667000"/>
              <a:chOff x="480" y="1488"/>
              <a:chExt cx="4368" cy="1776"/>
            </a:xfrm>
          </p:grpSpPr>
          <p:pic>
            <p:nvPicPr>
              <p:cNvPr id="17419" name="Picture 6" descr="k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88"/>
                <a:ext cx="436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7"/>
              <p:cNvSpPr>
                <a:spLocks noChangeArrowheads="1"/>
              </p:cNvSpPr>
              <p:nvPr/>
            </p:nvSpPr>
            <p:spPr bwMode="auto">
              <a:xfrm>
                <a:off x="480" y="2784"/>
                <a:ext cx="4368" cy="480"/>
              </a:xfrm>
              <a:prstGeom prst="rect">
                <a:avLst/>
              </a:prstGeom>
              <a:solidFill>
                <a:srgbClr val="DDDDDD"/>
              </a:solidFill>
              <a:ln w="9525">
                <a:solidFill>
                  <a:srgbClr val="DDDDDD"/>
                </a:solidFill>
                <a:miter lim="800000"/>
                <a:headEnd/>
                <a:tailEnd/>
              </a:ln>
            </p:spPr>
            <p:txBody>
              <a:bodyPr wrap="none" anchor="ctr"/>
              <a:lstStyle/>
              <a:p>
                <a:endParaRPr lang="vi-VN"/>
              </a:p>
            </p:txBody>
          </p:sp>
        </p:grpSp>
        <p:sp>
          <p:nvSpPr>
            <p:cNvPr id="262152" name="Text Box 8"/>
            <p:cNvSpPr txBox="1">
              <a:spLocks noChangeArrowheads="1"/>
            </p:cNvSpPr>
            <p:nvPr/>
          </p:nvSpPr>
          <p:spPr bwMode="auto">
            <a:xfrm>
              <a:off x="1698038" y="34290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a) </a:t>
              </a:r>
              <a:r>
                <a:rPr lang="en-US" b="1" dirty="0" err="1"/>
                <a:t>Cốc</a:t>
              </a:r>
              <a:r>
                <a:rPr lang="en-US" b="1" dirty="0"/>
                <a:t> </a:t>
              </a:r>
              <a:r>
                <a:rPr lang="en-US" b="1" dirty="0" err="1"/>
                <a:t>nước</a:t>
              </a:r>
              <a:r>
                <a:rPr lang="en-US" b="1" dirty="0"/>
                <a:t> </a:t>
              </a:r>
              <a:r>
                <a:rPr lang="en-US" b="1" dirty="0" err="1"/>
                <a:t>nguội</a:t>
              </a:r>
              <a:endParaRPr lang="en-US" b="1" dirty="0"/>
            </a:p>
          </p:txBody>
        </p:sp>
        <p:sp>
          <p:nvSpPr>
            <p:cNvPr id="262153" name="Text Box 9"/>
            <p:cNvSpPr txBox="1">
              <a:spLocks noChangeArrowheads="1"/>
            </p:cNvSpPr>
            <p:nvPr/>
          </p:nvSpPr>
          <p:spPr bwMode="auto">
            <a:xfrm>
              <a:off x="3900368" y="3429000"/>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b) </a:t>
              </a:r>
              <a:r>
                <a:rPr lang="en-US" b="1" dirty="0" err="1"/>
                <a:t>Cốc</a:t>
              </a:r>
              <a:r>
                <a:rPr lang="en-US" b="1" dirty="0"/>
                <a:t> </a:t>
              </a:r>
              <a:r>
                <a:rPr lang="en-US" b="1" dirty="0" err="1"/>
                <a:t>nước</a:t>
              </a:r>
              <a:r>
                <a:rPr lang="en-US" b="1" dirty="0"/>
                <a:t> </a:t>
              </a:r>
              <a:r>
                <a:rPr lang="en-US" b="1" dirty="0" err="1"/>
                <a:t>nóng</a:t>
              </a:r>
              <a:endParaRPr lang="en-US" b="1" dirty="0"/>
            </a:p>
          </p:txBody>
        </p:sp>
        <p:sp>
          <p:nvSpPr>
            <p:cNvPr id="262154" name="Text Box 10"/>
            <p:cNvSpPr txBox="1">
              <a:spLocks noChangeArrowheads="1"/>
            </p:cNvSpPr>
            <p:nvPr/>
          </p:nvSpPr>
          <p:spPr bwMode="auto">
            <a:xfrm>
              <a:off x="6172466" y="3429000"/>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 </a:t>
              </a:r>
              <a:r>
                <a:rPr lang="en-US" b="1" dirty="0" err="1"/>
                <a:t>Cốc</a:t>
              </a:r>
              <a:r>
                <a:rPr lang="en-US" b="1" dirty="0"/>
                <a:t> </a:t>
              </a:r>
              <a:r>
                <a:rPr lang="en-US" b="1" dirty="0" err="1"/>
                <a:t>nước</a:t>
              </a:r>
              <a:r>
                <a:rPr lang="en-US" b="1" dirty="0"/>
                <a:t> </a:t>
              </a:r>
              <a:r>
                <a:rPr lang="en-US" b="1" dirty="0" err="1"/>
                <a:t>có</a:t>
              </a:r>
              <a:r>
                <a:rPr lang="en-US" b="1" dirty="0"/>
                <a:t> </a:t>
              </a:r>
              <a:r>
                <a:rPr lang="en-US" b="1" dirty="0" err="1"/>
                <a:t>nước</a:t>
              </a:r>
              <a:r>
                <a:rPr lang="en-US" b="1" dirty="0"/>
                <a:t> </a:t>
              </a:r>
              <a:r>
                <a:rPr lang="en-US" b="1" dirty="0" err="1"/>
                <a:t>đá</a:t>
              </a:r>
              <a:endParaRPr lang="en-US" b="1" dirty="0"/>
            </a:p>
          </p:txBody>
        </p:sp>
      </p:grpSp>
      <p:sp>
        <p:nvSpPr>
          <p:cNvPr id="262160" name="Text Box 16"/>
          <p:cNvSpPr txBox="1">
            <a:spLocks noChangeArrowheads="1"/>
          </p:cNvSpPr>
          <p:nvPr/>
        </p:nvSpPr>
        <p:spPr bwMode="auto">
          <a:xfrm>
            <a:off x="762000" y="5377577"/>
            <a:ext cx="7467599" cy="1328023"/>
          </a:xfrm>
          <a:prstGeom prst="flowChartAlternateProcess">
            <a:avLst/>
          </a:prstGeom>
          <a:solidFill>
            <a:srgbClr val="002060"/>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Để</a:t>
            </a:r>
            <a:r>
              <a:rPr lang="en-US" sz="3600" b="1" i="1" dirty="0">
                <a:solidFill>
                  <a:schemeClr val="bg1"/>
                </a:solidFill>
              </a:rPr>
              <a:t> </a:t>
            </a:r>
            <a:r>
              <a:rPr lang="en-US" sz="3600" b="1" i="1" dirty="0" err="1">
                <a:solidFill>
                  <a:schemeClr val="bg1"/>
                </a:solidFill>
              </a:rPr>
              <a:t>diễn</a:t>
            </a:r>
            <a:r>
              <a:rPr lang="en-US" sz="3600" b="1" i="1" dirty="0">
                <a:solidFill>
                  <a:schemeClr val="bg1"/>
                </a:solidFill>
              </a:rPr>
              <a:t> </a:t>
            </a:r>
            <a:r>
              <a:rPr lang="en-US" sz="3600" b="1" i="1" dirty="0" err="1">
                <a:solidFill>
                  <a:schemeClr val="bg1"/>
                </a:solidFill>
              </a:rPr>
              <a:t>tả</a:t>
            </a:r>
            <a:r>
              <a:rPr lang="en-US" sz="3600" b="1" i="1" dirty="0">
                <a:solidFill>
                  <a:schemeClr val="bg1"/>
                </a:solidFill>
              </a:rPr>
              <a:t> </a:t>
            </a:r>
            <a:r>
              <a:rPr lang="en-US" sz="3600" b="1" i="1" dirty="0" err="1">
                <a:solidFill>
                  <a:schemeClr val="bg1"/>
                </a:solidFill>
              </a:rPr>
              <a:t>sự</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lạnh</a:t>
            </a:r>
            <a:r>
              <a:rPr lang="en-US" sz="3600" b="1" i="1" dirty="0">
                <a:solidFill>
                  <a:schemeClr val="bg1"/>
                </a:solidFill>
              </a:rPr>
              <a:t> </a:t>
            </a:r>
            <a:r>
              <a:rPr lang="en-US" sz="3600" b="1" i="1" dirty="0" err="1">
                <a:solidFill>
                  <a:schemeClr val="bg1"/>
                </a:solidFill>
              </a:rPr>
              <a:t>của</a:t>
            </a:r>
            <a:r>
              <a:rPr lang="en-US" sz="3600" b="1" i="1" dirty="0">
                <a:solidFill>
                  <a:schemeClr val="bg1"/>
                </a:solidFill>
              </a:rPr>
              <a:t> </a:t>
            </a:r>
            <a:r>
              <a:rPr lang="en-US" sz="3600" b="1" i="1" dirty="0" err="1">
                <a:solidFill>
                  <a:schemeClr val="bg1"/>
                </a:solidFill>
              </a:rPr>
              <a:t>các</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người</a:t>
            </a:r>
            <a:r>
              <a:rPr lang="en-US" sz="3600" b="1" i="1" dirty="0">
                <a:solidFill>
                  <a:schemeClr val="bg1"/>
                </a:solidFill>
              </a:rPr>
              <a:t> ta </a:t>
            </a:r>
            <a:r>
              <a:rPr lang="en-US" sz="3600" b="1" i="1" dirty="0" err="1">
                <a:solidFill>
                  <a:schemeClr val="bg1"/>
                </a:solidFill>
              </a:rPr>
              <a:t>sử</a:t>
            </a:r>
            <a:r>
              <a:rPr lang="en-US" sz="3600" b="1" i="1" dirty="0">
                <a:solidFill>
                  <a:schemeClr val="bg1"/>
                </a:solidFill>
              </a:rPr>
              <a:t> </a:t>
            </a:r>
            <a:r>
              <a:rPr lang="en-US" sz="3600" b="1" i="1" dirty="0" err="1">
                <a:solidFill>
                  <a:schemeClr val="bg1"/>
                </a:solidFill>
              </a:rPr>
              <a:t>dụng</a:t>
            </a:r>
            <a:r>
              <a:rPr lang="en-US" sz="3600" b="1" i="1" dirty="0">
                <a:solidFill>
                  <a:schemeClr val="bg1"/>
                </a:solidFill>
              </a:rPr>
              <a:t> </a:t>
            </a:r>
            <a:r>
              <a:rPr lang="en-US" sz="3600" b="1" i="1" u="sng" dirty="0" err="1">
                <a:solidFill>
                  <a:schemeClr val="bg1"/>
                </a:solidFill>
              </a:rPr>
              <a:t>nhiệt</a:t>
            </a:r>
            <a:r>
              <a:rPr lang="en-US" sz="3600" b="1" i="1" u="sng" dirty="0">
                <a:solidFill>
                  <a:schemeClr val="bg1"/>
                </a:solidFill>
              </a:rPr>
              <a:t> </a:t>
            </a:r>
            <a:r>
              <a:rPr lang="en-US" sz="3600" b="1" i="1" u="sng" dirty="0" err="1">
                <a:solidFill>
                  <a:schemeClr val="bg1"/>
                </a:solidFill>
              </a:rPr>
              <a:t>độ</a:t>
            </a:r>
            <a:r>
              <a:rPr lang="en-US" sz="3600" b="1" i="1" u="sng" dirty="0">
                <a:solidFill>
                  <a:schemeClr val="bg1"/>
                </a:solidFill>
              </a:rPr>
              <a:t> </a:t>
            </a:r>
          </a:p>
        </p:txBody>
      </p:sp>
      <p:sp>
        <p:nvSpPr>
          <p:cNvPr id="4" name="Rectangle 3"/>
          <p:cNvSpPr/>
          <p:nvPr/>
        </p:nvSpPr>
        <p:spPr>
          <a:xfrm>
            <a:off x="4979126" y="1872632"/>
            <a:ext cx="3581400" cy="570131"/>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304800" y="76200"/>
            <a:ext cx="8458200" cy="646331"/>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Q</a:t>
            </a:r>
            <a:r>
              <a:rPr lang="vi-VN" sz="3600" b="1">
                <a:solidFill>
                  <a:srgbClr val="FF0000"/>
                </a:solidFill>
                <a:latin typeface="Times New Roman" pitchFamily="18" charset="0"/>
                <a:cs typeface="Times New Roman" pitchFamily="18" charset="0"/>
              </a:rPr>
              <a:t>uan sát hình 1 và trả lời câu hỏi</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79595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2147"/>
                                        </p:tgtEl>
                                        <p:attrNameLst>
                                          <p:attrName>style.visibility</p:attrName>
                                        </p:attrNameLst>
                                      </p:cBhvr>
                                      <p:to>
                                        <p:strVal val="visible"/>
                                      </p:to>
                                    </p:set>
                                    <p:animEffect transition="in" filter="blinds(horizontal)">
                                      <p:cBhvr>
                                        <p:cTn id="7" dur="500"/>
                                        <p:tgtEl>
                                          <p:spTgt spid="262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2148"/>
                                        </p:tgtEl>
                                        <p:attrNameLst>
                                          <p:attrName>style.visibility</p:attrName>
                                        </p:attrNameLst>
                                      </p:cBhvr>
                                      <p:to>
                                        <p:strVal val="visible"/>
                                      </p:to>
                                    </p:set>
                                    <p:animEffect transition="in" filter="box(in)">
                                      <p:cBhvr>
                                        <p:cTn id="12" dur="500"/>
                                        <p:tgtEl>
                                          <p:spTgt spid="262148"/>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262147"/>
                                        </p:tgtEl>
                                      </p:cBhvr>
                                    </p:animEffect>
                                    <p:set>
                                      <p:cBhvr>
                                        <p:cTn id="17" dur="1" fill="hold">
                                          <p:stCondLst>
                                            <p:cond delay="499"/>
                                          </p:stCondLst>
                                        </p:cTn>
                                        <p:tgtEl>
                                          <p:spTgt spid="2621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2160"/>
                                        </p:tgtEl>
                                        <p:attrNameLst>
                                          <p:attrName>style.visibility</p:attrName>
                                        </p:attrNameLst>
                                      </p:cBhvr>
                                      <p:to>
                                        <p:strVal val="visible"/>
                                      </p:to>
                                    </p:set>
                                    <p:anim calcmode="lin" valueType="num">
                                      <p:cBhvr additive="base">
                                        <p:cTn id="27" dur="500" fill="hold"/>
                                        <p:tgtEl>
                                          <p:spTgt spid="262160"/>
                                        </p:tgtEl>
                                        <p:attrNameLst>
                                          <p:attrName>ppt_x</p:attrName>
                                        </p:attrNameLst>
                                      </p:cBhvr>
                                      <p:tavLst>
                                        <p:tav tm="0">
                                          <p:val>
                                            <p:strVal val="#ppt_x"/>
                                          </p:val>
                                        </p:tav>
                                        <p:tav tm="100000">
                                          <p:val>
                                            <p:strVal val="#ppt_x"/>
                                          </p:val>
                                        </p:tav>
                                      </p:tavLst>
                                    </p:anim>
                                    <p:anim calcmode="lin" valueType="num">
                                      <p:cBhvr additive="base">
                                        <p:cTn id="28" dur="500" fill="hold"/>
                                        <p:tgtEl>
                                          <p:spTgt spid="262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p:bldP spid="262147" grpId="1"/>
      <p:bldP spid="262148" grpId="0" animBg="1"/>
      <p:bldP spid="262160"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52671" y="500695"/>
            <a:ext cx="9296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err="1">
                <a:solidFill>
                  <a:srgbClr val="7030A0"/>
                </a:solidFill>
              </a:rPr>
              <a:t>Trong</a:t>
            </a:r>
            <a:r>
              <a:rPr lang="en-US" sz="3600" b="1" dirty="0">
                <a:solidFill>
                  <a:srgbClr val="7030A0"/>
                </a:solidFill>
              </a:rPr>
              <a:t> 3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dưới</a:t>
            </a:r>
            <a:r>
              <a:rPr lang="en-US" sz="3600" b="1" dirty="0">
                <a:solidFill>
                  <a:srgbClr val="7030A0"/>
                </a:solidFill>
              </a:rPr>
              <a:t> </a:t>
            </a:r>
            <a:r>
              <a:rPr lang="en-US" sz="3600" b="1" dirty="0" err="1">
                <a:solidFill>
                  <a:srgbClr val="7030A0"/>
                </a:solidFill>
              </a:rPr>
              <a:t>đây</a:t>
            </a:r>
            <a:r>
              <a:rPr lang="en-US" sz="3600" b="1" dirty="0">
                <a:solidFill>
                  <a:srgbClr val="7030A0"/>
                </a:solidFill>
              </a:rPr>
              <a:t>,</a:t>
            </a:r>
            <a:br>
              <a:rPr lang="en-US" sz="3600" b="1" dirty="0">
                <a:solidFill>
                  <a:srgbClr val="7030A0"/>
                </a:solidFill>
              </a:rPr>
            </a:b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nhiệt</a:t>
            </a:r>
            <a:r>
              <a:rPr lang="en-US" sz="3600" b="1" dirty="0">
                <a:solidFill>
                  <a:srgbClr val="7030A0"/>
                </a:solidFill>
              </a:rPr>
              <a:t> </a:t>
            </a:r>
            <a:r>
              <a:rPr lang="en-US" sz="3600" b="1" dirty="0" err="1">
                <a:solidFill>
                  <a:srgbClr val="7030A0"/>
                </a:solidFill>
              </a:rPr>
              <a:t>độ</a:t>
            </a:r>
            <a:r>
              <a:rPr lang="en-US" sz="3600" b="1" dirty="0">
                <a:solidFill>
                  <a:srgbClr val="7030A0"/>
                </a:solidFill>
              </a:rPr>
              <a:t> </a:t>
            </a:r>
            <a:r>
              <a:rPr lang="en-US" sz="3600" b="1" dirty="0" err="1">
                <a:solidFill>
                  <a:srgbClr val="7030A0"/>
                </a:solidFill>
              </a:rPr>
              <a:t>cao</a:t>
            </a:r>
            <a:r>
              <a:rPr lang="en-US" sz="3600" b="1" dirty="0">
                <a:solidFill>
                  <a:srgbClr val="7030A0"/>
                </a:solidFill>
              </a:rPr>
              <a:t> </a:t>
            </a:r>
            <a:r>
              <a:rPr lang="en-US" sz="3600" b="1" dirty="0" err="1">
                <a:solidFill>
                  <a:srgbClr val="7030A0"/>
                </a:solidFill>
              </a:rPr>
              <a:t>nhất</a:t>
            </a:r>
            <a:r>
              <a:rPr lang="en-US" sz="3600" b="1" dirty="0">
                <a:solidFill>
                  <a:srgbClr val="7030A0"/>
                </a:solidFill>
              </a:rPr>
              <a:t>, </a:t>
            </a:r>
            <a:br>
              <a:rPr lang="en-US" sz="3600" b="1" dirty="0">
                <a:solidFill>
                  <a:srgbClr val="7030A0"/>
                </a:solidFill>
              </a:rPr>
            </a:b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nhiệt</a:t>
            </a:r>
            <a:r>
              <a:rPr lang="en-US" sz="3600" b="1" dirty="0">
                <a:solidFill>
                  <a:srgbClr val="7030A0"/>
                </a:solidFill>
              </a:rPr>
              <a:t> </a:t>
            </a:r>
            <a:r>
              <a:rPr lang="en-US" sz="3600" b="1" dirty="0" err="1">
                <a:solidFill>
                  <a:srgbClr val="7030A0"/>
                </a:solidFill>
              </a:rPr>
              <a:t>độ</a:t>
            </a:r>
            <a:r>
              <a:rPr lang="en-US" sz="3600" b="1" dirty="0">
                <a:solidFill>
                  <a:srgbClr val="7030A0"/>
                </a:solidFill>
              </a:rPr>
              <a:t> </a:t>
            </a:r>
            <a:r>
              <a:rPr lang="en-US" sz="3600" b="1" dirty="0" err="1">
                <a:solidFill>
                  <a:srgbClr val="7030A0"/>
                </a:solidFill>
              </a:rPr>
              <a:t>thấp</a:t>
            </a:r>
            <a:r>
              <a:rPr lang="en-US" sz="3600" b="1" dirty="0">
                <a:solidFill>
                  <a:srgbClr val="7030A0"/>
                </a:solidFill>
              </a:rPr>
              <a:t> </a:t>
            </a:r>
            <a:r>
              <a:rPr lang="en-US" sz="3600" b="1" dirty="0" err="1">
                <a:solidFill>
                  <a:srgbClr val="7030A0"/>
                </a:solidFill>
              </a:rPr>
              <a:t>nhất</a:t>
            </a:r>
            <a:r>
              <a:rPr lang="en-US" sz="3600" b="1" dirty="0">
                <a:solidFill>
                  <a:srgbClr val="7030A0"/>
                </a:solidFill>
              </a:rPr>
              <a:t>?    </a:t>
            </a:r>
          </a:p>
        </p:txBody>
      </p:sp>
      <p:sp>
        <p:nvSpPr>
          <p:cNvPr id="264203" name="Text Box 11"/>
          <p:cNvSpPr txBox="1">
            <a:spLocks noChangeArrowheads="1"/>
          </p:cNvSpPr>
          <p:nvPr/>
        </p:nvSpPr>
        <p:spPr bwMode="auto">
          <a:xfrm>
            <a:off x="263062" y="1947244"/>
            <a:ext cx="8539127" cy="615553"/>
          </a:xfrm>
          <a:prstGeom prst="rect">
            <a:avLst/>
          </a:prstGeom>
          <a:solidFill>
            <a:schemeClr val="accent6">
              <a:lumMod val="40000"/>
              <a:lumOff val="6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400" b="1" i="1" dirty="0" err="1">
                <a:cs typeface="Times New Roman" pitchFamily="18" charset="0"/>
              </a:rPr>
              <a:t>Cốc</a:t>
            </a:r>
            <a:r>
              <a:rPr lang="en-US" sz="3400" b="1" i="1" dirty="0">
                <a:cs typeface="Times New Roman" pitchFamily="18" charset="0"/>
              </a:rPr>
              <a:t> c ( </a:t>
            </a:r>
            <a:r>
              <a:rPr lang="en-US" sz="3400" b="1" i="1" dirty="0" err="1">
                <a:cs typeface="Times New Roman" pitchFamily="18" charset="0"/>
              </a:rPr>
              <a:t>cốc</a:t>
            </a:r>
            <a:r>
              <a:rPr lang="en-US" sz="3400" b="1" i="1" dirty="0">
                <a:cs typeface="Times New Roman" pitchFamily="18" charset="0"/>
              </a:rPr>
              <a:t> </a:t>
            </a:r>
            <a:r>
              <a:rPr lang="en-US" sz="3400" b="1" i="1" dirty="0" err="1">
                <a:cs typeface="Times New Roman" pitchFamily="18" charset="0"/>
              </a:rPr>
              <a:t>nước</a:t>
            </a:r>
            <a:r>
              <a:rPr lang="en-US" sz="3400" b="1" i="1" dirty="0">
                <a:cs typeface="Times New Roman" pitchFamily="18" charset="0"/>
              </a:rPr>
              <a:t> </a:t>
            </a:r>
            <a:r>
              <a:rPr lang="en-US" sz="3400" b="1" i="1" dirty="0" err="1">
                <a:cs typeface="Times New Roman" pitchFamily="18" charset="0"/>
              </a:rPr>
              <a:t>đá</a:t>
            </a:r>
            <a:r>
              <a:rPr lang="en-US" sz="3400" b="1" i="1" dirty="0">
                <a:cs typeface="Times New Roman" pitchFamily="18" charset="0"/>
              </a:rPr>
              <a:t>) </a:t>
            </a:r>
            <a:r>
              <a:rPr lang="en-US" sz="3400" b="1" i="1" dirty="0" err="1">
                <a:cs typeface="Times New Roman" pitchFamily="18" charset="0"/>
              </a:rPr>
              <a:t>có</a:t>
            </a:r>
            <a:r>
              <a:rPr lang="en-US" sz="3400" b="1" i="1" dirty="0">
                <a:cs typeface="Times New Roman" pitchFamily="18" charset="0"/>
              </a:rPr>
              <a:t> </a:t>
            </a:r>
            <a:r>
              <a:rPr lang="en-US" sz="3400" b="1" i="1" dirty="0" err="1">
                <a:cs typeface="Times New Roman" pitchFamily="18" charset="0"/>
              </a:rPr>
              <a:t>nhiệt</a:t>
            </a:r>
            <a:r>
              <a:rPr lang="en-US" sz="3400" b="1" i="1" dirty="0">
                <a:cs typeface="Times New Roman" pitchFamily="18" charset="0"/>
              </a:rPr>
              <a:t> </a:t>
            </a:r>
            <a:r>
              <a:rPr lang="en-US" sz="3400" b="1" i="1" dirty="0" err="1">
                <a:cs typeface="Times New Roman" pitchFamily="18" charset="0"/>
              </a:rPr>
              <a:t>độ</a:t>
            </a:r>
            <a:r>
              <a:rPr lang="en-US" sz="3400" b="1" i="1" dirty="0">
                <a:cs typeface="Times New Roman" pitchFamily="18" charset="0"/>
              </a:rPr>
              <a:t> </a:t>
            </a:r>
            <a:r>
              <a:rPr lang="en-US" sz="3400" b="1" i="1" dirty="0" err="1">
                <a:cs typeface="Times New Roman" pitchFamily="18" charset="0"/>
              </a:rPr>
              <a:t>thấp</a:t>
            </a:r>
            <a:r>
              <a:rPr lang="en-US" sz="3400" b="1" i="1" dirty="0">
                <a:cs typeface="Times New Roman" pitchFamily="18" charset="0"/>
              </a:rPr>
              <a:t> </a:t>
            </a:r>
            <a:r>
              <a:rPr lang="en-US" sz="3400" b="1" i="1" dirty="0" err="1">
                <a:cs typeface="Times New Roman" pitchFamily="18" charset="0"/>
              </a:rPr>
              <a:t>nhất</a:t>
            </a:r>
            <a:r>
              <a:rPr lang="en-US" sz="3400" b="1" i="1" dirty="0">
                <a:cs typeface="Times New Roman" pitchFamily="18" charset="0"/>
              </a:rPr>
              <a:t>.</a:t>
            </a:r>
          </a:p>
        </p:txBody>
      </p:sp>
      <p:sp>
        <p:nvSpPr>
          <p:cNvPr id="264205" name="Text Box 13"/>
          <p:cNvSpPr txBox="1">
            <a:spLocks noChangeArrowheads="1"/>
          </p:cNvSpPr>
          <p:nvPr/>
        </p:nvSpPr>
        <p:spPr bwMode="auto">
          <a:xfrm>
            <a:off x="748145" y="5990511"/>
            <a:ext cx="7772400" cy="715089"/>
          </a:xfrm>
          <a:prstGeom prst="roundRect">
            <a:avLst/>
          </a:prstGeom>
          <a:solidFill>
            <a:srgbClr val="002060"/>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có</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cao</a:t>
            </a:r>
            <a:r>
              <a:rPr lang="en-US" sz="3600" b="1" i="1" dirty="0">
                <a:solidFill>
                  <a:schemeClr val="bg1"/>
                </a:solidFill>
              </a:rPr>
              <a:t> </a:t>
            </a:r>
            <a:r>
              <a:rPr lang="en-US" sz="3600" b="1" i="1" dirty="0" err="1">
                <a:solidFill>
                  <a:schemeClr val="bg1"/>
                </a:solidFill>
              </a:rPr>
              <a:t>hơn</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lạnh</a:t>
            </a:r>
            <a:r>
              <a:rPr lang="vi-VN" sz="3600" b="1" i="1" dirty="0">
                <a:solidFill>
                  <a:schemeClr val="bg1"/>
                </a:solidFill>
              </a:rPr>
              <a:t>.</a:t>
            </a:r>
            <a:endParaRPr lang="en-US" sz="3600" b="1" i="1" dirty="0">
              <a:solidFill>
                <a:schemeClr val="bg1"/>
              </a:solidFill>
            </a:endParaRPr>
          </a:p>
        </p:txBody>
      </p:sp>
      <p:grpSp>
        <p:nvGrpSpPr>
          <p:cNvPr id="12" name="Group 11"/>
          <p:cNvGrpSpPr/>
          <p:nvPr/>
        </p:nvGrpSpPr>
        <p:grpSpPr>
          <a:xfrm>
            <a:off x="76200" y="3066816"/>
            <a:ext cx="9296400" cy="2743586"/>
            <a:chOff x="1143000" y="1295014"/>
            <a:chExt cx="7499616" cy="2743586"/>
          </a:xfrm>
        </p:grpSpPr>
        <p:grpSp>
          <p:nvGrpSpPr>
            <p:cNvPr id="13" name="Group 5"/>
            <p:cNvGrpSpPr>
              <a:grpSpLocks/>
            </p:cNvGrpSpPr>
            <p:nvPr/>
          </p:nvGrpSpPr>
          <p:grpSpPr bwMode="auto">
            <a:xfrm>
              <a:off x="1143000" y="1295014"/>
              <a:ext cx="7239000" cy="2743586"/>
              <a:chOff x="480" y="1437"/>
              <a:chExt cx="4368" cy="1827"/>
            </a:xfrm>
          </p:grpSpPr>
          <p:pic>
            <p:nvPicPr>
              <p:cNvPr id="17" name="Picture 6" descr="k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37"/>
                <a:ext cx="436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480" y="2784"/>
                <a:ext cx="4368" cy="480"/>
              </a:xfrm>
              <a:prstGeom prst="rect">
                <a:avLst/>
              </a:prstGeom>
              <a:solidFill>
                <a:srgbClr val="DDDDDD"/>
              </a:solidFill>
              <a:ln w="9525">
                <a:solidFill>
                  <a:srgbClr val="DDDDDD"/>
                </a:solidFill>
                <a:miter lim="800000"/>
                <a:headEnd/>
                <a:tailEnd/>
              </a:ln>
            </p:spPr>
            <p:txBody>
              <a:bodyPr wrap="none" anchor="ctr"/>
              <a:lstStyle/>
              <a:p>
                <a:endParaRPr lang="vi-VN"/>
              </a:p>
            </p:txBody>
          </p:sp>
        </p:grpSp>
        <p:sp>
          <p:nvSpPr>
            <p:cNvPr id="14" name="Text Box 8"/>
            <p:cNvSpPr txBox="1">
              <a:spLocks noChangeArrowheads="1"/>
            </p:cNvSpPr>
            <p:nvPr/>
          </p:nvSpPr>
          <p:spPr bwMode="auto">
            <a:xfrm>
              <a:off x="1698038" y="34290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a) </a:t>
              </a:r>
              <a:r>
                <a:rPr lang="en-US" b="1" dirty="0" err="1"/>
                <a:t>Cốc</a:t>
              </a:r>
              <a:r>
                <a:rPr lang="en-US" b="1" dirty="0"/>
                <a:t> </a:t>
              </a:r>
              <a:r>
                <a:rPr lang="en-US" b="1" dirty="0" err="1"/>
                <a:t>nước</a:t>
              </a:r>
              <a:r>
                <a:rPr lang="en-US" b="1" dirty="0"/>
                <a:t> </a:t>
              </a:r>
              <a:r>
                <a:rPr lang="en-US" b="1" dirty="0" err="1"/>
                <a:t>nguội</a:t>
              </a:r>
              <a:endParaRPr lang="en-US" b="1" dirty="0"/>
            </a:p>
          </p:txBody>
        </p:sp>
        <p:sp>
          <p:nvSpPr>
            <p:cNvPr id="15" name="Text Box 9"/>
            <p:cNvSpPr txBox="1">
              <a:spLocks noChangeArrowheads="1"/>
            </p:cNvSpPr>
            <p:nvPr/>
          </p:nvSpPr>
          <p:spPr bwMode="auto">
            <a:xfrm>
              <a:off x="3900368" y="3429000"/>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b) </a:t>
              </a:r>
              <a:r>
                <a:rPr lang="en-US" b="1" dirty="0" err="1"/>
                <a:t>Cốc</a:t>
              </a:r>
              <a:r>
                <a:rPr lang="en-US" b="1" dirty="0"/>
                <a:t> </a:t>
              </a:r>
              <a:r>
                <a:rPr lang="en-US" b="1" dirty="0" err="1"/>
                <a:t>nước</a:t>
              </a:r>
              <a:r>
                <a:rPr lang="en-US" b="1" dirty="0"/>
                <a:t> </a:t>
              </a:r>
              <a:r>
                <a:rPr lang="en-US" b="1" dirty="0" err="1"/>
                <a:t>nóng</a:t>
              </a:r>
              <a:endParaRPr lang="en-US" b="1" dirty="0"/>
            </a:p>
          </p:txBody>
        </p:sp>
        <p:sp>
          <p:nvSpPr>
            <p:cNvPr id="16" name="Text Box 10"/>
            <p:cNvSpPr txBox="1">
              <a:spLocks noChangeArrowheads="1"/>
            </p:cNvSpPr>
            <p:nvPr/>
          </p:nvSpPr>
          <p:spPr bwMode="auto">
            <a:xfrm>
              <a:off x="6172466" y="3429000"/>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 </a:t>
              </a:r>
              <a:r>
                <a:rPr lang="en-US" b="1" dirty="0" err="1"/>
                <a:t>Cốc</a:t>
              </a:r>
              <a:r>
                <a:rPr lang="en-US" b="1" dirty="0"/>
                <a:t> </a:t>
              </a:r>
              <a:r>
                <a:rPr lang="en-US" b="1" dirty="0" err="1"/>
                <a:t>nước</a:t>
              </a:r>
              <a:r>
                <a:rPr lang="en-US" b="1" dirty="0"/>
                <a:t> </a:t>
              </a:r>
              <a:r>
                <a:rPr lang="en-US" b="1" dirty="0" err="1"/>
                <a:t>có</a:t>
              </a:r>
              <a:r>
                <a:rPr lang="en-US" b="1" dirty="0"/>
                <a:t> </a:t>
              </a:r>
              <a:r>
                <a:rPr lang="en-US" b="1" dirty="0" err="1"/>
                <a:t>nước</a:t>
              </a:r>
              <a:r>
                <a:rPr lang="en-US" b="1" dirty="0"/>
                <a:t> </a:t>
              </a:r>
              <a:r>
                <a:rPr lang="en-US" b="1" dirty="0" err="1"/>
                <a:t>đá</a:t>
              </a:r>
              <a:endParaRPr lang="en-US" b="1" dirty="0"/>
            </a:p>
          </p:txBody>
        </p:sp>
      </p:grpSp>
      <p:sp>
        <p:nvSpPr>
          <p:cNvPr id="264196" name="Rectangle 4"/>
          <p:cNvSpPr>
            <a:spLocks noChangeArrowheads="1"/>
          </p:cNvSpPr>
          <p:nvPr/>
        </p:nvSpPr>
        <p:spPr bwMode="auto">
          <a:xfrm>
            <a:off x="265884" y="756047"/>
            <a:ext cx="8593975" cy="615553"/>
          </a:xfrm>
          <a:prstGeom prst="rect">
            <a:avLst/>
          </a:prstGeom>
          <a:solidFill>
            <a:srgbClr val="FFFF99"/>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400" b="1" i="1" dirty="0" err="1">
                <a:latin typeface="Times New Roman" pitchFamily="18" charset="0"/>
                <a:cs typeface="Times New Roman" pitchFamily="18" charset="0"/>
              </a:rPr>
              <a:t>Cốc</a:t>
            </a:r>
            <a:r>
              <a:rPr lang="en-US" sz="3400" b="1" i="1" dirty="0">
                <a:latin typeface="Times New Roman" pitchFamily="18" charset="0"/>
                <a:cs typeface="Times New Roman" pitchFamily="18" charset="0"/>
              </a:rPr>
              <a:t> b ( </a:t>
            </a:r>
            <a:r>
              <a:rPr lang="en-US" sz="3400" b="1" i="1" dirty="0" err="1">
                <a:latin typeface="Times New Roman" pitchFamily="18" charset="0"/>
                <a:cs typeface="Times New Roman" pitchFamily="18" charset="0"/>
              </a:rPr>
              <a:t>cốc</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nước</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nóng</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có</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nhiệt</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độ</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cao</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nhất</a:t>
            </a:r>
            <a:r>
              <a:rPr lang="en-US" sz="3400" b="1" i="1" dirty="0">
                <a:latin typeface="Times New Roman" pitchFamily="18" charset="0"/>
                <a:cs typeface="Times New Roman" pitchFamily="18" charset="0"/>
              </a:rPr>
              <a:t>.</a:t>
            </a:r>
          </a:p>
        </p:txBody>
      </p:sp>
    </p:spTree>
    <p:extLst>
      <p:ext uri="{BB962C8B-B14F-4D97-AF65-F5344CB8AC3E}">
        <p14:creationId xmlns:p14="http://schemas.microsoft.com/office/powerpoint/2010/main" val="3719682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5"/>
                                        </p:tgtEl>
                                        <p:attrNameLst>
                                          <p:attrName>style.visibility</p:attrName>
                                        </p:attrNameLst>
                                      </p:cBhvr>
                                      <p:to>
                                        <p:strVal val="visible"/>
                                      </p:to>
                                    </p:set>
                                    <p:animEffect transition="in" filter="box(in)">
                                      <p:cBhvr>
                                        <p:cTn id="7" dur="500"/>
                                        <p:tgtEl>
                                          <p:spTgt spid="2642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4196"/>
                                        </p:tgtEl>
                                        <p:attrNameLst>
                                          <p:attrName>style.visibility</p:attrName>
                                        </p:attrNameLst>
                                      </p:cBhvr>
                                      <p:to>
                                        <p:strVal val="visible"/>
                                      </p:to>
                                    </p:set>
                                    <p:animEffect transition="in" filter="circle(in)">
                                      <p:cBhvr>
                                        <p:cTn id="17" dur="2000"/>
                                        <p:tgtEl>
                                          <p:spTgt spid="264196"/>
                                        </p:tgtEl>
                                      </p:cBhvr>
                                    </p:animEffect>
                                  </p:childTnLst>
                                </p:cTn>
                              </p:par>
                              <p:par>
                                <p:cTn id="18" presetID="10" presetClass="exit" presetSubtype="0" fill="hold" grpId="1" nodeType="withEffect">
                                  <p:stCondLst>
                                    <p:cond delay="0"/>
                                  </p:stCondLst>
                                  <p:childTnLst>
                                    <p:animEffect transition="out" filter="fade">
                                      <p:cBhvr>
                                        <p:cTn id="19" dur="500"/>
                                        <p:tgtEl>
                                          <p:spTgt spid="18434"/>
                                        </p:tgtEl>
                                      </p:cBhvr>
                                    </p:animEffect>
                                    <p:set>
                                      <p:cBhvr>
                                        <p:cTn id="20" dur="1" fill="hold">
                                          <p:stCondLst>
                                            <p:cond delay="499"/>
                                          </p:stCondLst>
                                        </p:cTn>
                                        <p:tgtEl>
                                          <p:spTgt spid="184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64203"/>
                                        </p:tgtEl>
                                        <p:attrNameLst>
                                          <p:attrName>style.visibility</p:attrName>
                                        </p:attrNameLst>
                                      </p:cBhvr>
                                      <p:to>
                                        <p:strVal val="visible"/>
                                      </p:to>
                                    </p:set>
                                    <p:animEffect transition="in" filter="randombar(horizontal)">
                                      <p:cBhvr>
                                        <p:cTn id="25" dur="500"/>
                                        <p:tgtEl>
                                          <p:spTgt spid="264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264203" grpId="0" animBg="1"/>
      <p:bldP spid="264205" grpId="0" animBg="1"/>
      <p:bldP spid="26419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1137</Words>
  <Application>Microsoft Office PowerPoint</Application>
  <PresentationFormat>On-screen Show (4:3)</PresentationFormat>
  <Paragraphs>134</Paragraphs>
  <Slides>35</Slides>
  <Notes>0</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35</vt:i4>
      </vt:variant>
    </vt:vector>
  </HeadingPairs>
  <TitlesOfParts>
    <vt:vector size="58" baseType="lpstr">
      <vt:lpstr>SimSun</vt:lpstr>
      <vt:lpstr>Arial</vt:lpstr>
      <vt:lpstr>Calibri</vt:lpstr>
      <vt:lpstr>Calibri Light</vt:lpstr>
      <vt:lpstr>Tahoma</vt:lpstr>
      <vt:lpstr>Times New Roman</vt:lpstr>
      <vt:lpstr>Wingdings</vt:lpstr>
      <vt:lpstr>Office Theme</vt:lpstr>
      <vt:lpstr>2_Office Theme</vt:lpstr>
      <vt:lpstr>1_Office Theme</vt:lpstr>
      <vt:lpstr>Default Design</vt:lpstr>
      <vt:lpstr>2_Default Design</vt:lpstr>
      <vt:lpstr>3_Office Theme</vt:lpstr>
      <vt:lpstr>4_Office Theme</vt:lpstr>
      <vt:lpstr>5_Office Theme</vt:lpstr>
      <vt:lpstr>6_Office Theme</vt:lpstr>
      <vt:lpstr>7_Office Theme</vt:lpstr>
      <vt:lpstr>8_Office Theme</vt:lpstr>
      <vt:lpstr>9_Office Theme</vt:lpstr>
      <vt:lpstr>10_Office Theme</vt:lpstr>
      <vt:lpstr>3_Default Design</vt:lpstr>
      <vt:lpstr>1_Default Design</vt:lpstr>
      <vt:lpstr>11_Office Theme</vt:lpstr>
      <vt:lpstr>PowerPoint Presentation</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Giới thiệu bài</dc:title>
  <dc:creator>Welcome</dc:creator>
  <cp:lastModifiedBy>Admin</cp:lastModifiedBy>
  <cp:revision>220</cp:revision>
  <dcterms:created xsi:type="dcterms:W3CDTF">2006-08-16T00:00:00Z</dcterms:created>
  <dcterms:modified xsi:type="dcterms:W3CDTF">2023-02-20T07:00:43Z</dcterms:modified>
</cp:coreProperties>
</file>