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5" r:id="rId1"/>
  </p:sldMasterIdLst>
  <p:notesMasterIdLst>
    <p:notesMasterId r:id="rId29"/>
  </p:notesMasterIdLst>
  <p:sldIdLst>
    <p:sldId id="8729" r:id="rId2"/>
    <p:sldId id="8714" r:id="rId3"/>
    <p:sldId id="8705" r:id="rId4"/>
    <p:sldId id="8723" r:id="rId5"/>
    <p:sldId id="8724" r:id="rId6"/>
    <p:sldId id="8715" r:id="rId7"/>
    <p:sldId id="8725" r:id="rId8"/>
    <p:sldId id="433" r:id="rId9"/>
    <p:sldId id="434" r:id="rId10"/>
    <p:sldId id="375" r:id="rId11"/>
    <p:sldId id="436" r:id="rId12"/>
    <p:sldId id="437" r:id="rId13"/>
    <p:sldId id="8709" r:id="rId14"/>
    <p:sldId id="8726" r:id="rId15"/>
    <p:sldId id="8710" r:id="rId16"/>
    <p:sldId id="8711" r:id="rId17"/>
    <p:sldId id="8712" r:id="rId18"/>
    <p:sldId id="8718" r:id="rId19"/>
    <p:sldId id="8713" r:id="rId20"/>
    <p:sldId id="8727" r:id="rId21"/>
    <p:sldId id="8716" r:id="rId22"/>
    <p:sldId id="445" r:id="rId23"/>
    <p:sldId id="456" r:id="rId24"/>
    <p:sldId id="8720" r:id="rId25"/>
    <p:sldId id="8719" r:id="rId26"/>
    <p:sldId id="8728" r:id="rId27"/>
    <p:sldId id="8697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0000FF"/>
    <a:srgbClr val="FFFF00"/>
    <a:srgbClr val="FFFF66"/>
    <a:srgbClr val="00FF00"/>
    <a:srgbClr val="FF33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73" autoAdjust="0"/>
  </p:normalViewPr>
  <p:slideViewPr>
    <p:cSldViewPr>
      <p:cViewPr varScale="1">
        <p:scale>
          <a:sx n="69" d="100"/>
          <a:sy n="69" d="100"/>
        </p:scale>
        <p:origin x="7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1273F8-4736-4BFA-8E69-75BF131C1E74}" type="datetimeFigureOut">
              <a:rPr lang="en-US"/>
              <a:pPr>
                <a:defRPr/>
              </a:pPr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9FA804-3C29-4F63-90A0-D5D7E45BF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53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4388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AFFDC7DD-B87B-40E0-B99D-1F7DC14B4A3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234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DD86A5B-8B0D-40D1-B82F-EDAF26FC7029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4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6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4746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3985BB9-A691-4357-B6C2-47F543580E4B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6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FC9F922-B502-4137-99A2-E2045B59B54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1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411" name="Google Shape;208;g853034354b_0_63:notes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2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62820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4EF3DEB6-4C71-4056-A75C-47705C59D70C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21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7E00467-F56C-4711-A7DC-E7CE609CBA4A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7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cs typeface="Arial" panose="020B0604020202020204" pitchFamily="34" charset="0"/>
            </a:endParaRPr>
          </a:p>
        </p:txBody>
      </p:sp>
      <p:sp>
        <p:nvSpPr>
          <p:cNvPr id="168964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914400" eaLnBrk="1" hangingPunct="1"/>
            <a:fld id="{90D264EC-0012-4E5E-8F8E-C160B87FE271}" type="slidenum">
              <a:rPr lang="vi-VN">
                <a:solidFill>
                  <a:srgbClr val="9A53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1" hangingPunct="1"/>
              <a:t>25</a:t>
            </a:fld>
            <a:endParaRPr lang="vi-VN">
              <a:solidFill>
                <a:srgbClr val="9A53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9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622360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5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6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hỗ dành sẵn cho Số Trang chiếu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761CF90F-3023-4BFF-BDC4-1A15FDB3E9EB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1C741-D94A-477D-8D95-C8C2E6A0501E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182025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66AED7-80DC-489D-8409-F0A41A9ECED2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4F0A-6682-4283-8C76-53D022A48D8E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4235390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Hình tự do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7" name="Hình tự do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grpSp>
          <p:nvGrpSpPr>
            <p:cNvPr id="8" name="Nhóm 10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Hình tự do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  <p:sp>
            <p:nvSpPr>
              <p:cNvPr id="18" name="Hình tự do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vi-VN" dirty="0"/>
              </a:p>
            </p:txBody>
          </p:sp>
        </p:grpSp>
        <p:sp>
          <p:nvSpPr>
            <p:cNvPr id="9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ỗ dành sẵn cho Số Trang chiế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C65223-548D-4769-982F-B2E7A0A4BB54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20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1" name="Chỗ dành sẵn cho Ngày tháng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52D01-2C44-4CC6-BE47-BC0D0CF2DC41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0563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C71D5-CAE6-48A7-9E8C-11826FBEB86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7513-C6E2-4367-8392-52845F3F09C1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5221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74FD5-F697-47EA-8A63-33FE0268DE1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2C748-1319-4493-ABA6-B9B13584D518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962227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6F0B-963D-4080-905D-1B62202520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4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05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635655">
            <a:off x="2465388" y="4078288"/>
            <a:ext cx="2757487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6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89"/>
          <a:stretch>
            <a:fillRect/>
          </a:stretch>
        </p:blipFill>
        <p:spPr bwMode="auto">
          <a:xfrm rot="1903775">
            <a:off x="9018588" y="1155700"/>
            <a:ext cx="27574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107;p1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" b="6837"/>
          <a:stretch>
            <a:fillRect/>
          </a:stretch>
        </p:blipFill>
        <p:spPr bwMode="auto">
          <a:xfrm>
            <a:off x="171450" y="179388"/>
            <a:ext cx="11166475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9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" b="39510"/>
          <a:stretch>
            <a:fillRect/>
          </a:stretch>
        </p:blipFill>
        <p:spPr bwMode="auto">
          <a:xfrm>
            <a:off x="-330200" y="-249238"/>
            <a:ext cx="12982575" cy="7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17;p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98725" y="596900"/>
            <a:ext cx="7194550" cy="566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48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E00A67-21C4-4DCC-AC52-5EE8B02CFAD7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AB5F-2A06-4528-A93F-D5AD20893F34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428586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79480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EF4C1-DBE2-491A-A648-884FEB0220CC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6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941-7811-4F32-84B1-5759F2EA558D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563670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97DCB3-139D-4EBA-BFD7-2F9C72700E6F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A21F-F86D-4247-8364-874BBD88F096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806182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8167F-BD4C-466B-9943-A16C014EF13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9A5-C4B1-4A66-B878-37216E2B46E4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95403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Số Trang chiế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92C9C-8AA7-4BFE-8016-FF60049C8E8E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C849-006C-470C-A704-E82B8ABC6EC7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628588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2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3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hỗ dành sẵn cho Số Trang chiếu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081D9F8-CDDD-4D8E-BC08-1F852EDEAA79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4BAE2D-A187-4B95-822F-736644E7062D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42123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22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grpSp>
        <p:nvGrpSpPr>
          <p:cNvPr id="35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7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8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39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0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1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2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3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4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5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6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  <p:sp>
          <p:nvSpPr>
            <p:cNvPr id="47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vi-VN" dirty="0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vi-VN" noProof="0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hỗ dành sẵn cho Số Trang chiếu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35694C8F-7B3A-4838-93BA-580FDCCB9BCA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49" name="Chỗ dành sẵn cho Chân trang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0" name="Chỗ dành sẵn cho Ngày tháng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F7994-0DE4-4E07-853B-053D724FF214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499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hỗ dành sẵ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để sửa kiểu tiêu đề Bản cái</a:t>
            </a:r>
          </a:p>
        </p:txBody>
      </p:sp>
      <p:sp>
        <p:nvSpPr>
          <p:cNvPr id="2051" name="Chỗ dành sẵ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Chỉnh sửa kiểu văn bản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44C6936F-B4E3-4EB4-AF17-AF18EE8A90C1}" type="slidenum">
              <a:rPr lang="vi-VN"/>
              <a:pPr/>
              <a:t>‹#›</a:t>
            </a:fld>
            <a:endParaRPr lang="vi-VN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CF292-3D64-4F3A-AFB1-1E388703F004}" type="datetime1">
              <a:rPr lang="vi-VN"/>
              <a:pPr>
                <a:defRPr/>
              </a:pPr>
              <a:t>28/12/2022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8" r:id="rId1"/>
    <p:sldLayoutId id="2147485674" r:id="rId2"/>
    <p:sldLayoutId id="2147485809" r:id="rId3"/>
    <p:sldLayoutId id="2147485675" r:id="rId4"/>
    <p:sldLayoutId id="2147485676" r:id="rId5"/>
    <p:sldLayoutId id="2147485677" r:id="rId6"/>
    <p:sldLayoutId id="2147485678" r:id="rId7"/>
    <p:sldLayoutId id="2147485810" r:id="rId8"/>
    <p:sldLayoutId id="2147485811" r:id="rId9"/>
    <p:sldLayoutId id="2147485812" r:id="rId10"/>
    <p:sldLayoutId id="2147485679" r:id="rId11"/>
    <p:sldLayoutId id="2147485813" r:id="rId12"/>
    <p:sldLayoutId id="2147485680" r:id="rId13"/>
    <p:sldLayoutId id="2147485814" r:id="rId14"/>
    <p:sldLayoutId id="2147485815" r:id="rId15"/>
    <p:sldLayoutId id="2147485816" r:id="rId16"/>
    <p:sldLayoutId id="2147485817" r:id="rId17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790700" y="1066800"/>
            <a:ext cx="8610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</a:t>
            </a:r>
            <a:r>
              <a:rPr lang="vi-VN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CẦN CHO SỰ SỐNG</a:t>
            </a:r>
          </a:p>
        </p:txBody>
      </p:sp>
      <p:pic>
        <p:nvPicPr>
          <p:cNvPr id="409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3556000" y="4170364"/>
            <a:ext cx="5080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52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78058" y="2743200"/>
            <a:ext cx="11049000" cy="3233738"/>
            <a:chOff x="381000" y="2743200"/>
            <a:chExt cx="11049000" cy="3233738"/>
          </a:xfrm>
        </p:grpSpPr>
        <p:pic>
          <p:nvPicPr>
            <p:cNvPr id="151557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43200"/>
              <a:ext cx="11049000" cy="323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558" name="Text Box 39"/>
            <p:cNvSpPr txBox="1">
              <a:spLocks noChangeArrowheads="1"/>
            </p:cNvSpPr>
            <p:nvPr/>
          </p:nvSpPr>
          <p:spPr bwMode="auto">
            <a:xfrm>
              <a:off x="1295400" y="3581400"/>
              <a:ext cx="93726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CC3300"/>
                  </a:solidFill>
                  <a:latin typeface="Times New Roman" panose="02020603050405020304" pitchFamily="18" charset="0"/>
                </a:rPr>
                <a:t>Trong quá trình hô hấp, con người cần có không khí. Trong không khí có ô-xy, nếu thiếu ô-xy từ 3-4 phút con người sẽ chết.</a:t>
              </a:r>
              <a:endParaRPr lang="en-US" altLang="en-US" sz="3600" b="1">
                <a:solidFill>
                  <a:srgbClr val="CC3300"/>
                </a:solidFill>
              </a:endParaRPr>
            </a:p>
          </p:txBody>
        </p:sp>
      </p:grpSp>
      <p:sp>
        <p:nvSpPr>
          <p:cNvPr id="1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5258" y="520700"/>
            <a:ext cx="10134600" cy="2222500"/>
          </a:xfrm>
          <a:prstGeom prst="cloudCallout">
            <a:avLst>
              <a:gd name="adj1" fmla="val -21963"/>
              <a:gd name="adj2" fmla="val -8511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1275" y="16412"/>
            <a:ext cx="7772400" cy="1333500"/>
          </a:xfrm>
        </p:spPr>
        <p:txBody>
          <a:bodyPr/>
          <a:lstStyle/>
          <a:p>
            <a:pPr algn="ctr" eaLnBrk="1" hangingPunct="1"/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Quan sát tranh vẽ và giải thích: </a:t>
            </a:r>
            <a:b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Vì sao con vật trong hình B sẽ chết?  </a:t>
            </a:r>
            <a:endParaRPr lang="en-US" altLang="en-US" sz="3000" b="1" smtClean="0">
              <a:solidFill>
                <a:srgbClr val="0000FF"/>
              </a:solidFill>
            </a:endParaRPr>
          </a:p>
        </p:txBody>
      </p:sp>
      <p:pic>
        <p:nvPicPr>
          <p:cNvPr id="9219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69" y="1397239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246456"/>
            <a:ext cx="327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1219200" y="1447800"/>
            <a:ext cx="4953000" cy="453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Con vật  dùng ô-xy trong không khí để thở, sau 1 thời gian lượng ô-xy hết đi, vì lọ có nắp đậy, không khí không được cung cấp, nên thiếu ô-xy, con vật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065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61962"/>
            <a:ext cx="5791200" cy="609600"/>
          </a:xfrm>
        </p:spPr>
        <p:txBody>
          <a:bodyPr/>
          <a:lstStyle/>
          <a:p>
            <a:pPr algn="ctr" eaLnBrk="1" hangingPunct="1"/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và giải thích:</a:t>
            </a:r>
            <a:b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cây ở hình B sẽ chết?</a:t>
            </a:r>
            <a:r>
              <a:rPr lang="en-US" altLang="en-US" sz="3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10243" name="Picture 3" descr="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371600"/>
            <a:ext cx="3105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460500"/>
            <a:ext cx="3306762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391400" y="5791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0363200" y="5791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07528" name="Rectangle 2"/>
          <p:cNvSpPr>
            <a:spLocks noChangeArrowheads="1"/>
          </p:cNvSpPr>
          <p:nvPr/>
        </p:nvSpPr>
        <p:spPr bwMode="auto">
          <a:xfrm>
            <a:off x="1208088" y="1371600"/>
            <a:ext cx="4724400" cy="4616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   Trong lọ B có không khí. Cây xanh  dùng ô-xy trong không khí để hô hấp, sau 1 thời gian lượng ô-xy hết đi, vì lọ có nắp đậy, không khí không được cung cấp, nên thiếu ô-xy, cây sẽ chết.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75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1981200"/>
            <a:ext cx="9836150" cy="2446338"/>
            <a:chOff x="1143000" y="1981200"/>
            <a:chExt cx="9836150" cy="2446338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1143000" y="1981200"/>
              <a:ext cx="9836150" cy="2446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154629" name="Text Box 9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9220200" cy="194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người, động vật, cây cối đều phải cần có đủ không khí để sống. Nếu thiếu không khí, con người, động vật, cây cối sẽ chết.</a:t>
              </a:r>
            </a:p>
          </p:txBody>
        </p:sp>
      </p:grp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5257800" y="1069851"/>
            <a:ext cx="2854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vai trò của ô – xi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8674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800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Người thợ lặn đang đeo bình gì?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Bình chữa cháy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Bình ô-xy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Bình nước uống</a:t>
            </a:r>
          </a:p>
        </p:txBody>
      </p:sp>
      <p:sp>
        <p:nvSpPr>
          <p:cNvPr id="110596" name="Rectangle 1"/>
          <p:cNvSpPr>
            <a:spLocks noChangeArrowheads="1"/>
          </p:cNvSpPr>
          <p:nvPr/>
        </p:nvSpPr>
        <p:spPr bwMode="auto">
          <a:xfrm>
            <a:off x="1143000" y="5486400"/>
            <a:ext cx="637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Người thợ lặn đeo bình ô-xy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6677" name="Picture 4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74750"/>
            <a:ext cx="53117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96975" y="2778125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6040438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 Cung cấp khí </a:t>
            </a: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8" name="AutoShape 31"/>
          <p:cNvSpPr>
            <a:spLocks noChangeArrowheads="1"/>
          </p:cNvSpPr>
          <p:nvPr/>
        </p:nvSpPr>
        <p:spPr bwMode="auto">
          <a:xfrm rot="1204757">
            <a:off x="8806523" y="1885777"/>
            <a:ext cx="2869930" cy="762000"/>
          </a:xfrm>
          <a:prstGeom prst="wedgeEllipseCallout">
            <a:avLst>
              <a:gd name="adj1" fmla="val -12509"/>
              <a:gd name="adj2" fmla="val 184019"/>
            </a:avLst>
          </a:prstGeom>
          <a:solidFill>
            <a:schemeClr val="bg1"/>
          </a:solidFill>
          <a:ln w="57150" cmpd="thinThick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ô-xy</a:t>
            </a:r>
            <a:endParaRPr lang="en-US" altLang="en-US" sz="3200" b="1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6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838200" y="1752600"/>
            <a:ext cx="41910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Chọn đáp án đúng:</a:t>
            </a:r>
          </a:p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Ở bể cá có dụng cụ gì?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A. Máy bơm không khí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B. Máy bơm nước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C. Máy hút nước </a:t>
            </a:r>
          </a:p>
        </p:txBody>
      </p:sp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838200" y="5105400"/>
            <a:ext cx="47724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Times New Roman" panose="02020603050405020304" pitchFamily="18" charset="0"/>
              </a:rPr>
              <a:t>- Dụng </a:t>
            </a:r>
            <a:r>
              <a:rPr lang="en-US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cụ đó dùng để làm gì?</a:t>
            </a:r>
            <a:endParaRPr lang="en-US" altLang="en-US" sz="3000">
              <a:solidFill>
                <a:srgbClr val="FF0000"/>
              </a:solidFill>
            </a:endParaRPr>
          </a:p>
        </p:txBody>
      </p:sp>
      <p:pic>
        <p:nvPicPr>
          <p:cNvPr id="157701" name="Picture 1028" descr="h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496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62000" y="28194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41992" descr="1-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304800"/>
            <a:ext cx="145542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61722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Chọn đáp án đúng: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Vì sao con cá lại sống được trong nước? 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A. Vì con cá không cần không khí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B. Vì con cá cần nước để bơi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C. Vì trong nước có không khí</a:t>
            </a:r>
          </a:p>
        </p:txBody>
      </p:sp>
      <p:sp>
        <p:nvSpPr>
          <p:cNvPr id="112644" name="Rectangle 1"/>
          <p:cNvSpPr>
            <a:spLocks noChangeArrowheads="1"/>
          </p:cNvSpPr>
          <p:nvPr/>
        </p:nvSpPr>
        <p:spPr bwMode="auto">
          <a:xfrm>
            <a:off x="533400" y="4267200"/>
            <a:ext cx="586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Vì sao con người không sống được trong nước mà con cá lại sống được trong nước?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158725" name="Picture 2" descr="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526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Mang cá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0638"/>
            <a:ext cx="441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975" y="1148556"/>
            <a:ext cx="60975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 khí oxi trong nước, cá sử dụng cơ quan gọi là mang.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1894" y="2286000"/>
            <a:ext cx="6097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thở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hấp thụ nước qua miệng và đẩy mạnh qua mang. Khi nước chuyển qua mang,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hòa tan trong nước sẽ đi qua thành mỏng của mang và mạch máu sau đó đi vào máu. Cuối cùng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trong máu sẽ đi vào nước giúp cá thở dưới nước.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9225" y="452836"/>
            <a:ext cx="7880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thở dưới nước như thế nào nhỉ?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/>
          <p:cNvSpPr/>
          <p:nvPr/>
        </p:nvSpPr>
        <p:spPr>
          <a:xfrm>
            <a:off x="6629400" y="2008981"/>
            <a:ext cx="2362200" cy="954087"/>
          </a:xfrm>
          <a:prstGeom prst="wedgeEllipseCallout">
            <a:avLst>
              <a:gd name="adj1" fmla="val 63812"/>
              <a:gd name="adj2" fmla="val 732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19200" y="1524000"/>
            <a:ext cx="10210801" cy="4381500"/>
            <a:chOff x="838200" y="1981200"/>
            <a:chExt cx="10950575" cy="4381500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838200" y="1981200"/>
              <a:ext cx="10950575" cy="3810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40700">
                  <a:srgbClr val="E3FFEC"/>
                </a:gs>
                <a:gs pos="92000">
                  <a:srgbClr val="D8FFE5"/>
                </a:gs>
                <a:gs pos="0">
                  <a:srgbClr val="66FF99"/>
                </a:gs>
                <a:gs pos="4000">
                  <a:schemeClr val="bg1"/>
                </a:gs>
                <a:gs pos="100000">
                  <a:srgbClr val="66FF99"/>
                </a:gs>
              </a:gsLst>
              <a:lin ang="5400000" scaled="1"/>
            </a:gradFill>
            <a:ln w="57150" cmpd="thinThick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3600">
                <a:latin typeface="Arial"/>
              </a:endParaRPr>
            </a:p>
          </p:txBody>
        </p:sp>
        <p:sp>
          <p:nvSpPr>
            <p:cNvPr id="46083" name="Text Box 9"/>
            <p:cNvSpPr txBox="1">
              <a:spLocks noChangeArrowheads="1"/>
            </p:cNvSpPr>
            <p:nvPr/>
          </p:nvSpPr>
          <p:spPr bwMode="auto">
            <a:xfrm>
              <a:off x="1155700" y="2173288"/>
              <a:ext cx="10426700" cy="4189412"/>
            </a:xfrm>
            <a:prstGeom prst="rect">
              <a:avLst/>
            </a:prstGeom>
            <a:noFill/>
            <a:ln>
              <a:noFill/>
            </a:ln>
          </p:spPr>
          <p:txBody>
            <a:bodyPr lIns="45720" rIns="45720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Sinh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thì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Times New Roman" panose="02020603050405020304" pitchFamily="18" charset="0"/>
                </a:rPr>
                <a:t>.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thành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phần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trọng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nhất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đối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hoạt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hô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hấp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</a:rPr>
                <a:t> con </a:t>
              </a:r>
              <a:r>
                <a:rPr lang="en-US" sz="3200" dirty="0" err="1">
                  <a:latin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.</a:t>
              </a:r>
            </a:p>
            <a:p>
              <a:pPr marL="285750" indent="-285750" algn="just">
                <a:lnSpc>
                  <a:spcPct val="130000"/>
                </a:lnSpc>
                <a:spcAft>
                  <a:spcPts val="600"/>
                </a:spcAft>
                <a:buFontTx/>
                <a:buChar char="-"/>
                <a:defRPr/>
              </a:pPr>
              <a:r>
                <a:rPr 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khí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. </a:t>
              </a:r>
              <a:r>
                <a:rPr lang="en-US" sz="3200" dirty="0" err="1">
                  <a:latin typeface="Times New Roman" panose="02020603050405020304" pitchFamily="18" charset="0"/>
                </a:rPr>
                <a:t>Một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số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động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vật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khả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năng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lấy</a:t>
              </a:r>
              <a:r>
                <a:rPr lang="en-US" sz="3200" dirty="0">
                  <a:latin typeface="Times New Roman" panose="02020603050405020304" pitchFamily="18" charset="0"/>
                </a:rPr>
                <a:t> ô-</a:t>
              </a:r>
              <a:r>
                <a:rPr lang="en-US" sz="3200" dirty="0" err="1">
                  <a:latin typeface="Times New Roman" panose="02020603050405020304" pitchFamily="18" charset="0"/>
                </a:rPr>
                <a:t>xy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hòa</a:t>
              </a:r>
              <a:r>
                <a:rPr lang="en-US" sz="3200" dirty="0">
                  <a:latin typeface="Times New Roman" panose="02020603050405020304" pitchFamily="18" charset="0"/>
                </a:rPr>
                <a:t> tan </a:t>
              </a:r>
              <a:r>
                <a:rPr 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</a:rPr>
                <a:t>thở</a:t>
              </a:r>
              <a:endParaRPr lang="en-US" sz="3200" dirty="0"/>
            </a:p>
            <a:p>
              <a:pPr eaLnBrk="1" hangingPunct="1">
                <a:lnSpc>
                  <a:spcPct val="130000"/>
                </a:lnSpc>
                <a:spcBef>
                  <a:spcPts val="300"/>
                </a:spcBef>
                <a:buClrTx/>
                <a:buSzTx/>
                <a:buFontTx/>
                <a:buNone/>
                <a:defRPr/>
              </a:pPr>
              <a:endPara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4724400" y="696913"/>
            <a:ext cx="29829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2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124200" y="1981200"/>
            <a:ext cx="685800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/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>
            <a:extLst/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>
            <a:extLst/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8331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8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048000" y="18288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3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nào người ta phải thở bằng bình ô-xy?</a:t>
            </a:r>
            <a:endParaRPr lang="en-US" altLang="en-US" sz="3200" b="1" smtClean="0">
              <a:solidFill>
                <a:srgbClr val="0000FF"/>
              </a:solidFill>
            </a:endParaRPr>
          </a:p>
        </p:txBody>
      </p:sp>
      <p:sp>
        <p:nvSpPr>
          <p:cNvPr id="114692" name="Rectangle 1"/>
          <p:cNvSpPr>
            <a:spLocks noChangeArrowheads="1"/>
          </p:cNvSpPr>
          <p:nvPr/>
        </p:nvSpPr>
        <p:spPr bwMode="auto">
          <a:xfrm>
            <a:off x="5562600" y="2514600"/>
            <a:ext cx="5943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Những người thợ lặn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Thợ làm việc trong hầm lò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</a:rPr>
              <a:t>* Người bị bệnh nặng khó thở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73388" y="2811463"/>
            <a:ext cx="2133600" cy="646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4" name="Rectangle 2"/>
          <p:cNvSpPr>
            <a:spLocks noChangeArrowheads="1"/>
          </p:cNvSpPr>
          <p:nvPr/>
        </p:nvSpPr>
        <p:spPr bwMode="auto">
          <a:xfrm>
            <a:off x="1600200" y="3124200"/>
            <a:ext cx="113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Ô-xy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pSp>
        <p:nvGrpSpPr>
          <p:cNvPr id="163846" name="Group 7"/>
          <p:cNvGrpSpPr>
            <a:grpSpLocks/>
          </p:cNvGrpSpPr>
          <p:nvPr/>
        </p:nvGrpSpPr>
        <p:grpSpPr bwMode="auto">
          <a:xfrm>
            <a:off x="533400" y="76200"/>
            <a:ext cx="1676400" cy="2133600"/>
            <a:chOff x="203200" y="2108200"/>
            <a:chExt cx="1828800" cy="26416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203200" y="2108200"/>
              <a:ext cx="1828800" cy="2641600"/>
            </a:xfrm>
            <a:prstGeom prst="flowChartConnector">
              <a:avLst/>
            </a:prstGeom>
            <a:gradFill>
              <a:gsLst>
                <a:gs pos="85850">
                  <a:schemeClr val="accent6">
                    <a:lumMod val="20000"/>
                    <a:lumOff val="80000"/>
                  </a:schemeClr>
                </a:gs>
                <a:gs pos="0">
                  <a:srgbClr val="00B0F0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en-US" altLang="en-US" sz="3467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850" name="Rectangle 1"/>
            <p:cNvSpPr>
              <a:spLocks noChangeArrowheads="1"/>
            </p:cNvSpPr>
            <p:nvPr/>
          </p:nvSpPr>
          <p:spPr bwMode="auto">
            <a:xfrm>
              <a:off x="340140" y="2819400"/>
              <a:ext cx="1519996" cy="133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DỤNG</a:t>
              </a:r>
              <a:endParaRPr lang="en-US" altLang="en-US" sz="3200">
                <a:solidFill>
                  <a:srgbClr val="0033CC"/>
                </a:solidFill>
              </a:endParaRPr>
            </a:p>
          </p:txBody>
        </p:sp>
      </p:grp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973388" y="3457575"/>
            <a:ext cx="2241550" cy="587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73388" y="3487738"/>
            <a:ext cx="2133600" cy="779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4692" grpId="0"/>
      <p:bldP spid="6" grpId="0" animBg="1"/>
      <p:bldP spid="114694" grpId="0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4267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5310"/>
            <a:ext cx="4648200" cy="24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4648200" cy="243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563100" cy="54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514600" y="685800"/>
            <a:ext cx="8001000" cy="1828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</a:t>
            </a:r>
            <a:endParaRPr lang="vi-VN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39" name="TextBox 3"/>
          <p:cNvSpPr txBox="1">
            <a:spLocks noChangeArrowheads="1"/>
          </p:cNvSpPr>
          <p:nvPr/>
        </p:nvSpPr>
        <p:spPr bwMode="auto">
          <a:xfrm>
            <a:off x="1524000" y="2743200"/>
            <a:ext cx="998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và xem trước bài: “ Tại sao có gió?” Trang 74</a:t>
            </a:r>
            <a:endParaRPr 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914400"/>
            <a:ext cx="9347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20" tIns="60960" rIns="121920" bIns="60960" anchor="ctr">
            <a:spAutoFit/>
          </a:bodyPr>
          <a:lstStyle/>
          <a:p>
            <a:pPr algn="ctr" defTabSz="1219170" eaLnBrk="1" hangingPunct="1"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nl-NL" sz="4267" b="1">
              <a:solidFill>
                <a:srgbClr val="0000CC"/>
              </a:solidFill>
            </a:endParaRP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1555750" y="1565275"/>
            <a:ext cx="9550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 cần cho sự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1781175" y="2216150"/>
            <a:ext cx="9099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Không khí cần cho sự sống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Ô-xy</a:t>
            </a:r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Quan trọng đối với hoạt động hô hấp của người, động vật, thực vật.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khí có thể hoà tan trong nước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 u="sng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Ứng dụng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Bình </a:t>
            </a:r>
            <a:r>
              <a:rPr lang="fr-FR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ô-xy...</a:t>
            </a:r>
            <a:endParaRPr lang="en-US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1150" y="2751138"/>
            <a:ext cx="9029700" cy="10033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endParaRPr lang="en-US" sz="5926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9781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2965450"/>
            <a:ext cx="22002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13849" y="2524184"/>
            <a:ext cx="8964312" cy="173406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3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334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334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3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33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25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600" y="533400"/>
            <a:ext cx="6781800" cy="2774950"/>
            <a:chOff x="1200150" y="133350"/>
            <a:chExt cx="7715250" cy="2080846"/>
          </a:xfrm>
        </p:grpSpPr>
        <p:grpSp>
          <p:nvGrpSpPr>
            <p:cNvPr id="145420" name="AutoShape 7"/>
            <p:cNvGrpSpPr>
              <a:grpSpLocks/>
            </p:cNvGrpSpPr>
            <p:nvPr/>
          </p:nvGrpSpPr>
          <p:grpSpPr bwMode="auto">
            <a:xfrm>
              <a:off x="1200150" y="171450"/>
              <a:ext cx="7372350" cy="2042746"/>
              <a:chOff x="968" y="1609"/>
              <a:chExt cx="4458" cy="697"/>
            </a:xfrm>
          </p:grpSpPr>
          <p:pic>
            <p:nvPicPr>
              <p:cNvPr id="145422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4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21" name="Rectangle 7"/>
            <p:cNvSpPr>
              <a:spLocks noChangeArrowheads="1"/>
            </p:cNvSpPr>
            <p:nvPr/>
          </p:nvSpPr>
          <p:spPr bwMode="auto">
            <a:xfrm>
              <a:off x="1294869" y="133350"/>
              <a:ext cx="7620531" cy="20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hãy chọn đáp án đúng: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nào cần cho sự cháy? 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Khí ô-xi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Khí Ni-tơ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Không có khí nào cả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95588" y="3886200"/>
            <a:ext cx="10482262" cy="2819400"/>
            <a:chOff x="457200" y="2800351"/>
            <a:chExt cx="8911246" cy="2666999"/>
          </a:xfrm>
        </p:grpSpPr>
        <p:grpSp>
          <p:nvGrpSpPr>
            <p:cNvPr id="145416" name="AutoShape 7"/>
            <p:cNvGrpSpPr>
              <a:grpSpLocks/>
            </p:cNvGrpSpPr>
            <p:nvPr/>
          </p:nvGrpSpPr>
          <p:grpSpPr bwMode="auto">
            <a:xfrm>
              <a:off x="457200" y="2800351"/>
              <a:ext cx="7829550" cy="2666999"/>
              <a:chOff x="968" y="1609"/>
              <a:chExt cx="4458" cy="697"/>
            </a:xfrm>
          </p:grpSpPr>
          <p:pic>
            <p:nvPicPr>
              <p:cNvPr id="145418" name="AutoShap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" y="1609"/>
                <a:ext cx="4458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0" name="Text Box 8"/>
              <p:cNvSpPr txBox="1">
                <a:spLocks noChangeArrowheads="1"/>
              </p:cNvSpPr>
              <p:nvPr/>
            </p:nvSpPr>
            <p:spPr bwMode="auto">
              <a:xfrm>
                <a:off x="1011" y="1650"/>
                <a:ext cx="4374" cy="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467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5417" name="Rectangle 6"/>
            <p:cNvSpPr>
              <a:spLocks noChangeArrowheads="1"/>
            </p:cNvSpPr>
            <p:nvPr/>
          </p:nvSpPr>
          <p:spPr bwMode="auto">
            <a:xfrm>
              <a:off x="671767" y="2872431"/>
              <a:ext cx="8696679" cy="20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cách phù hợp để duy trì sự cháy của bếp củi?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A. Cho thật nhiều củi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B. Khơi bếp củi cho thoáng</a:t>
              </a:r>
            </a:p>
            <a:p>
              <a:pPr eaLnBrk="1" hangingPunct="1">
                <a:buFont typeface="Wingdings 3" panose="05040102010807070707" pitchFamily="18" charset="2"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C. Lấy quạt quạt vào bếp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3429000" y="1600200"/>
            <a:ext cx="577850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7" name="Oval 16"/>
          <p:cNvSpPr/>
          <p:nvPr/>
        </p:nvSpPr>
        <p:spPr>
          <a:xfrm>
            <a:off x="4343400" y="5029200"/>
            <a:ext cx="614363" cy="59848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467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411064" y="2041020"/>
            <a:ext cx="1828800" cy="2641600"/>
          </a:xfrm>
          <a:prstGeom prst="flowChartConnector">
            <a:avLst/>
          </a:prstGeom>
          <a:gradFill>
            <a:gsLst>
              <a:gs pos="85850">
                <a:schemeClr val="accent6">
                  <a:lumMod val="20000"/>
                  <a:lumOff val="80000"/>
                </a:schemeClr>
              </a:gs>
              <a:gs pos="0">
                <a:srgbClr val="00B0F0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endParaRPr lang="en-US" altLang="en-US" sz="3467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5" name="Rectangle 1"/>
          <p:cNvSpPr>
            <a:spLocks noChangeArrowheads="1"/>
          </p:cNvSpPr>
          <p:nvPr/>
        </p:nvSpPr>
        <p:spPr bwMode="auto">
          <a:xfrm>
            <a:off x="304800" y="2717800"/>
            <a:ext cx="172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925122" y="1676400"/>
            <a:ext cx="6858000" cy="8334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40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40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95600"/>
            <a:ext cx="114890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 KHÍ CẦN CHO SỰ SỐNG</a:t>
            </a:r>
          </a:p>
        </p:txBody>
      </p:sp>
    </p:spTree>
    <p:extLst>
      <p:ext uri="{BB962C8B-B14F-4D97-AF65-F5344CB8AC3E}">
        <p14:creationId xmlns:p14="http://schemas.microsoft.com/office/powerpoint/2010/main" val="4124591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/>
          </p:cNvPr>
          <p:cNvSpPr/>
          <p:nvPr/>
        </p:nvSpPr>
        <p:spPr>
          <a:xfrm>
            <a:off x="1524000" y="1558925"/>
            <a:ext cx="93472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t-IT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khí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cho sự sống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>
            <a:extLst/>
          </p:cNvPr>
          <p:cNvSpPr/>
          <p:nvPr/>
        </p:nvSpPr>
        <p:spPr>
          <a:xfrm>
            <a:off x="1524000" y="32258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9">
            <a:extLst/>
          </p:cNvPr>
          <p:cNvSpPr/>
          <p:nvPr/>
        </p:nvSpPr>
        <p:spPr>
          <a:xfrm>
            <a:off x="1422400" y="4711700"/>
            <a:ext cx="9448800" cy="122237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9444" y="521134"/>
            <a:ext cx="33609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1727200" y="3327083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Nêu dẫn chứng ch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minh người , động vật , thực vật đều cần không khí để thở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1727200" y="4826477"/>
            <a:ext cx="9042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20" tIns="60960" rIns="121920" bIns="6096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vai trò của 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quá trình hô hấp và việc ứng dụng kiến thức này trong  đời sống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80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3124200" y="2057400"/>
            <a:ext cx="6858000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sz="8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212;p3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21025" b="16969"/>
          <a:stretch>
            <a:fillRect/>
          </a:stretch>
        </p:blipFill>
        <p:spPr bwMode="auto">
          <a:xfrm>
            <a:off x="1111250" y="1633538"/>
            <a:ext cx="271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oogle Shape;213;p3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 t="18300" b="16734"/>
          <a:stretch>
            <a:fillRect/>
          </a:stretch>
        </p:blipFill>
        <p:spPr bwMode="auto">
          <a:xfrm>
            <a:off x="1111250" y="2317750"/>
            <a:ext cx="27162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657600" y="1905000"/>
            <a:ext cx="5064125" cy="108743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1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Google Shape;214;p32"/>
          <p:cNvSpPr>
            <a:spLocks noGrp="1"/>
          </p:cNvSpPr>
          <p:nvPr>
            <p:ph type="title"/>
          </p:nvPr>
        </p:nvSpPr>
        <p:spPr>
          <a:xfrm>
            <a:off x="2819400" y="3132931"/>
            <a:ext cx="6359525" cy="1087438"/>
          </a:xfrm>
        </p:spPr>
        <p:txBody>
          <a:bodyPr lIns="121900" tIns="121900" rIns="121900" bIns="12190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không khí đối với sự sống của con người, động vật, thực vật</a:t>
            </a:r>
            <a:b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5410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430463" y="838200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88037" y="1752600"/>
            <a:ext cx="541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Để tay trước mũi, thở và hít vào, em cảm thấy thế nào?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81100" y="3160713"/>
            <a:ext cx="5089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 ra có luồng không khí ấm chạm vào tay và khi hít vào có luồng không khí mát tràn vào mũi.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21777" y="1441450"/>
            <a:ext cx="4648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Bịt mũi và ngậm miệng lại, em cảm thấy thế nào?</a:t>
            </a:r>
          </a:p>
        </p:txBody>
      </p:sp>
      <p:pic>
        <p:nvPicPr>
          <p:cNvPr id="7" name="Picture 2" descr="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1376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2476500" y="719968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Thí nghiệm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33500" y="2882900"/>
            <a:ext cx="4838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altLang="en-US" sz="32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tức ngực bị ngạt thở. Không thể nhịn thở lâu hơn được nữa.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8" grpId="0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53891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850</Words>
  <Application>Microsoft Office PowerPoint</Application>
  <PresentationFormat>Widescreen</PresentationFormat>
  <Paragraphs>105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Microsoft YaHei</vt:lpstr>
      <vt:lpstr>Arial</vt:lpstr>
      <vt:lpstr>Calibri</vt:lpstr>
      <vt:lpstr>Coming Soon</vt:lpstr>
      <vt:lpstr>Segoe Print</vt:lpstr>
      <vt:lpstr>Tahoma</vt:lpstr>
      <vt:lpstr>Times New Roman</vt:lpstr>
      <vt:lpstr>Trebuchet MS</vt:lpstr>
      <vt:lpstr>Wingdings 2</vt:lpstr>
      <vt:lpstr>Wingdings 3</vt:lpstr>
      <vt:lpstr>Minh họa Thiên nhiên 16x9</vt:lpstr>
      <vt:lpstr>PowerPoint Presentation</vt:lpstr>
      <vt:lpstr>KHỞI ĐỘNG</vt:lpstr>
      <vt:lpstr>PowerPoint Presentation</vt:lpstr>
      <vt:lpstr>KHOA HỌC 4</vt:lpstr>
      <vt:lpstr>PowerPoint Presentation</vt:lpstr>
      <vt:lpstr>KHÁM PHÁ</vt:lpstr>
      <vt:lpstr>HOẠT ĐỘNG 1</vt:lpstr>
      <vt:lpstr>PowerPoint Presentation</vt:lpstr>
      <vt:lpstr>PowerPoint Presentation</vt:lpstr>
      <vt:lpstr>PowerPoint Presentation</vt:lpstr>
      <vt:lpstr>Quan sát tranh vẽ và giải thích:  Vì sao con vật trong hình B sẽ chết?  </vt:lpstr>
      <vt:lpstr>Quan sát hình vẽ và giải thích: Vì sao cây ở hình B sẽ chết?       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Trong trường hợp nào người ta phải thở bằng bình ô-xy?</vt:lpstr>
      <vt:lpstr>PowerPoint Presentation</vt:lpstr>
      <vt:lpstr>PowerPoint Presentation</vt:lpstr>
      <vt:lpstr>NHIỆM VỤ SAU BÀI HỌC</vt:lpstr>
      <vt:lpstr>PowerPoint Presentation</vt:lpstr>
      <vt:lpstr>PowerPoint Presentation</vt:lpstr>
    </vt:vector>
  </TitlesOfParts>
  <Company>ETC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213</cp:revision>
  <cp:lastPrinted>1601-01-01T00:00:00Z</cp:lastPrinted>
  <dcterms:created xsi:type="dcterms:W3CDTF">2009-02-20T13:46:22Z</dcterms:created>
  <dcterms:modified xsi:type="dcterms:W3CDTF">2022-12-28T01:36:14Z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