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465" r:id="rId2"/>
    <p:sldId id="455" r:id="rId3"/>
    <p:sldId id="257" r:id="rId4"/>
    <p:sldId id="258" r:id="rId5"/>
    <p:sldId id="280" r:id="rId6"/>
    <p:sldId id="460" r:id="rId7"/>
    <p:sldId id="454" r:id="rId8"/>
    <p:sldId id="456" r:id="rId9"/>
    <p:sldId id="259" r:id="rId10"/>
    <p:sldId id="260" r:id="rId11"/>
    <p:sldId id="265" r:id="rId12"/>
    <p:sldId id="461" r:id="rId13"/>
    <p:sldId id="457" r:id="rId14"/>
    <p:sldId id="261" r:id="rId15"/>
    <p:sldId id="262" r:id="rId16"/>
    <p:sldId id="263" r:id="rId17"/>
    <p:sldId id="267" r:id="rId18"/>
    <p:sldId id="268" r:id="rId19"/>
    <p:sldId id="269" r:id="rId20"/>
    <p:sldId id="278" r:id="rId21"/>
    <p:sldId id="271" r:id="rId22"/>
    <p:sldId id="272" r:id="rId23"/>
    <p:sldId id="273" r:id="rId24"/>
    <p:sldId id="462" r:id="rId25"/>
    <p:sldId id="459" r:id="rId26"/>
    <p:sldId id="274" r:id="rId27"/>
    <p:sldId id="275" r:id="rId28"/>
    <p:sldId id="276" r:id="rId29"/>
    <p:sldId id="277" r:id="rId30"/>
    <p:sldId id="279" r:id="rId31"/>
    <p:sldId id="464"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F891E5-CA43-47C7-8D6D-BCB896F0B6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3" name="Date Placeholder 2">
            <a:extLst>
              <a:ext uri="{FF2B5EF4-FFF2-40B4-BE49-F238E27FC236}">
                <a16:creationId xmlns:a16="http://schemas.microsoft.com/office/drawing/2014/main" id="{389A530A-B22F-4332-8E38-127F43955D5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panose="02020603050405020304" pitchFamily="18" charset="0"/>
                <a:cs typeface="Times New Roman" panose="02020603050405020304" pitchFamily="18" charset="0"/>
              </a:defRPr>
            </a:lvl1pPr>
          </a:lstStyle>
          <a:p>
            <a:pPr>
              <a:defRPr/>
            </a:pPr>
            <a:fld id="{F50D1002-68CB-47B0-8BB8-19E3C3AB907E}" type="datetimeFigureOut">
              <a:rPr lang="en-US" smtClean="0"/>
              <a:pPr>
                <a:defRPr/>
              </a:pPr>
              <a:t>11/29/2022</a:t>
            </a:fld>
            <a:endParaRPr lang="en-US"/>
          </a:p>
        </p:txBody>
      </p:sp>
      <p:sp>
        <p:nvSpPr>
          <p:cNvPr id="4" name="Slide Image Placeholder 3">
            <a:extLst>
              <a:ext uri="{FF2B5EF4-FFF2-40B4-BE49-F238E27FC236}">
                <a16:creationId xmlns:a16="http://schemas.microsoft.com/office/drawing/2014/main" id="{92F85EF1-C305-454B-8E03-786BD030D09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4A6C22-D8D9-4DA1-946C-68164492FC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F37D1F-C3C3-470E-B677-ED4B1D27C7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52AD1CF-CC41-417E-8A60-B863A52673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cs typeface="Times New Roman" panose="02020603050405020304" pitchFamily="18" charset="0"/>
              </a:defRPr>
            </a:lvl1pPr>
          </a:lstStyle>
          <a:p>
            <a:pPr>
              <a:defRPr/>
            </a:pPr>
            <a:fld id="{870ED275-9117-4835-877E-A1E3FC2A9631}" type="slidenum">
              <a:rPr lang="en-US" altLang="en-US" smtClean="0"/>
              <a:pPr>
                <a:defRPr/>
              </a:pPr>
              <a:t>‹#›</a:t>
            </a:fld>
            <a:endParaRPr lang="en-US" altLang="en-US"/>
          </a:p>
        </p:txBody>
      </p:sp>
    </p:spTree>
    <p:extLst>
      <p:ext uri="{BB962C8B-B14F-4D97-AF65-F5344CB8AC3E}">
        <p14:creationId xmlns:p14="http://schemas.microsoft.com/office/powerpoint/2010/main" val="3519723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AC3B13-2536-47DA-BC55-45AB9F49E51A}" type="slidenum">
              <a:rPr lang="en-US" altLang="en-US">
                <a:latin typeface="Times New Roman" panose="02020603050405020304" pitchFamily="18" charset="0"/>
                <a:cs typeface="Times New Roman" panose="02020603050405020304" pitchFamily="18" charset="0"/>
              </a:rPr>
              <a:pPr/>
              <a:t>21</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2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B2B91DF-FF59-411F-A155-AA756338548C}"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6BAE40-84D1-4E1E-9C4B-570019C777C3}" type="slidenum">
              <a:rPr lang="en-US" altLang="en-US" smtClean="0"/>
              <a:pPr>
                <a:defRPr/>
              </a:pPr>
              <a:t>‹#›</a:t>
            </a:fld>
            <a:endParaRPr lang="en-US" altLang="en-US"/>
          </a:p>
        </p:txBody>
      </p:sp>
    </p:spTree>
    <p:extLst>
      <p:ext uri="{BB962C8B-B14F-4D97-AF65-F5344CB8AC3E}">
        <p14:creationId xmlns:p14="http://schemas.microsoft.com/office/powerpoint/2010/main" val="357578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DDE1881-3456-484F-804E-15F6FD02267B}"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2B3157-9024-4CF7-91C2-4F627372FB77}" type="slidenum">
              <a:rPr lang="en-US" altLang="en-US" smtClean="0"/>
              <a:pPr>
                <a:defRPr/>
              </a:pPr>
              <a:t>‹#›</a:t>
            </a:fld>
            <a:endParaRPr lang="en-US" altLang="en-US"/>
          </a:p>
        </p:txBody>
      </p:sp>
    </p:spTree>
    <p:extLst>
      <p:ext uri="{BB962C8B-B14F-4D97-AF65-F5344CB8AC3E}">
        <p14:creationId xmlns:p14="http://schemas.microsoft.com/office/powerpoint/2010/main" val="1510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7E0BE7-7478-49F7-881B-64AC58E43081}"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32C063-C512-4B35-94E5-EC3A5749FCAD}" type="slidenum">
              <a:rPr lang="en-US" altLang="en-US" smtClean="0"/>
              <a:pPr>
                <a:defRPr/>
              </a:pPr>
              <a:t>‹#›</a:t>
            </a:fld>
            <a:endParaRPr lang="en-US" altLang="en-US"/>
          </a:p>
        </p:txBody>
      </p:sp>
    </p:spTree>
    <p:extLst>
      <p:ext uri="{BB962C8B-B14F-4D97-AF65-F5344CB8AC3E}">
        <p14:creationId xmlns:p14="http://schemas.microsoft.com/office/powerpoint/2010/main" val="362853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D86EC68-6015-45DB-B681-3E625A7187B5}"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325358-2AA1-4BF6-8EF3-57CA1BC71B02}" type="slidenum">
              <a:rPr lang="en-US" altLang="en-US" smtClean="0"/>
              <a:pPr>
                <a:defRPr/>
              </a:pPr>
              <a:t>‹#›</a:t>
            </a:fld>
            <a:endParaRPr lang="en-US" altLang="en-US"/>
          </a:p>
        </p:txBody>
      </p:sp>
    </p:spTree>
    <p:extLst>
      <p:ext uri="{BB962C8B-B14F-4D97-AF65-F5344CB8AC3E}">
        <p14:creationId xmlns:p14="http://schemas.microsoft.com/office/powerpoint/2010/main" val="50188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3539A2DC-7902-495E-97E7-ECD9254FD6F5}"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CE8731-384D-440A-A61E-DCBB61E727E7}" type="slidenum">
              <a:rPr lang="en-US" altLang="en-US" smtClean="0"/>
              <a:pPr>
                <a:defRPr/>
              </a:pPr>
              <a:t>‹#›</a:t>
            </a:fld>
            <a:endParaRPr lang="en-US" altLang="en-US"/>
          </a:p>
        </p:txBody>
      </p:sp>
    </p:spTree>
    <p:extLst>
      <p:ext uri="{BB962C8B-B14F-4D97-AF65-F5344CB8AC3E}">
        <p14:creationId xmlns:p14="http://schemas.microsoft.com/office/powerpoint/2010/main" val="236506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B6D9B25-A821-4D26-BBD5-34F8081A09A8}"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2F4F6FD-54FB-4F27-954E-E565C43D75A3}" type="slidenum">
              <a:rPr lang="en-US" altLang="en-US" smtClean="0"/>
              <a:pPr>
                <a:defRPr/>
              </a:pPr>
              <a:t>‹#›</a:t>
            </a:fld>
            <a:endParaRPr lang="en-US" altLang="en-US"/>
          </a:p>
        </p:txBody>
      </p:sp>
    </p:spTree>
    <p:extLst>
      <p:ext uri="{BB962C8B-B14F-4D97-AF65-F5344CB8AC3E}">
        <p14:creationId xmlns:p14="http://schemas.microsoft.com/office/powerpoint/2010/main" val="326445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B434C67-16CE-4142-AF83-0C1CFE7E5ACE}" type="datetimeFigureOut">
              <a:rPr lang="en-US" smtClean="0"/>
              <a:pPr>
                <a:defRPr/>
              </a:pPr>
              <a:t>11/29/2022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1F385DB-1447-4A55-8A2A-47F4A5F9B09B}" type="slidenum">
              <a:rPr lang="en-US" altLang="en-US" smtClean="0"/>
              <a:pPr>
                <a:defRPr/>
              </a:pPr>
              <a:t>‹#›</a:t>
            </a:fld>
            <a:endParaRPr lang="en-US" altLang="en-US"/>
          </a:p>
        </p:txBody>
      </p:sp>
    </p:spTree>
    <p:extLst>
      <p:ext uri="{BB962C8B-B14F-4D97-AF65-F5344CB8AC3E}">
        <p14:creationId xmlns:p14="http://schemas.microsoft.com/office/powerpoint/2010/main" val="365204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92B9E9B-87EE-4887-A586-C008042091A8}" type="datetimeFigureOut">
              <a:rPr lang="en-US" smtClean="0"/>
              <a:pPr>
                <a:defRPr/>
              </a:pPr>
              <a:t>11/29/2022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8047D7D-887B-428A-8FCB-F9F96F7AA61A}" type="slidenum">
              <a:rPr lang="en-US" altLang="en-US" smtClean="0"/>
              <a:pPr>
                <a:defRPr/>
              </a:pPr>
              <a:t>‹#›</a:t>
            </a:fld>
            <a:endParaRPr lang="en-US" altLang="en-US"/>
          </a:p>
        </p:txBody>
      </p:sp>
    </p:spTree>
    <p:extLst>
      <p:ext uri="{BB962C8B-B14F-4D97-AF65-F5344CB8AC3E}">
        <p14:creationId xmlns:p14="http://schemas.microsoft.com/office/powerpoint/2010/main" val="258306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7D3C2D-5234-4ADC-B31E-4F2D1FC21DD5}" type="datetimeFigureOut">
              <a:rPr lang="en-US" smtClean="0"/>
              <a:pPr>
                <a:defRPr/>
              </a:pPr>
              <a:t>11/29/2022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749634-2C20-4AEB-99A7-0C220A6C4195}" type="slidenum">
              <a:rPr lang="en-US" altLang="en-US" smtClean="0"/>
              <a:pPr>
                <a:defRPr/>
              </a:pPr>
              <a:t>‹#›</a:t>
            </a:fld>
            <a:endParaRPr lang="en-US" altLang="en-US"/>
          </a:p>
        </p:txBody>
      </p:sp>
    </p:spTree>
    <p:extLst>
      <p:ext uri="{BB962C8B-B14F-4D97-AF65-F5344CB8AC3E}">
        <p14:creationId xmlns:p14="http://schemas.microsoft.com/office/powerpoint/2010/main" val="1712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62C5C583-2D5F-4A2D-9D7A-EA5BE27E1590}"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52D298-F1E2-4E7F-B766-4DD12F1E99B9}" type="slidenum">
              <a:rPr lang="en-US" altLang="en-US" smtClean="0"/>
              <a:pPr>
                <a:defRPr/>
              </a:pPr>
              <a:t>‹#›</a:t>
            </a:fld>
            <a:endParaRPr lang="en-US" altLang="en-US"/>
          </a:p>
        </p:txBody>
      </p:sp>
    </p:spTree>
    <p:extLst>
      <p:ext uri="{BB962C8B-B14F-4D97-AF65-F5344CB8AC3E}">
        <p14:creationId xmlns:p14="http://schemas.microsoft.com/office/powerpoint/2010/main" val="279070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FB3F2043-FE76-465F-A50A-974FFA373008}"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A75661-45F3-4B01-8C69-D33A5911093D}" type="slidenum">
              <a:rPr lang="en-US" altLang="en-US" smtClean="0"/>
              <a:pPr>
                <a:defRPr/>
              </a:pPr>
              <a:t>‹#›</a:t>
            </a:fld>
            <a:endParaRPr lang="en-US" altLang="en-US"/>
          </a:p>
        </p:txBody>
      </p:sp>
    </p:spTree>
    <p:extLst>
      <p:ext uri="{BB962C8B-B14F-4D97-AF65-F5344CB8AC3E}">
        <p14:creationId xmlns:p14="http://schemas.microsoft.com/office/powerpoint/2010/main" val="218618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1A73066-AB76-47C4-93F3-9122BF2B54A4}" type="datetimeFigureOut">
              <a:rPr lang="en-US" smtClean="0"/>
              <a:pPr>
                <a:defRPr/>
              </a:pPr>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31A7997-0B54-46D0-87AF-68827C0F8222}" type="slidenum">
              <a:rPr lang="en-US" altLang="en-US" smtClean="0"/>
              <a:pPr>
                <a:defRPr/>
              </a:pPr>
              <a:t>‹#›</a:t>
            </a:fld>
            <a:endParaRPr lang="en-US" altLang="en-US"/>
          </a:p>
        </p:txBody>
      </p:sp>
    </p:spTree>
    <p:extLst>
      <p:ext uri="{BB962C8B-B14F-4D97-AF65-F5344CB8AC3E}">
        <p14:creationId xmlns:p14="http://schemas.microsoft.com/office/powerpoint/2010/main" val="1304358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676400" y="457200"/>
            <a:ext cx="9296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Southern" panose="020B7200000000000000" pitchFamily="34" charset="0"/>
              </a:defRPr>
            </a:lvl1pPr>
            <a:lvl2pPr marL="742950" indent="-285750">
              <a:spcBef>
                <a:spcPct val="20000"/>
              </a:spcBef>
              <a:buChar char="–"/>
              <a:defRPr sz="2800">
                <a:solidFill>
                  <a:schemeClr val="tx1"/>
                </a:solidFill>
                <a:latin typeface=".VnSouthern" panose="020B7200000000000000" pitchFamily="34" charset="0"/>
              </a:defRPr>
            </a:lvl2pPr>
            <a:lvl3pPr marL="1143000" indent="-228600">
              <a:spcBef>
                <a:spcPct val="20000"/>
              </a:spcBef>
              <a:buChar char="•"/>
              <a:defRPr sz="2400">
                <a:solidFill>
                  <a:schemeClr val="tx1"/>
                </a:solidFill>
                <a:latin typeface=".VnSouthern" panose="020B7200000000000000" pitchFamily="34" charset="0"/>
              </a:defRPr>
            </a:lvl3pPr>
            <a:lvl4pPr marL="1600200" indent="-228600">
              <a:spcBef>
                <a:spcPct val="20000"/>
              </a:spcBef>
              <a:buChar char="–"/>
              <a:defRPr sz="2000">
                <a:solidFill>
                  <a:schemeClr val="tx1"/>
                </a:solidFill>
                <a:latin typeface=".VnSouthern" panose="020B7200000000000000" pitchFamily="34" charset="0"/>
              </a:defRPr>
            </a:lvl4pPr>
            <a:lvl5pPr marL="2057400" indent="-228600">
              <a:spcBef>
                <a:spcPct val="20000"/>
              </a:spcBef>
              <a:buChar char="»"/>
              <a:defRPr sz="2000">
                <a:solidFill>
                  <a:schemeClr val="tx1"/>
                </a:solidFill>
                <a:latin typeface=".VnSouthern"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Southern"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Southern"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Southern"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Southern" panose="020B7200000000000000" pitchFamily="34" charset="0"/>
              </a:defRPr>
            </a:lvl9pPr>
          </a:lstStyle>
          <a:p>
            <a:pPr algn="ctr">
              <a:spcBef>
                <a:spcPct val="0"/>
              </a:spcBef>
              <a:buFontTx/>
              <a:buNone/>
            </a:pPr>
            <a:r>
              <a:rPr lang="en-US" altLang="en-US" sz="2400" b="1">
                <a:latin typeface="Times New Roman" panose="02020603050405020304" pitchFamily="18" charset="0"/>
                <a:cs typeface="Times New Roman" panose="02020603050405020304" pitchFamily="18" charset="0"/>
              </a:rPr>
              <a:t>ỦY BAN NHÂN DÂN QUẬN LONG BIÊN</a:t>
            </a:r>
          </a:p>
          <a:p>
            <a:pPr algn="ctr">
              <a:spcBef>
                <a:spcPct val="0"/>
              </a:spcBef>
              <a:buFontTx/>
              <a:buNone/>
            </a:pPr>
            <a:r>
              <a:rPr lang="en-US" altLang="en-US" sz="2400" b="1">
                <a:latin typeface="Times New Roman" panose="02020603050405020304" pitchFamily="18" charset="0"/>
                <a:cs typeface="Times New Roman" panose="02020603050405020304" pitchFamily="18" charset="0"/>
              </a:rPr>
              <a:t>TRƯỜNG TIỂU HỌC ÁI MỘ B</a:t>
            </a:r>
          </a:p>
          <a:p>
            <a:pPr algn="ctr">
              <a:spcBef>
                <a:spcPct val="0"/>
              </a:spcBef>
              <a:buFontTx/>
              <a:buNone/>
            </a:pPr>
            <a:endParaRPr lang="en-US" altLang="en-US" b="1">
              <a:latin typeface="Times New Roman" panose="02020603050405020304" pitchFamily="18" charset="0"/>
              <a:cs typeface="Times New Roman" panose="02020603050405020304" pitchFamily="18" charset="0"/>
            </a:endParaRPr>
          </a:p>
          <a:p>
            <a:pPr algn="ctr">
              <a:spcBef>
                <a:spcPct val="0"/>
              </a:spcBef>
              <a:buFontTx/>
              <a:buNone/>
            </a:pPr>
            <a:endParaRPr lang="en-US" altLang="en-US" b="1">
              <a:latin typeface="Times New Roman" panose="02020603050405020304" pitchFamily="18" charset="0"/>
              <a:cs typeface="Times New Roman" panose="02020603050405020304" pitchFamily="18" charset="0"/>
            </a:endParaRPr>
          </a:p>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PHÂN MÔN: LỊCH SỬ</a:t>
            </a:r>
          </a:p>
          <a:p>
            <a:pPr algn="ctr">
              <a:spcBef>
                <a:spcPct val="0"/>
              </a:spcBef>
              <a:buFontTx/>
              <a:buNone/>
            </a:pPr>
            <a:r>
              <a:rPr lang="en-US" altLang="en-US" sz="3600" b="1" smtClean="0">
                <a:solidFill>
                  <a:srgbClr val="FF0000"/>
                </a:solidFill>
                <a:latin typeface="Times New Roman" panose="02020603050405020304" pitchFamily="18" charset="0"/>
                <a:cs typeface="Times New Roman" panose="02020603050405020304" pitchFamily="18" charset="0"/>
              </a:rPr>
              <a:t>BÀI 12: NHÀ TRẦN THÀNH LẬP</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3075"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2667000" y="5486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5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838200" y="762000"/>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a:solidFill>
                  <a:schemeClr val="tx2"/>
                </a:solidFill>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Dựa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nội</a:t>
            </a:r>
            <a:r>
              <a:rPr lang="en-US" altLang="en-US" sz="3600" dirty="0">
                <a:latin typeface="Times New Roman" panose="02020603050405020304" pitchFamily="18" charset="0"/>
                <a:cs typeface="Times New Roman" panose="02020603050405020304" pitchFamily="18" charset="0"/>
              </a:rPr>
              <a:t> dung </a:t>
            </a:r>
            <a:r>
              <a:rPr lang="en-US" altLang="en-US" sz="3600" dirty="0" err="1">
                <a:latin typeface="Times New Roman" panose="02020603050405020304" pitchFamily="18" charset="0"/>
                <a:cs typeface="Times New Roman" panose="02020603050405020304" pitchFamily="18" charset="0"/>
              </a:rPr>
              <a:t>sách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khoa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Tông</a:t>
            </a:r>
            <a:r>
              <a:rPr lang="en-US" altLang="en-US" sz="3600" dirty="0">
                <a:latin typeface="Times New Roman" panose="02020603050405020304" pitchFamily="18" charset="0"/>
                <a:cs typeface="Times New Roman" panose="02020603050405020304" pitchFamily="18" charset="0"/>
              </a:rPr>
              <a:t>...</a:t>
            </a:r>
            <a:r>
              <a:rPr lang="en-US" altLang="en-US" sz="3600" dirty="0" err="1">
                <a:latin typeface="Times New Roman" panose="02020603050405020304" pitchFamily="18" charset="0"/>
                <a:cs typeface="Times New Roman" panose="02020603050405020304" pitchFamily="18" charset="0"/>
              </a:rPr>
              <a:t>Nhà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lập</a:t>
            </a:r>
            <a:r>
              <a:rPr lang="en-US" altLang="en-US" sz="3600" dirty="0">
                <a:latin typeface="Times New Roman" panose="02020603050405020304" pitchFamily="18" charset="0"/>
                <a:cs typeface="Times New Roman" panose="02020603050405020304" pitchFamily="18" charset="0"/>
              </a:rPr>
              <a:t>) và </a:t>
            </a:r>
            <a:r>
              <a:rPr lang="en-US" altLang="en-US" sz="3600" dirty="0" err="1">
                <a:latin typeface="Times New Roman" panose="02020603050405020304" pitchFamily="18" charset="0"/>
                <a:cs typeface="Times New Roman" panose="02020603050405020304" pitchFamily="18" charset="0"/>
              </a:rPr>
              <a:t>trả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hỏi</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tx2"/>
                </a:solidFill>
                <a:latin typeface="Times New Roman" panose="02020603050405020304" pitchFamily="18" charset="0"/>
                <a:cs typeface="Times New Roman" panose="02020603050405020304" pitchFamily="18" charset="0"/>
              </a:rPr>
              <a:t/>
            </a:r>
            <a:br>
              <a:rPr lang="en-US" altLang="en-US" sz="3600" dirty="0">
                <a:solidFill>
                  <a:schemeClr val="tx2"/>
                </a:solidFill>
                <a:latin typeface="Times New Roman" panose="02020603050405020304" pitchFamily="18" charset="0"/>
                <a:cs typeface="Times New Roman" panose="02020603050405020304" pitchFamily="18" charset="0"/>
              </a:rPr>
            </a:br>
            <a:r>
              <a:rPr lang="en-US" altLang="en-US" sz="3600" dirty="0" err="1">
                <a:solidFill>
                  <a:srgbClr val="FF0000"/>
                </a:solidFill>
                <a:latin typeface="Times New Roman" panose="02020603050405020304" pitchFamily="18" charset="0"/>
                <a:cs typeface="Times New Roman" panose="02020603050405020304" pitchFamily="18" charset="0"/>
              </a:rPr>
              <a:t>Trong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hoàn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cảnh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đó</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Trần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thay</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thế</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Lý</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như</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thế</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nào</a:t>
            </a:r>
            <a:r>
              <a:rPr lang="en-US" altLang="en-US" sz="3600" dirty="0">
                <a:solidFill>
                  <a:srgbClr val="FF0000"/>
                </a:solidFill>
                <a:latin typeface="Times New Roman" panose="02020603050405020304" pitchFamily="18" charset="0"/>
                <a:cs typeface="Times New Roman" panose="02020603050405020304" pitchFamily="18" charset="0"/>
              </a:rPr>
              <a:t>?</a:t>
            </a:r>
            <a:r>
              <a:rPr lang="en-US" altLang="en-US" dirty="0">
                <a:solidFill>
                  <a:schemeClr val="tx2"/>
                </a:solidFill>
                <a:latin typeface="Times New Roman" panose="02020603050405020304" pitchFamily="18" charset="0"/>
                <a:cs typeface="Times New Roman" panose="02020603050405020304" pitchFamily="18" charset="0"/>
              </a:rPr>
              <a:t>				</a:t>
            </a:r>
          </a:p>
        </p:txBody>
      </p:sp>
      <p:sp>
        <p:nvSpPr>
          <p:cNvPr id="6150" name="Text Box 24"/>
          <p:cNvSpPr txBox="1">
            <a:spLocks noChangeArrowheads="1"/>
          </p:cNvSpPr>
          <p:nvPr/>
        </p:nvSpPr>
        <p:spPr bwMode="auto">
          <a:xfrm>
            <a:off x="914400" y="3033982"/>
            <a:ext cx="10439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=&gt; </a:t>
            </a:r>
            <a:r>
              <a:rPr lang="en-US" altLang="en-US" sz="3600" dirty="0" err="1">
                <a:latin typeface="Times New Roman" panose="02020603050405020304" pitchFamily="18" charset="0"/>
                <a:cs typeface="Times New Roman" panose="02020603050405020304" pitchFamily="18" charset="0"/>
              </a:rPr>
              <a:t>Vua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trai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gái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tìm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lấy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rồi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t>
            </a:r>
            <a:r>
              <a:rPr lang="vi-VN" altLang="en-US" sz="3600" dirty="0">
                <a:latin typeface="Times New Roman" panose="02020603050405020304" pitchFamily="18" charset="0"/>
                <a:cs typeface="Times New Roman" panose="02020603050405020304" pitchFamily="18" charset="0"/>
              </a:rPr>
              <a:t>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chồng</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đầu</a:t>
            </a:r>
            <a:r>
              <a:rPr lang="en-US" altLang="en-US" sz="3600" dirty="0">
                <a:latin typeface="Times New Roman" panose="02020603050405020304" pitchFamily="18" charset="0"/>
                <a:cs typeface="Times New Roman" panose="02020603050405020304" pitchFamily="18" charset="0"/>
              </a:rPr>
              <a:t> n</a:t>
            </a:r>
            <a:r>
              <a:rPr lang="vi-VN" altLang="en-US" sz="3600" dirty="0">
                <a:latin typeface="Times New Roman" panose="02020603050405020304" pitchFamily="18" charset="0"/>
                <a:cs typeface="Times New Roman" panose="02020603050405020304" pitchFamily="18" charset="0"/>
              </a:rPr>
              <a:t>ă</a:t>
            </a:r>
            <a:r>
              <a:rPr lang="en-US" altLang="en-US" sz="3600" dirty="0">
                <a:latin typeface="Times New Roman" panose="02020603050405020304" pitchFamily="18" charset="0"/>
                <a:cs typeface="Times New Roman" panose="02020603050405020304" pitchFamily="18" charset="0"/>
              </a:rPr>
              <a:t>m 1226). </a:t>
            </a:r>
            <a:r>
              <a:rPr lang="en-US" altLang="en-US" sz="3600" dirty="0" err="1">
                <a:latin typeface="Times New Roman" panose="02020603050405020304" pitchFamily="18" charset="0"/>
                <a:cs typeface="Times New Roman" panose="02020603050405020304" pitchFamily="18" charset="0"/>
              </a:rPr>
              <a:t>Nhà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lập</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slide(fromBottom)">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4"/>
          <p:cNvSpPr txBox="1">
            <a:spLocks noChangeArrowheads="1"/>
          </p:cNvSpPr>
          <p:nvPr/>
        </p:nvSpPr>
        <p:spPr bwMode="auto">
          <a:xfrm>
            <a:off x="990600" y="685800"/>
            <a:ext cx="10439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Kết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luận</a:t>
            </a:r>
            <a:r>
              <a:rPr lang="en-US" altLang="en-US" sz="4000" dirty="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4000" dirty="0" err="1">
                <a:latin typeface="Times New Roman" panose="02020603050405020304" pitchFamily="18" charset="0"/>
                <a:cs typeface="Times New Roman" panose="02020603050405020304" pitchFamily="18" charset="0"/>
              </a:rPr>
              <a:t>Đến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kỉ</a:t>
            </a:r>
            <a:r>
              <a:rPr lang="en-US" altLang="en-US" sz="4000" dirty="0">
                <a:latin typeface="Times New Roman" panose="02020603050405020304" pitchFamily="18" charset="0"/>
                <a:cs typeface="Times New Roman" panose="02020603050405020304" pitchFamily="18" charset="0"/>
              </a:rPr>
              <a:t> XII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suy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yếu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trong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nước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thuẫn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chăm</a:t>
            </a:r>
            <a:r>
              <a:rPr lang="en-US" altLang="en-US" sz="4000" dirty="0">
                <a:latin typeface="Times New Roman" panose="02020603050405020304" pitchFamily="18" charset="0"/>
                <a:cs typeface="Times New Roman" panose="02020603050405020304" pitchFamily="18" charset="0"/>
              </a:rPr>
              <a:t> lo </a:t>
            </a:r>
            <a:r>
              <a:rPr lang="en-US" altLang="en-US" sz="4000" dirty="0" err="1">
                <a:latin typeface="Times New Roman" panose="02020603050405020304" pitchFamily="18" charset="0"/>
                <a:cs typeface="Times New Roman" panose="02020603050405020304" pitchFamily="18" charset="0"/>
              </a:rPr>
              <a:t>đời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nghèo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nổi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dậy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đấu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ngoài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thường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xuyên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hợp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amond(in)">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a:solidFill>
                  <a:srgbClr val="0000FF"/>
                </a:solidFill>
                <a:latin typeface="Times New Roman" panose="02020603050405020304" pitchFamily="18" charset="0"/>
                <a:cs typeface="Times New Roman" panose="02020603050405020304" pitchFamily="18" charset="0"/>
              </a:rPr>
              <a:t>Biết h</a:t>
            </a:r>
            <a:r>
              <a:rPr lang="vi-VN" sz="2800">
                <a:solidFill>
                  <a:srgbClr val="0000FF"/>
                </a:solidFill>
                <a:latin typeface="Times New Roman" panose="02020603050405020304" pitchFamily="18" charset="0"/>
                <a:cs typeface="Times New Roman" panose="02020603050405020304" pitchFamily="18" charset="0"/>
              </a:rPr>
              <a:t>oàn 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algn="just"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932" y="2163183"/>
            <a:ext cx="813093" cy="813093"/>
          </a:xfrm>
          <a:prstGeom prst="rect">
            <a:avLst/>
          </a:prstGeom>
        </p:spPr>
      </p:pic>
    </p:spTree>
    <p:extLst>
      <p:ext uri="{BB962C8B-B14F-4D97-AF65-F5344CB8AC3E}">
        <p14:creationId xmlns:p14="http://schemas.microsoft.com/office/powerpoint/2010/main" val="37796401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273014" y="1473669"/>
            <a:ext cx="6001451"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Times New Roman" panose="02020603050405020304" pitchFamily="18" charset="0"/>
                <a:cs typeface="Times New Roman" panose="02020603050405020304" pitchFamily="18" charset="0"/>
              </a:rPr>
              <a:t>HOẠT ĐỘNG 2</a:t>
            </a:r>
            <a:endParaRPr lang="en-US" sz="6600" b="1" dirty="0">
              <a:ln/>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44576" y="3849587"/>
            <a:ext cx="985834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a:ln/>
                <a:solidFill>
                  <a:srgbClr val="0000FF"/>
                </a:solidFill>
                <a:latin typeface="Times New Roman" panose="02020603050405020304" pitchFamily="18" charset="0"/>
                <a:cs typeface="Times New Roman" panose="02020603050405020304" pitchFamily="18" charset="0"/>
              </a:rPr>
              <a:t>CÁCH QUẢN LÍ ĐẤT NƯỚC CỦA NHÀ TRẦN</a:t>
            </a:r>
            <a:endParaRPr lang="en-US" sz="3600" b="1" cap="none" spc="0">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27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9">
            <a:extLst>
              <a:ext uri="{FF2B5EF4-FFF2-40B4-BE49-F238E27FC236}">
                <a16:creationId xmlns:a16="http://schemas.microsoft.com/office/drawing/2014/main" id="{D75DEE8E-E1C7-456F-B121-E32BDBBD0DE6}"/>
              </a:ext>
            </a:extLst>
          </p:cNvPr>
          <p:cNvSpPr>
            <a:spLocks noChangeArrowheads="1"/>
          </p:cNvSpPr>
          <p:nvPr/>
        </p:nvSpPr>
        <p:spPr bwMode="auto">
          <a:xfrm>
            <a:off x="835269" y="758484"/>
            <a:ext cx="10521462" cy="1143000"/>
          </a:xfrm>
          <a:prstGeom prst="rect">
            <a:avLst/>
          </a:prstGeom>
          <a:noFill/>
          <a:ln w="9525">
            <a:noFill/>
            <a:miter lim="800000"/>
            <a:headEnd/>
            <a:tailEnd/>
          </a:ln>
        </p:spPr>
        <p:txBody>
          <a:bodyPr anchor="ctr"/>
          <a:lstStyle/>
          <a:p>
            <a:pPr eaLnBrk="1" hangingPunct="1">
              <a:defRPr/>
            </a:pP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thông</a:t>
            </a:r>
            <a:r>
              <a:rPr lang="en-US" altLang="en-US" sz="3600" b="1" dirty="0">
                <a:latin typeface="Times New Roman" panose="02020603050405020304" pitchFamily="18" charset="0"/>
                <a:cs typeface="Times New Roman" panose="02020603050405020304" pitchFamily="18" charset="0"/>
              </a:rPr>
              <a:t> tin </a:t>
            </a:r>
            <a:r>
              <a:rPr lang="en-US" altLang="en-US" sz="3600" b="1" err="1">
                <a:latin typeface="Times New Roman" panose="02020603050405020304" pitchFamily="18" charset="0"/>
                <a:cs typeface="Times New Roman" panose="02020603050405020304" pitchFamily="18" charset="0"/>
              </a:rPr>
              <a:t>từ</a:t>
            </a:r>
            <a:r>
              <a:rPr lang="en-US" altLang="en-US" sz="3600" b="1">
                <a:latin typeface="Times New Roman" panose="02020603050405020304" pitchFamily="18" charset="0"/>
                <a:cs typeface="Times New Roman" panose="02020603050405020304" pitchFamily="18" charset="0"/>
              </a:rPr>
              <a:t> </a:t>
            </a:r>
            <a:r>
              <a:rPr lang="en-US" altLang="en-US" sz="3600" b="1" smtClean="0">
                <a:latin typeface="Times New Roman" panose="02020603050405020304" pitchFamily="18" charset="0"/>
                <a:cs typeface="Times New Roman" panose="02020603050405020304" pitchFamily="18" charset="0"/>
              </a:rPr>
              <a:t>“</a:t>
            </a:r>
            <a:r>
              <a:rPr lang="en-US" altLang="en-US" sz="3600" b="1" smtClean="0">
                <a:solidFill>
                  <a:srgbClr val="002060"/>
                </a:solidFill>
                <a:latin typeface="Times New Roman" panose="02020603050405020304" pitchFamily="18" charset="0"/>
                <a:cs typeface="Times New Roman" panose="02020603050405020304" pitchFamily="18" charset="0"/>
              </a:rPr>
              <a:t>Dưới </a:t>
            </a:r>
            <a:r>
              <a:rPr lang="en-US" altLang="en-US" sz="3600" b="1" dirty="0" err="1">
                <a:solidFill>
                  <a:srgbClr val="002060"/>
                </a:solidFill>
                <a:latin typeface="Times New Roman" panose="02020603050405020304" pitchFamily="18" charset="0"/>
                <a:cs typeface="Times New Roman" panose="02020603050405020304" pitchFamily="18" charset="0"/>
              </a:rPr>
              <a:t>thời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Trần</a:t>
            </a:r>
            <a:r>
              <a:rPr lang="en-US" altLang="en-US" sz="3600" b="1" dirty="0">
                <a:solidFill>
                  <a:srgbClr val="002060"/>
                </a:solidFill>
                <a:latin typeface="Times New Roman" panose="02020603050405020304" pitchFamily="18" charset="0"/>
                <a:cs typeface="Times New Roman" panose="02020603050405020304" pitchFamily="18" charset="0"/>
              </a:rPr>
              <a:t> …. </a:t>
            </a:r>
            <a:r>
              <a:rPr lang="en-US" altLang="en-US" sz="3600" b="1" dirty="0" err="1">
                <a:solidFill>
                  <a:srgbClr val="002060"/>
                </a:solidFill>
                <a:latin typeface="Times New Roman" panose="02020603050405020304" pitchFamily="18" charset="0"/>
                <a:cs typeface="Times New Roman" panose="02020603050405020304" pitchFamily="18" charset="0"/>
              </a:rPr>
              <a:t>Ca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hát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vui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err="1">
                <a:solidFill>
                  <a:srgbClr val="002060"/>
                </a:solidFill>
                <a:latin typeface="Times New Roman" panose="02020603050405020304" pitchFamily="18" charset="0"/>
                <a:cs typeface="Times New Roman" panose="02020603050405020304" pitchFamily="18" charset="0"/>
              </a:rPr>
              <a:t>vẻ</a:t>
            </a:r>
            <a:r>
              <a:rPr lang="en-US" altLang="en-US" sz="3600" b="1" smtClean="0">
                <a:solidFill>
                  <a:srgbClr val="002060"/>
                </a:solidFill>
                <a:latin typeface="Times New Roman" panose="02020603050405020304" pitchFamily="18" charset="0"/>
                <a:cs typeface="Times New Roman" panose="02020603050405020304" pitchFamily="18" charset="0"/>
              </a:rPr>
              <a:t>.”</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8198" name="Rectangle 29"/>
          <p:cNvSpPr>
            <a:spLocks noChangeArrowheads="1"/>
          </p:cNvSpPr>
          <p:nvPr/>
        </p:nvSpPr>
        <p:spPr bwMode="auto">
          <a:xfrm>
            <a:off x="1065626" y="2360442"/>
            <a:ext cx="1036437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Dưới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bộ</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máy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nước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được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dựng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như</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nào</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7" name="Rectangle 29">
            <a:extLst>
              <a:ext uri="{FF2B5EF4-FFF2-40B4-BE49-F238E27FC236}">
                <a16:creationId xmlns:a16="http://schemas.microsoft.com/office/drawing/2014/main" id="{984BD813-CE63-4FD0-8F36-C22F8C4ACB5E}"/>
              </a:ext>
            </a:extLst>
          </p:cNvPr>
          <p:cNvSpPr>
            <a:spLocks noChangeArrowheads="1"/>
          </p:cNvSpPr>
          <p:nvPr/>
        </p:nvSpPr>
        <p:spPr bwMode="auto">
          <a:xfrm>
            <a:off x="1143000" y="3657600"/>
            <a:ext cx="99060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Chi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9">
            <a:extLst>
              <a:ext uri="{FF2B5EF4-FFF2-40B4-BE49-F238E27FC236}">
                <a16:creationId xmlns:a16="http://schemas.microsoft.com/office/drawing/2014/main" id="{9845F34F-F847-47A8-B4C3-355D72CE046B}"/>
              </a:ext>
            </a:extLst>
          </p:cNvPr>
          <p:cNvSpPr txBox="1">
            <a:spLocks noChangeArrowheads="1"/>
          </p:cNvSpPr>
          <p:nvPr/>
        </p:nvSpPr>
        <p:spPr bwMode="auto">
          <a:xfrm>
            <a:off x="3097214" y="2133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Phủ</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Text Box 49">
            <a:extLst>
              <a:ext uri="{FF2B5EF4-FFF2-40B4-BE49-F238E27FC236}">
                <a16:creationId xmlns:a16="http://schemas.microsoft.com/office/drawing/2014/main" id="{D5B8C114-437F-4D7B-A859-2C7CE3E2E05F}"/>
              </a:ext>
            </a:extLst>
          </p:cNvPr>
          <p:cNvSpPr txBox="1">
            <a:spLocks noChangeArrowheads="1"/>
          </p:cNvSpPr>
          <p:nvPr/>
        </p:nvSpPr>
        <p:spPr bwMode="auto">
          <a:xfrm>
            <a:off x="1828800" y="533400"/>
            <a:ext cx="4876800" cy="990600"/>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chia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thành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12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lộ</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Text Box 49">
            <a:extLst>
              <a:ext uri="{FF2B5EF4-FFF2-40B4-BE49-F238E27FC236}">
                <a16:creationId xmlns:a16="http://schemas.microsoft.com/office/drawing/2014/main" id="{2381BF0A-F65E-412E-BF1F-80725CDC8B17}"/>
              </a:ext>
            </a:extLst>
          </p:cNvPr>
          <p:cNvSpPr txBox="1">
            <a:spLocks noChangeArrowheads="1"/>
          </p:cNvSpPr>
          <p:nvPr/>
        </p:nvSpPr>
        <p:spPr bwMode="auto">
          <a:xfrm>
            <a:off x="3200400" y="3352801"/>
            <a:ext cx="2084388" cy="8477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Châu</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 Box 49">
            <a:extLst>
              <a:ext uri="{FF2B5EF4-FFF2-40B4-BE49-F238E27FC236}">
                <a16:creationId xmlns:a16="http://schemas.microsoft.com/office/drawing/2014/main" id="{872A2421-FD31-4053-8497-12B961F55C9F}"/>
              </a:ext>
            </a:extLst>
          </p:cNvPr>
          <p:cNvSpPr txBox="1">
            <a:spLocks noChangeArrowheads="1"/>
          </p:cNvSpPr>
          <p:nvPr/>
        </p:nvSpPr>
        <p:spPr bwMode="auto">
          <a:xfrm>
            <a:off x="3021014" y="4800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Huyện</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1" name="Text Box 49">
            <a:extLst>
              <a:ext uri="{FF2B5EF4-FFF2-40B4-BE49-F238E27FC236}">
                <a16:creationId xmlns:a16="http://schemas.microsoft.com/office/drawing/2014/main" id="{A0596E05-D2BF-45F4-BFD9-D50193121E03}"/>
              </a:ext>
            </a:extLst>
          </p:cNvPr>
          <p:cNvSpPr txBox="1">
            <a:spLocks noChangeArrowheads="1"/>
          </p:cNvSpPr>
          <p:nvPr/>
        </p:nvSpPr>
        <p:spPr bwMode="auto">
          <a:xfrm>
            <a:off x="3124200" y="5943601"/>
            <a:ext cx="2084388"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Xã</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E97AD14F-9E7B-4FD6-8A5A-459538F34141}"/>
              </a:ext>
            </a:extLst>
          </p:cNvPr>
          <p:cNvCxnSpPr/>
          <p:nvPr/>
        </p:nvCxnSpPr>
        <p:spPr>
          <a:xfrm rot="5400000">
            <a:off x="4007644" y="178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410E7044-4313-4A34-891A-D70E0907DB51}"/>
              </a:ext>
            </a:extLst>
          </p:cNvPr>
          <p:cNvCxnSpPr/>
          <p:nvPr/>
        </p:nvCxnSpPr>
        <p:spPr>
          <a:xfrm rot="5400000">
            <a:off x="4007644" y="3002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A82738BF-F084-4C8E-9EAE-C81EBFEE5401}"/>
              </a:ext>
            </a:extLst>
          </p:cNvPr>
          <p:cNvCxnSpPr/>
          <p:nvPr/>
        </p:nvCxnSpPr>
        <p:spPr>
          <a:xfrm rot="5400000">
            <a:off x="4007644" y="4526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E3E9B2A5-5D64-44F9-AAC3-CFC9CB4368BD}"/>
              </a:ext>
            </a:extLst>
          </p:cNvPr>
          <p:cNvCxnSpPr/>
          <p:nvPr/>
        </p:nvCxnSpPr>
        <p:spPr>
          <a:xfrm rot="5400000">
            <a:off x="4007644" y="559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amond(in)">
                                      <p:cBhvr>
                                        <p:cTn id="18" dur="500"/>
                                        <p:tgtEl>
                                          <p:spTgt spid="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Bottom)">
                                      <p:cBhvr>
                                        <p:cTn id="29" dur="500"/>
                                        <p:tgtEl>
                                          <p:spTgt spid="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amond(in)">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lide(fromBottom)">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a:extLst>
              <a:ext uri="{FF2B5EF4-FFF2-40B4-BE49-F238E27FC236}">
                <a16:creationId xmlns:a16="http://schemas.microsoft.com/office/drawing/2014/main" id="{A68A5A32-538B-4169-9DD5-AB6AEE7A46E1}"/>
              </a:ext>
            </a:extLst>
          </p:cNvPr>
          <p:cNvSpPr>
            <a:spLocks noChangeArrowheads="1"/>
          </p:cNvSpPr>
          <p:nvPr/>
        </p:nvSpPr>
        <p:spPr bwMode="auto">
          <a:xfrm>
            <a:off x="1143000" y="914400"/>
            <a:ext cx="102108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rgbClr val="FF0000"/>
                </a:solidFill>
                <a:latin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xét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hệ</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Chi </a:t>
            </a:r>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6" name="Rectangle 29">
            <a:extLst>
              <a:ext uri="{FF2B5EF4-FFF2-40B4-BE49-F238E27FC236}">
                <a16:creationId xmlns:a16="http://schemas.microsoft.com/office/drawing/2014/main" id="{1218296F-B5C5-4100-9BA9-FF8C9A0AD3E7}"/>
              </a:ext>
            </a:extLst>
          </p:cNvPr>
          <p:cNvSpPr>
            <a:spLocks noChangeArrowheads="1"/>
          </p:cNvSpPr>
          <p:nvPr/>
        </p:nvSpPr>
        <p:spPr bwMode="auto">
          <a:xfrm>
            <a:off x="1143000" y="1780309"/>
            <a:ext cx="10515600" cy="31242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đặt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chuông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thềm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điện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oan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ức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buổi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yến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tiệc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ca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vẻ</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29">
            <a:extLst>
              <a:ext uri="{FF2B5EF4-FFF2-40B4-BE49-F238E27FC236}">
                <a16:creationId xmlns:a16="http://schemas.microsoft.com/office/drawing/2014/main" id="{B33015EC-5755-4B88-89C8-DCB764ED8114}"/>
              </a:ext>
            </a:extLst>
          </p:cNvPr>
          <p:cNvSpPr>
            <a:spLocks noChangeArrowheads="1"/>
          </p:cNvSpPr>
          <p:nvPr/>
        </p:nvSpPr>
        <p:spPr bwMode="auto">
          <a:xfrm>
            <a:off x="838200" y="4876800"/>
            <a:ext cx="10591800" cy="1524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4000">
                <a:solidFill>
                  <a:srgbClr val="FF0000"/>
                </a:solidFill>
                <a:latin typeface="Times New Roman" panose="02020603050405020304" pitchFamily="18" charset="0"/>
                <a:cs typeface="Times New Roman" panose="02020603050405020304" pitchFamily="18" charset="0"/>
              </a:rPr>
              <a:t>=&gt; Dưới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vua</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vua</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dân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gũi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thiết</a:t>
            </a:r>
            <a:r>
              <a:rPr lang="en-US" sz="4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4"/>
          <p:cNvSpPr txBox="1">
            <a:spLocks noChangeArrowheads="1"/>
          </p:cNvSpPr>
          <p:nvPr/>
        </p:nvSpPr>
        <p:spPr bwMode="auto">
          <a:xfrm>
            <a:off x="1066800" y="838200"/>
            <a:ext cx="7446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Nhà Trần làm gì để xây dựng quân đội?</a:t>
            </a:r>
          </a:p>
        </p:txBody>
      </p:sp>
      <p:sp>
        <p:nvSpPr>
          <p:cNvPr id="6" name="Text Box 153">
            <a:extLst>
              <a:ext uri="{FF2B5EF4-FFF2-40B4-BE49-F238E27FC236}">
                <a16:creationId xmlns:a16="http://schemas.microsoft.com/office/drawing/2014/main" id="{107DE6A1-8D3F-462F-BAD8-67C13A86306F}"/>
              </a:ext>
            </a:extLst>
          </p:cNvPr>
          <p:cNvSpPr txBox="1">
            <a:spLocks noChangeArrowheads="1"/>
          </p:cNvSpPr>
          <p:nvPr/>
        </p:nvSpPr>
        <p:spPr bwMode="auto">
          <a:xfrm>
            <a:off x="1058594" y="1828800"/>
            <a:ext cx="10295206" cy="1754187"/>
          </a:xfrm>
          <a:prstGeom prst="rect">
            <a:avLst/>
          </a:prstGeom>
          <a:noFill/>
          <a:ln w="9525">
            <a:noFill/>
            <a:miter lim="800000"/>
            <a:headEnd/>
            <a:tailEnd/>
          </a:ln>
        </p:spPr>
        <p:txBody>
          <a:bodyPr wrap="square">
            <a:spAutoFit/>
          </a:bodyPr>
          <a:lstStyle/>
          <a:p>
            <a:pPr eaLnBrk="1" hangingPunct="1">
              <a:spcBef>
                <a:spcPct val="50000"/>
              </a:spcBef>
              <a:defRPr/>
            </a:pPr>
            <a:r>
              <a:rPr lang="en-US" sz="320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Trai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tráng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khoẻ</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làng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1"/>
          <p:cNvSpPr txBox="1">
            <a:spLocks noChangeArrowheads="1"/>
          </p:cNvSpPr>
          <p:nvPr/>
        </p:nvSpPr>
        <p:spPr bwMode="auto">
          <a:xfrm>
            <a:off x="1066800" y="685800"/>
            <a:ext cx="10134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a:solidFill>
                  <a:srgbClr val="FF0066"/>
                </a:solidFill>
                <a:latin typeface="Times New Roman" panose="02020603050405020304" pitchFamily="18" charset="0"/>
                <a:cs typeface="Times New Roman" panose="02020603050405020304" pitchFamily="18" charset="0"/>
              </a:rPr>
              <a:t>Hãy </a:t>
            </a:r>
            <a:r>
              <a:rPr lang="en-US" altLang="en-US">
                <a:solidFill>
                  <a:srgbClr val="FF0066"/>
                </a:solidFill>
                <a:latin typeface="Times New Roman" panose="02020603050405020304" pitchFamily="18" charset="0"/>
                <a:cs typeface="Times New Roman" panose="02020603050405020304" pitchFamily="18" charset="0"/>
              </a:rPr>
              <a:t>nêu</a:t>
            </a:r>
            <a:r>
              <a:rPr lang="vi-VN" altLang="en-US">
                <a:solidFill>
                  <a:srgbClr val="FF0066"/>
                </a:solidFill>
                <a:latin typeface="Times New Roman" panose="02020603050405020304" pitchFamily="18" charset="0"/>
                <a:cs typeface="Times New Roman" panose="02020603050405020304" pitchFamily="18" charset="0"/>
              </a:rPr>
              <a:t> </a:t>
            </a:r>
            <a:r>
              <a:rPr lang="en-US" altLang="en-US">
                <a:solidFill>
                  <a:srgbClr val="FF0066"/>
                </a:solidFill>
                <a:latin typeface="Times New Roman" panose="02020603050405020304" pitchFamily="18" charset="0"/>
                <a:cs typeface="Times New Roman" panose="02020603050405020304" pitchFamily="18" charset="0"/>
              </a:rPr>
              <a:t>công việc chính của các chức quan nhà Trần?</a:t>
            </a:r>
            <a:endParaRPr lang="vi-VN" altLang="en-US">
              <a:solidFill>
                <a:srgbClr val="FF0066"/>
              </a:solidFill>
              <a:latin typeface="Times New Roman" panose="02020603050405020304" pitchFamily="18" charset="0"/>
              <a:cs typeface="Times New Roman" panose="02020603050405020304" pitchFamily="18" charset="0"/>
            </a:endParaRPr>
          </a:p>
        </p:txBody>
      </p:sp>
      <p:graphicFrame>
        <p:nvGraphicFramePr>
          <p:cNvPr id="5" name="Group 59">
            <a:extLst>
              <a:ext uri="{FF2B5EF4-FFF2-40B4-BE49-F238E27FC236}">
                <a16:creationId xmlns:a16="http://schemas.microsoft.com/office/drawing/2014/main" id="{7A1B6F30-4F56-4E6D-BFCA-5AB3D966EE4E}"/>
              </a:ext>
            </a:extLst>
          </p:cNvPr>
          <p:cNvGraphicFramePr>
            <a:graphicFrameLocks noGrp="1"/>
          </p:cNvGraphicFramePr>
          <p:nvPr>
            <p:extLst>
              <p:ext uri="{D42A27DB-BD31-4B8C-83A1-F6EECF244321}">
                <p14:modId xmlns:p14="http://schemas.microsoft.com/office/powerpoint/2010/main" val="3129866135"/>
              </p:ext>
            </p:extLst>
          </p:nvPr>
        </p:nvGraphicFramePr>
        <p:xfrm>
          <a:off x="1295400" y="1524000"/>
          <a:ext cx="10210800" cy="3883025"/>
        </p:xfrm>
        <a:graphic>
          <a:graphicData uri="http://schemas.openxmlformats.org/drawingml/2006/table">
            <a:tbl>
              <a:tblPr/>
              <a:tblGrid>
                <a:gridCol w="3429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676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CHỨC QUAN</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CÔNG VIỆC ĐƯỢC GIAO</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Hà</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đê</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4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Đồn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điền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Khuyến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nông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62">
            <a:extLst>
              <a:ext uri="{FF2B5EF4-FFF2-40B4-BE49-F238E27FC236}">
                <a16:creationId xmlns:a16="http://schemas.microsoft.com/office/drawing/2014/main" id="{15D1B2D1-5C5A-4AB9-A5BC-02A660044057}"/>
              </a:ext>
            </a:extLst>
          </p:cNvPr>
          <p:cNvSpPr txBox="1">
            <a:spLocks noChangeArrowheads="1"/>
          </p:cNvSpPr>
          <p:nvPr/>
        </p:nvSpPr>
        <p:spPr bwMode="auto">
          <a:xfrm>
            <a:off x="5059972" y="2290515"/>
            <a:ext cx="6629400" cy="553998"/>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Trông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coi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đắp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điều</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Text Box 63">
            <a:extLst>
              <a:ext uri="{FF2B5EF4-FFF2-40B4-BE49-F238E27FC236}">
                <a16:creationId xmlns:a16="http://schemas.microsoft.com/office/drawing/2014/main" id="{78923D1B-9602-4FE0-9FB2-FC5BC192E79F}"/>
              </a:ext>
            </a:extLst>
          </p:cNvPr>
          <p:cNvSpPr txBox="1">
            <a:spLocks noChangeArrowheads="1"/>
          </p:cNvSpPr>
          <p:nvPr/>
        </p:nvSpPr>
        <p:spPr bwMode="auto">
          <a:xfrm>
            <a:off x="5333413" y="3253935"/>
            <a:ext cx="5943600" cy="584775"/>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khẩn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hoang</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Text Box 64">
            <a:extLst>
              <a:ext uri="{FF2B5EF4-FFF2-40B4-BE49-F238E27FC236}">
                <a16:creationId xmlns:a16="http://schemas.microsoft.com/office/drawing/2014/main" id="{C6C8108D-2676-415C-997C-B0A49C5DC29D}"/>
              </a:ext>
            </a:extLst>
          </p:cNvPr>
          <p:cNvSpPr txBox="1">
            <a:spLocks noChangeArrowheads="1"/>
          </p:cNvSpPr>
          <p:nvPr/>
        </p:nvSpPr>
        <p:spPr bwMode="auto">
          <a:xfrm>
            <a:off x="5319345" y="4165025"/>
            <a:ext cx="6110655" cy="1077913"/>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khuyến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khích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dân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xuất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3">
            <a:extLst>
              <a:ext uri="{FF2B5EF4-FFF2-40B4-BE49-F238E27FC236}">
                <a16:creationId xmlns:a16="http://schemas.microsoft.com/office/drawing/2014/main" id="{E43AB60E-BBB0-46FC-B160-2FDD313F87D9}"/>
              </a:ext>
            </a:extLst>
          </p:cNvPr>
          <p:cNvSpPr txBox="1">
            <a:spLocks noChangeArrowheads="1"/>
          </p:cNvSpPr>
          <p:nvPr/>
        </p:nvSpPr>
        <p:spPr bwMode="auto">
          <a:xfrm>
            <a:off x="914400" y="1066800"/>
            <a:ext cx="10515600" cy="2524125"/>
          </a:xfrm>
          <a:prstGeom prst="rect">
            <a:avLst/>
          </a:prstGeom>
          <a:noFill/>
          <a:ln w="9525">
            <a:noFill/>
            <a:miter lim="800000"/>
            <a:headEnd/>
            <a:tailEnd/>
          </a:ln>
        </p:spPr>
        <p:txBody>
          <a:bodyPr wrap="square">
            <a:spAutoFit/>
          </a:bodyPr>
          <a:lstStyle/>
          <a:p>
            <a:pPr algn="ctr" eaLnBrk="1" hangingPunct="1">
              <a:spcBef>
                <a:spcPct val="50000"/>
              </a:spcBef>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p>
          <a:p>
            <a:pPr algn="just" eaLnBrk="1" hangingPunct="1">
              <a:spcBef>
                <a:spcPct val="50000"/>
              </a:spcBef>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thủ</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err="1">
                <a:solidFill>
                  <a:schemeClr val="tx1">
                    <a:lumMod val="95000"/>
                    <a:lumOff val="5000"/>
                  </a:schemeClr>
                </a:solidFill>
                <a:latin typeface="Times New Roman" panose="02020603050405020304" pitchFamily="18" charset="0"/>
                <a:cs typeface="Times New Roman" panose="02020603050405020304" pitchFamily="18" charset="0"/>
              </a:rPr>
              <a:t>ngụ</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 binh ngư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Times New Roman" panose="02020603050405020304" pitchFamily="18" charset="0"/>
                <a:ea typeface="字魂59号-创粗黑" panose="00000500000000000000" pitchFamily="2" charset="-122"/>
                <a:cs typeface="Times New Roman" panose="02020603050405020304" pitchFamily="18" charset="0"/>
              </a:rPr>
              <a:t>L</a:t>
            </a:r>
            <a:endParaRPr lang="zh-CN" altLang="en-US" sz="3600" dirty="0">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676552" y="2438400"/>
            <a:ext cx="5194371"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Times New Roman" panose="02020603050405020304" pitchFamily="18" charset="0"/>
                <a:cs typeface="Times New Roman" panose="02020603050405020304" pitchFamily="18" charset="0"/>
              </a:rPr>
              <a:t>KHỞI ĐỘNG</a:t>
            </a:r>
            <a:endParaRPr lang="en-US" sz="66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72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en tho cac vi vua Tran ( Dong Trieu - Quang N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7924800" cy="475488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s1671625_images1671581_rong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317" y="762000"/>
            <a:ext cx="7162800" cy="497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3105443" y="5761813"/>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Đền thờ vua Trần Nhân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018" y="990600"/>
            <a:ext cx="7192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200399" y="56388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Đ</a:t>
            </a:r>
            <a:r>
              <a:rPr lang="en-US" altLang="en-US">
                <a:latin typeface="Times New Roman" panose="02020603050405020304" pitchFamily="18" charset="0"/>
                <a:cs typeface="Times New Roman" panose="02020603050405020304" pitchFamily="18" charset="0"/>
              </a:rPr>
              <a:t>ỀN THỜ VUA TRẦN DỤ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762000"/>
            <a:ext cx="781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133600" y="5791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T</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ỢNG THỜ H</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NG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ẠO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ẠI V</a:t>
            </a:r>
            <a:r>
              <a:rPr lang="vi-VN" altLang="en-US" sz="2400">
                <a:latin typeface="Times New Roman" panose="02020603050405020304" pitchFamily="18" charset="0"/>
                <a:cs typeface="Times New Roman" panose="02020603050405020304" pitchFamily="18" charset="0"/>
              </a:rPr>
              <a:t>ƯƠ</a:t>
            </a:r>
            <a:r>
              <a:rPr lang="en-US" altLang="en-US" sz="2400">
                <a:latin typeface="Times New Roman" panose="02020603050405020304" pitchFamily="18" charset="0"/>
                <a:cs typeface="Times New Roman" panose="02020603050405020304" pitchFamily="18" charset="0"/>
              </a:rPr>
              <a:t>NG TRẦN QUỐC TUẤN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a:solidFill>
                  <a:srgbClr val="0000FF"/>
                </a:solidFill>
                <a:latin typeface="Times New Roman" panose="02020603050405020304" pitchFamily="18" charset="0"/>
                <a:cs typeface="Times New Roman" panose="02020603050405020304" pitchFamily="18" charset="0"/>
              </a:rPr>
              <a:t>Biết h</a:t>
            </a:r>
            <a:r>
              <a:rPr lang="vi-VN" sz="2800">
                <a:solidFill>
                  <a:srgbClr val="0000FF"/>
                </a:solidFill>
                <a:latin typeface="Times New Roman" panose="02020603050405020304" pitchFamily="18" charset="0"/>
                <a:cs typeface="Times New Roman" panose="02020603050405020304" pitchFamily="18" charset="0"/>
              </a:rPr>
              <a:t>oàn 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932" y="2163183"/>
            <a:ext cx="813093" cy="813093"/>
          </a:xfrm>
          <a:prstGeom prst="rect">
            <a:avLst/>
          </a:prstGeom>
        </p:spPr>
      </p:pic>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6568" y="3715604"/>
            <a:ext cx="813093" cy="813093"/>
          </a:xfrm>
          <a:prstGeom prst="rect">
            <a:avLst/>
          </a:prstGeom>
        </p:spPr>
      </p:pic>
    </p:spTree>
    <p:extLst>
      <p:ext uri="{BB962C8B-B14F-4D97-AF65-F5344CB8AC3E}">
        <p14:creationId xmlns:p14="http://schemas.microsoft.com/office/powerpoint/2010/main" val="205740486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937043" y="2438400"/>
            <a:ext cx="4673395"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Times New Roman" panose="02020603050405020304" pitchFamily="18" charset="0"/>
                <a:cs typeface="Times New Roman" panose="02020603050405020304" pitchFamily="18" charset="0"/>
              </a:rPr>
              <a:t>VẬN DỤNG</a:t>
            </a:r>
            <a:endParaRPr lang="en-US" sz="66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817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
        <p:nvSpPr>
          <p:cNvPr id="5" name="Text Box 238"/>
          <p:cNvSpPr txBox="1">
            <a:spLocks noChangeArrowheads="1"/>
          </p:cNvSpPr>
          <p:nvPr/>
        </p:nvSpPr>
        <p:spPr bwMode="auto">
          <a:xfrm>
            <a:off x="1752600" y="23622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Đây là tên một chức quan tuyển mộ người đi khẩn hoang ở thời nhà Trần?</a:t>
            </a:r>
          </a:p>
        </p:txBody>
      </p:sp>
      <p:sp>
        <p:nvSpPr>
          <p:cNvPr id="6" name="Text Box 238"/>
          <p:cNvSpPr txBox="1">
            <a:spLocks noChangeArrowheads="1"/>
          </p:cNvSpPr>
          <p:nvPr/>
        </p:nvSpPr>
        <p:spPr bwMode="auto">
          <a:xfrm>
            <a:off x="1828800" y="3417889"/>
            <a:ext cx="297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Đồn điền sứ </a:t>
            </a:r>
          </a:p>
        </p:txBody>
      </p:sp>
      <p:sp>
        <p:nvSpPr>
          <p:cNvPr id="7" name="Text Box 239"/>
          <p:cNvSpPr txBox="1">
            <a:spLocks noChangeArrowheads="1"/>
          </p:cNvSpPr>
          <p:nvPr/>
        </p:nvSpPr>
        <p:spPr bwMode="auto">
          <a:xfrm>
            <a:off x="1600200" y="2311400"/>
            <a:ext cx="982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2. Lý Huệ Tông truyền ngôi cho con gái tên là gì?</a:t>
            </a:r>
          </a:p>
        </p:txBody>
      </p:sp>
      <p:sp>
        <p:nvSpPr>
          <p:cNvPr id="8" name="Text Box 238"/>
          <p:cNvSpPr txBox="1">
            <a:spLocks noChangeArrowheads="1"/>
          </p:cNvSpPr>
          <p:nvPr/>
        </p:nvSpPr>
        <p:spPr bwMode="auto">
          <a:xfrm>
            <a:off x="4876800" y="3352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Lý Chiêu Hoàng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0"/>
          <p:cNvSpPr txBox="1">
            <a:spLocks noChangeArrowheads="1"/>
          </p:cNvSpPr>
          <p:nvPr/>
        </p:nvSpPr>
        <p:spPr bwMode="auto">
          <a:xfrm>
            <a:off x="1752600" y="2590801"/>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3.Tên của chức quan trông coi việc đắp đê và bảo vệ đê điều, từ gồm 6 chữ cái?</a:t>
            </a:r>
          </a:p>
        </p:txBody>
      </p:sp>
      <p:sp>
        <p:nvSpPr>
          <p:cNvPr id="7" name="Text Box 238"/>
          <p:cNvSpPr txBox="1">
            <a:spLocks noChangeArrowheads="1"/>
          </p:cNvSpPr>
          <p:nvPr/>
        </p:nvSpPr>
        <p:spPr bwMode="auto">
          <a:xfrm>
            <a:off x="4572000" y="36830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Hà Đê Sứ</a:t>
            </a:r>
          </a:p>
        </p:txBody>
      </p:sp>
      <p:sp>
        <p:nvSpPr>
          <p:cNvPr id="8" name="Rectangle 7"/>
          <p:cNvSpPr>
            <a:spLocks noChangeArrowheads="1"/>
          </p:cNvSpPr>
          <p:nvPr/>
        </p:nvSpPr>
        <p:spPr bwMode="auto">
          <a:xfrm>
            <a:off x="1752600" y="25908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4. Các vua Trần đặt lệ nhường ngôi sớm cho con và tự xưng là gì? Từ gồm 15 chữ cái.</a:t>
            </a:r>
          </a:p>
        </p:txBody>
      </p:sp>
      <p:sp>
        <p:nvSpPr>
          <p:cNvPr id="9" name="Text Box 238"/>
          <p:cNvSpPr txBox="1">
            <a:spLocks noChangeArrowheads="1"/>
          </p:cNvSpPr>
          <p:nvPr/>
        </p:nvSpPr>
        <p:spPr bwMode="auto">
          <a:xfrm>
            <a:off x="4724400" y="36576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Thái Thượng Hoàng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2"/>
          <p:cNvSpPr txBox="1">
            <a:spLocks noChangeArrowheads="1"/>
          </p:cNvSpPr>
          <p:nvPr/>
        </p:nvSpPr>
        <p:spPr bwMode="auto">
          <a:xfrm>
            <a:off x="2438400" y="2514601"/>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5. Từ gồm 8 chữ cái: Đây là tên thật của vị vua đầu tiên thuộc triều Trần?</a:t>
            </a:r>
          </a:p>
        </p:txBody>
      </p:sp>
      <p:sp>
        <p:nvSpPr>
          <p:cNvPr id="6" name="Text Box 238"/>
          <p:cNvSpPr txBox="1">
            <a:spLocks noChangeArrowheads="1"/>
          </p:cNvSpPr>
          <p:nvPr/>
        </p:nvSpPr>
        <p:spPr bwMode="auto">
          <a:xfrm>
            <a:off x="4724400" y="365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Cảnh</a:t>
            </a:r>
          </a:p>
        </p:txBody>
      </p:sp>
      <p:sp>
        <p:nvSpPr>
          <p:cNvPr id="7" name="Text Box 243"/>
          <p:cNvSpPr txBox="1">
            <a:spLocks noChangeArrowheads="1"/>
          </p:cNvSpPr>
          <p:nvPr/>
        </p:nvSpPr>
        <p:spPr bwMode="auto">
          <a:xfrm>
            <a:off x="2286000" y="2514601"/>
            <a:ext cx="762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6. Tên một người có công khởi dựng sự nghiệp họ Trần. Từ gồm 9 chữ cái</a:t>
            </a:r>
          </a:p>
        </p:txBody>
      </p:sp>
      <p:sp>
        <p:nvSpPr>
          <p:cNvPr id="8" name="Text Box 238"/>
          <p:cNvSpPr txBox="1">
            <a:spLocks noChangeArrowheads="1"/>
          </p:cNvSpPr>
          <p:nvPr/>
        </p:nvSpPr>
        <p:spPr bwMode="auto">
          <a:xfrm>
            <a:off x="4953000" y="37338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Thủ Độ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5" presetClass="exit" presetSubtype="10" fill="hold" grpId="1" nodeType="withEffect">
                                  <p:stCondLst>
                                    <p:cond delay="0"/>
                                  </p:stCondLst>
                                  <p:childTnLst>
                                    <p:animEffect transition="out" filter="checkerboard(across)">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4"/>
          <p:cNvSpPr txBox="1">
            <a:spLocks noChangeArrowheads="1"/>
          </p:cNvSpPr>
          <p:nvPr/>
        </p:nvSpPr>
        <p:spPr bwMode="auto">
          <a:xfrm>
            <a:off x="2209800" y="2362201"/>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7. Từ gồm 12 chữ cái, tên một chức quan chăm lo, khuyến khích nông dân sản xuất?</a:t>
            </a:r>
          </a:p>
        </p:txBody>
      </p:sp>
      <p:sp>
        <p:nvSpPr>
          <p:cNvPr id="7" name="Text Box 238"/>
          <p:cNvSpPr txBox="1">
            <a:spLocks noChangeArrowheads="1"/>
          </p:cNvSpPr>
          <p:nvPr/>
        </p:nvSpPr>
        <p:spPr bwMode="auto">
          <a:xfrm>
            <a:off x="4953000" y="37338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Khuyến nông sứ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8" presetClass="exit" presetSubtype="16" fill="hold" grpId="1" nodeType="withEffect">
                                  <p:stCondLst>
                                    <p:cond delay="0"/>
                                  </p:stCondLst>
                                  <p:childTnLst>
                                    <p:animEffect transition="out" filter="diamond(i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76532" y="914400"/>
            <a:ext cx="1059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a:solidFill>
                  <a:srgbClr val="FF0000"/>
                </a:solidFill>
                <a:latin typeface="Times New Roman" panose="02020603050405020304" pitchFamily="18" charset="0"/>
                <a:cs typeface="Times New Roman" panose="02020603050405020304" pitchFamily="18" charset="0"/>
              </a:rPr>
              <a:t>Câu 1: Tr</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ớc nguy c</a:t>
            </a:r>
            <a:r>
              <a:rPr lang="vi-VN" altLang="en-US" sz="4000" b="1">
                <a:solidFill>
                  <a:srgbClr val="FF0000"/>
                </a:solidFill>
                <a:latin typeface="Times New Roman" panose="02020603050405020304" pitchFamily="18" charset="0"/>
                <a:cs typeface="Times New Roman" panose="02020603050405020304" pitchFamily="18" charset="0"/>
              </a:rPr>
              <a:t>ơ</a:t>
            </a:r>
            <a:r>
              <a:rPr lang="en-US" altLang="en-US" sz="4000" b="1">
                <a:solidFill>
                  <a:srgbClr val="FF0000"/>
                </a:solidFill>
                <a:latin typeface="Times New Roman" panose="02020603050405020304" pitchFamily="18" charset="0"/>
                <a:cs typeface="Times New Roman" panose="02020603050405020304" pitchFamily="18" charset="0"/>
              </a:rPr>
              <a:t> bị quân Tống xâm l</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ợc, Lý Th</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ờng Kiệt </a:t>
            </a:r>
            <a:r>
              <a:rPr lang="vi-VN" altLang="en-US" sz="4000" b="1">
                <a:solidFill>
                  <a:srgbClr val="FF0000"/>
                </a:solidFill>
                <a:latin typeface="Times New Roman" panose="02020603050405020304" pitchFamily="18" charset="0"/>
                <a:cs typeface="Times New Roman" panose="02020603050405020304" pitchFamily="18" charset="0"/>
              </a:rPr>
              <a:t>đ</a:t>
            </a:r>
            <a:r>
              <a:rPr lang="en-US" altLang="en-US" sz="4000" b="1">
                <a:solidFill>
                  <a:srgbClr val="FF0000"/>
                </a:solidFill>
                <a:latin typeface="Times New Roman" panose="02020603050405020304" pitchFamily="18" charset="0"/>
                <a:cs typeface="Times New Roman" panose="02020603050405020304" pitchFamily="18" charset="0"/>
              </a:rPr>
              <a:t>ã làm gì?</a:t>
            </a:r>
          </a:p>
          <a:p>
            <a:pPr algn="ctr" eaLnBrk="1" hangingPunct="1">
              <a:buFontTx/>
              <a:buNone/>
            </a:pPr>
            <a:endParaRPr lang="en-US" altLang="en-US" sz="3600" b="1">
              <a:solidFill>
                <a:srgbClr val="FF0000"/>
              </a:solidFill>
              <a:latin typeface="VNI-Times" pitchFamily="2" charset="0"/>
              <a:cs typeface="Times New Roman" panose="02020603050405020304" pitchFamily="18" charset="0"/>
            </a:endParaRPr>
          </a:p>
        </p:txBody>
      </p:sp>
      <p:sp>
        <p:nvSpPr>
          <p:cNvPr id="6" name="Text Box 10"/>
          <p:cNvSpPr txBox="1">
            <a:spLocks noChangeArrowheads="1"/>
          </p:cNvSpPr>
          <p:nvPr/>
        </p:nvSpPr>
        <p:spPr bwMode="auto">
          <a:xfrm>
            <a:off x="990600" y="2590800"/>
            <a:ext cx="1059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=&gt; Lý Thường Kiệt chia quân thành 2 đạo quân thủy, bộ bất ngờ đánh vào nơi tập trung quân lương của Nhà Tống ở Ung Châu, Khâm Châu, Liêm Châu rồi rút về.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00200" y="327660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33CC"/>
                </a:solidFill>
                <a:latin typeface="Times New Roman" panose="02020603050405020304" pitchFamily="18" charset="0"/>
                <a:cs typeface="Times New Roman" panose="02020603050405020304" pitchFamily="18" charset="0"/>
              </a:rPr>
              <a:t>- Chuẩn bị bài 13: Nhà Trần và việc đắp đê</a:t>
            </a:r>
          </a:p>
        </p:txBody>
      </p:sp>
      <p:sp>
        <p:nvSpPr>
          <p:cNvPr id="2" name="Rectangle 1"/>
          <p:cNvSpPr/>
          <p:nvPr/>
        </p:nvSpPr>
        <p:spPr>
          <a:xfrm>
            <a:off x="1816835" y="1143000"/>
            <a:ext cx="84821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NHIỆM VỤ SAU BÀI HỌC</a:t>
            </a:r>
          </a:p>
        </p:txBody>
      </p:sp>
      <p:sp>
        <p:nvSpPr>
          <p:cNvPr id="4" name="TextBox 3"/>
          <p:cNvSpPr txBox="1"/>
          <p:nvPr/>
        </p:nvSpPr>
        <p:spPr>
          <a:xfrm>
            <a:off x="1600200" y="2514600"/>
            <a:ext cx="8534400" cy="523220"/>
          </a:xfrm>
          <a:prstGeom prst="rect">
            <a:avLst/>
          </a:prstGeom>
          <a:noFill/>
        </p:spPr>
        <p:txBody>
          <a:bodyPr wrap="square" rtlCol="0">
            <a:spAutoFit/>
          </a:bodyPr>
          <a:lstStyle/>
          <a:p>
            <a:r>
              <a:rPr lang="en-US" sz="2800" b="1">
                <a:solidFill>
                  <a:srgbClr val="0000FF"/>
                </a:solidFill>
                <a:latin typeface="Times New Roman" panose="02020603050405020304" pitchFamily="18" charset="0"/>
                <a:cs typeface="Times New Roman" panose="02020603050405020304" pitchFamily="18" charset="0"/>
              </a:rPr>
              <a:t>- Tìm hiểu và kể tên các đời vua nhà Trần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11582400" cy="5701561"/>
          </a:xfrm>
          <a:prstGeom prst="rect">
            <a:avLst/>
          </a:prstGeom>
          <a:noFill/>
        </p:spPr>
        <p:txBody>
          <a:bodyPr wrap="square">
            <a:spAutoFit/>
          </a:bodyPr>
          <a:lstStyle/>
          <a:p>
            <a:pPr algn="ctr">
              <a:lnSpc>
                <a:spcPct val="150000"/>
              </a:lnSpc>
              <a:defRPr/>
            </a:pPr>
            <a:r>
              <a:rPr lang="en-US" sz="2700" b="1" dirty="0" err="1">
                <a:solidFill>
                  <a:srgbClr val="FF0000"/>
                </a:solidFill>
                <a:latin typeface="Times New Roman" pitchFamily="18" charset="0"/>
                <a:cs typeface="Times New Roman" pitchFamily="18" charset="0"/>
              </a:rPr>
              <a:t>Lịch</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sử</a:t>
            </a:r>
            <a:endParaRPr lang="en-US" sz="2700" b="1" dirty="0">
              <a:solidFill>
                <a:srgbClr val="FF0000"/>
              </a:solidFill>
              <a:latin typeface="Times New Roman" pitchFamily="18" charset="0"/>
              <a:cs typeface="Times New Roman" pitchFamily="18" charset="0"/>
            </a:endParaRPr>
          </a:p>
          <a:p>
            <a:pPr algn="ctr">
              <a:lnSpc>
                <a:spcPct val="150000"/>
              </a:lnSpc>
              <a:defRPr/>
            </a:pPr>
            <a:r>
              <a:rPr lang="en-US" sz="2700" b="1" dirty="0" err="1">
                <a:solidFill>
                  <a:srgbClr val="FF0000"/>
                </a:solidFill>
                <a:latin typeface="Times New Roman" pitchFamily="18" charset="0"/>
                <a:cs typeface="Times New Roman" pitchFamily="18" charset="0"/>
              </a:rPr>
              <a:t>Bài</a:t>
            </a:r>
            <a:r>
              <a:rPr lang="en-US" sz="2700" b="1" dirty="0">
                <a:solidFill>
                  <a:srgbClr val="FF0000"/>
                </a:solidFill>
                <a:latin typeface="Times New Roman" pitchFamily="18" charset="0"/>
                <a:cs typeface="Times New Roman" pitchFamily="18" charset="0"/>
              </a:rPr>
              <a:t> 12: </a:t>
            </a:r>
            <a:r>
              <a:rPr lang="en-US" sz="2700" b="1" dirty="0" err="1">
                <a:solidFill>
                  <a:srgbClr val="FF0000"/>
                </a:solidFill>
                <a:latin typeface="Times New Roman" pitchFamily="18" charset="0"/>
                <a:cs typeface="Times New Roman" pitchFamily="18" charset="0"/>
              </a:rPr>
              <a:t>Nhà</a:t>
            </a:r>
            <a:r>
              <a:rPr lang="en-US" sz="2700" b="1" dirty="0">
                <a:solidFill>
                  <a:srgbClr val="FF0000"/>
                </a:solidFill>
                <a:latin typeface="Times New Roman" pitchFamily="18" charset="0"/>
                <a:cs typeface="Times New Roman" pitchFamily="18" charset="0"/>
              </a:rPr>
              <a:t> Trần thành lập</a:t>
            </a:r>
          </a:p>
          <a:p>
            <a:pPr marL="514350" indent="-514350">
              <a:lnSpc>
                <a:spcPct val="150000"/>
              </a:lnSpc>
              <a:buFontTx/>
              <a:buAutoNum type="arabicPeriod"/>
              <a:defRPr/>
            </a:pPr>
            <a:r>
              <a:rPr lang="en-US" sz="2700" b="1" dirty="0">
                <a:latin typeface="Times New Roman" pitchFamily="18" charset="0"/>
                <a:cs typeface="Times New Roman" pitchFamily="18" charset="0"/>
              </a:rPr>
              <a:t>Hoàn cảnh ra đời</a:t>
            </a:r>
          </a:p>
          <a:p>
            <a:pPr marL="457200" indent="-457200">
              <a:lnSpc>
                <a:spcPct val="150000"/>
              </a:lnSpc>
              <a:buFontTx/>
              <a:buChar char="-"/>
              <a:defRPr/>
            </a:pPr>
            <a:r>
              <a:rPr lang="en-US" sz="2700" b="1" dirty="0">
                <a:latin typeface="Times New Roman" pitchFamily="18" charset="0"/>
                <a:cs typeface="Times New Roman" pitchFamily="18" charset="0"/>
              </a:rPr>
              <a:t>Đầu năm 1226, Lý Chiêu Hoàng nhường ngôi cho </a:t>
            </a:r>
            <a:r>
              <a:rPr lang="en-US" sz="2700" b="1">
                <a:latin typeface="Times New Roman" pitchFamily="18" charset="0"/>
                <a:cs typeface="Times New Roman" pitchFamily="18" charset="0"/>
              </a:rPr>
              <a:t>chồng </a:t>
            </a:r>
            <a:r>
              <a:rPr lang="en-US" sz="2700" b="1" smtClean="0">
                <a:latin typeface="Times New Roman" pitchFamily="18" charset="0"/>
                <a:cs typeface="Times New Roman" pitchFamily="18" charset="0"/>
              </a:rPr>
              <a:t>là </a:t>
            </a:r>
            <a:r>
              <a:rPr lang="en-US" sz="2700" b="1" dirty="0">
                <a:latin typeface="Times New Roman" pitchFamily="18" charset="0"/>
                <a:cs typeface="Times New Roman" pitchFamily="18" charset="0"/>
              </a:rPr>
              <a:t>Trần Cảnh -&gt; Nhà Trần thành lập.</a:t>
            </a:r>
          </a:p>
          <a:p>
            <a:pPr>
              <a:lnSpc>
                <a:spcPct val="150000"/>
              </a:lnSpc>
              <a:defRPr/>
            </a:pPr>
            <a:r>
              <a:rPr lang="en-US" sz="2700" b="1" dirty="0">
                <a:latin typeface="Times New Roman" pitchFamily="18" charset="0"/>
                <a:cs typeface="Times New Roman" pitchFamily="18" charset="0"/>
              </a:rPr>
              <a:t>2. Nhà Trần xây dựng đất nước.</a:t>
            </a:r>
          </a:p>
          <a:p>
            <a:pPr marL="457200" indent="-457200">
              <a:lnSpc>
                <a:spcPct val="150000"/>
              </a:lnSpc>
              <a:buFontTx/>
              <a:buChar char="-"/>
              <a:defRPr/>
            </a:pPr>
            <a:r>
              <a:rPr lang="en-US" sz="2700" b="1" dirty="0">
                <a:latin typeface="Times New Roman" pitchFamily="18" charset="0"/>
                <a:cs typeface="Times New Roman" pitchFamily="18" charset="0"/>
              </a:rPr>
              <a:t>Chia nước thành 12 lộ -&gt; phủ -&gt; châu -&gt; huyện -&gt; xã</a:t>
            </a:r>
          </a:p>
          <a:p>
            <a:pPr marL="457200" indent="-457200">
              <a:lnSpc>
                <a:spcPct val="150000"/>
              </a:lnSpc>
              <a:buFontTx/>
              <a:buChar char="-"/>
              <a:defRPr/>
            </a:pPr>
            <a:r>
              <a:rPr lang="en-US" sz="2700" b="1" dirty="0">
                <a:latin typeface="Times New Roman" pitchFamily="18" charset="0"/>
                <a:cs typeface="Times New Roman" pitchFamily="18" charset="0"/>
              </a:rPr>
              <a:t>Đặt lệ nhường ngôi sớm cho con</a:t>
            </a:r>
          </a:p>
          <a:p>
            <a:pPr marL="457200" indent="-457200">
              <a:lnSpc>
                <a:spcPct val="150000"/>
              </a:lnSpc>
              <a:buFontTx/>
              <a:buChar char="-"/>
              <a:defRPr/>
            </a:pPr>
            <a:r>
              <a:rPr lang="en-US" sz="2700" b="1" dirty="0">
                <a:latin typeface="Times New Roman" pitchFamily="18" charset="0"/>
                <a:cs typeface="Times New Roman" pitchFamily="18" charset="0"/>
              </a:rPr>
              <a:t>Rất quan tâm đến việc phát triển nông nghiệp và phòng </a:t>
            </a:r>
            <a:r>
              <a:rPr lang="en-US" sz="2700" b="1" dirty="0" err="1">
                <a:latin typeface="Times New Roman" pitchFamily="18" charset="0"/>
                <a:cs typeface="Times New Roman" pitchFamily="18" charset="0"/>
              </a:rPr>
              <a:t>thủ</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đất</a:t>
            </a:r>
            <a:r>
              <a:rPr lang="en-US" sz="2700" b="1" dirty="0">
                <a:latin typeface="Times New Roman" pitchFamily="18" charset="0"/>
                <a:cs typeface="Times New Roman" pitchFamily="18" charset="0"/>
              </a:rPr>
              <a:t> nước</a:t>
            </a:r>
          </a:p>
        </p:txBody>
      </p:sp>
    </p:spTree>
    <p:extLst>
      <p:ext uri="{BB962C8B-B14F-4D97-AF65-F5344CB8AC3E}">
        <p14:creationId xmlns:p14="http://schemas.microsoft.com/office/powerpoint/2010/main" val="3377321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600200" y="914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Nêu kết quả cuộc kháng chiến chống quân xâm lược Tống lần thứ hai?</a:t>
            </a:r>
          </a:p>
        </p:txBody>
      </p:sp>
      <p:sp>
        <p:nvSpPr>
          <p:cNvPr id="6" name="Text Box 9"/>
          <p:cNvSpPr txBox="1">
            <a:spLocks noChangeArrowheads="1"/>
          </p:cNvSpPr>
          <p:nvPr/>
        </p:nvSpPr>
        <p:spPr bwMode="auto">
          <a:xfrm>
            <a:off x="1143000" y="2438400"/>
            <a:ext cx="998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=&gt; Quân Tống chết quá n</a:t>
            </a:r>
            <a:r>
              <a:rPr lang="vi-VN" altLang="en-US" sz="3600">
                <a:latin typeface="Times New Roman" panose="02020603050405020304" pitchFamily="18" charset="0"/>
                <a:cs typeface="Times New Roman" panose="02020603050405020304" pitchFamily="18" charset="0"/>
              </a:rPr>
              <a:t>ửa</a:t>
            </a:r>
            <a:r>
              <a:rPr lang="en-US" altLang="en-US" sz="3600">
                <a:latin typeface="Times New Roman" panose="02020603050405020304" pitchFamily="18" charset="0"/>
                <a:cs typeface="Times New Roman" panose="02020603050405020304" pitchFamily="18" charset="0"/>
              </a:rPr>
              <a:t> và phải rút về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nền độc lập của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Đại Việt </a:t>
            </a:r>
            <a:r>
              <a:rPr lang="vi-VN" altLang="en-US" sz="3600">
                <a:latin typeface="Times New Roman" panose="02020603050405020304" pitchFamily="18" charset="0"/>
                <a:cs typeface="Times New Roman" panose="02020603050405020304" pitchFamily="18" charset="0"/>
              </a:rPr>
              <a:t>được</a:t>
            </a:r>
            <a:r>
              <a:rPr lang="en-US" altLang="en-US" sz="3600">
                <a:latin typeface="Times New Roman" panose="02020603050405020304" pitchFamily="18" charset="0"/>
                <a:cs typeface="Times New Roman" panose="02020603050405020304" pitchFamily="18" charset="0"/>
              </a:rPr>
              <a:t> gi</a:t>
            </a:r>
            <a:r>
              <a:rPr lang="vi-VN" altLang="en-US" sz="3600">
                <a:latin typeface="Times New Roman" panose="02020603050405020304" pitchFamily="18" charset="0"/>
                <a:cs typeface="Times New Roman" panose="02020603050405020304" pitchFamily="18" charset="0"/>
              </a:rPr>
              <a:t>ữ</a:t>
            </a:r>
            <a:r>
              <a:rPr lang="en-US" altLang="en-US" sz="3600">
                <a:latin typeface="Times New Roman" panose="02020603050405020304" pitchFamily="18" charset="0"/>
                <a:cs typeface="Times New Roman" panose="02020603050405020304" pitchFamily="18" charset="0"/>
              </a:rPr>
              <a:t> v</a:t>
            </a:r>
            <a:r>
              <a:rPr lang="vi-VN" altLang="en-US" sz="3600">
                <a:latin typeface="Times New Roman" panose="02020603050405020304" pitchFamily="18" charset="0"/>
                <a:cs typeface="Times New Roman" panose="02020603050405020304" pitchFamily="18" charset="0"/>
              </a:rPr>
              <a:t>ững</a:t>
            </a:r>
            <a:r>
              <a:rPr lang="en-US" altLang="en-US" sz="36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066800" y="1143000"/>
            <a:ext cx="1021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smtClean="0">
                <a:solidFill>
                  <a:srgbClr val="FF0000"/>
                </a:solidFill>
                <a:latin typeface="Times New Roman" panose="02020603050405020304" pitchFamily="18" charset="0"/>
                <a:cs typeface="Times New Roman" panose="02020603050405020304" pitchFamily="18" charset="0"/>
              </a:rPr>
              <a:t>Lịch </a:t>
            </a:r>
            <a:r>
              <a:rPr lang="en-US" altLang="en-US" sz="5400" dirty="0" err="1">
                <a:solidFill>
                  <a:srgbClr val="FF0000"/>
                </a:solidFill>
                <a:latin typeface="Times New Roman" panose="02020603050405020304" pitchFamily="18" charset="0"/>
                <a:cs typeface="Times New Roman" panose="02020603050405020304" pitchFamily="18" charset="0"/>
              </a:rPr>
              <a:t>sử</a:t>
            </a:r>
            <a:endParaRPr lang="en-US" altLang="en-US" sz="5400"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5400" smtClean="0">
                <a:solidFill>
                  <a:srgbClr val="FF0000"/>
                </a:solidFill>
                <a:latin typeface="Times New Roman" panose="02020603050405020304" pitchFamily="18" charset="0"/>
                <a:cs typeface="Times New Roman" panose="02020603050405020304" pitchFamily="18" charset="0"/>
              </a:rPr>
              <a:t>Bài 12: Nhà </a:t>
            </a:r>
            <a:r>
              <a:rPr lang="en-US" altLang="en-US" sz="5400" dirty="0" err="1">
                <a:solidFill>
                  <a:srgbClr val="FF0000"/>
                </a:solidFill>
                <a:latin typeface="Times New Roman" panose="02020603050405020304" pitchFamily="18" charset="0"/>
                <a:cs typeface="Times New Roman" panose="02020603050405020304" pitchFamily="18" charset="0"/>
              </a:rPr>
              <a:t>Trần</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thành</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lập</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a:solidFill>
                  <a:srgbClr val="0000FF"/>
                </a:solidFill>
                <a:latin typeface="Times New Roman" panose="02020603050405020304" pitchFamily="18" charset="0"/>
                <a:cs typeface="Times New Roman" panose="02020603050405020304" pitchFamily="18" charset="0"/>
              </a:rPr>
              <a:t>Biết h</a:t>
            </a:r>
            <a:r>
              <a:rPr lang="vi-VN" sz="2800">
                <a:solidFill>
                  <a:srgbClr val="0000FF"/>
                </a:solidFill>
                <a:latin typeface="Times New Roman" panose="02020603050405020304" pitchFamily="18" charset="0"/>
                <a:cs typeface="Times New Roman" panose="02020603050405020304" pitchFamily="18" charset="0"/>
              </a:rPr>
              <a:t>oàn 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spTree>
    <p:extLst>
      <p:ext uri="{BB962C8B-B14F-4D97-AF65-F5344CB8AC3E}">
        <p14:creationId xmlns:p14="http://schemas.microsoft.com/office/powerpoint/2010/main" val="402987383"/>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841661" y="2438400"/>
            <a:ext cx="4864152"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Times New Roman" panose="02020603050405020304" pitchFamily="18" charset="0"/>
                <a:cs typeface="Times New Roman" panose="02020603050405020304" pitchFamily="18" charset="0"/>
              </a:rPr>
              <a:t>KHÁM PHÁ</a:t>
            </a:r>
            <a:endParaRPr lang="en-US" sz="66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935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273014" y="1473669"/>
            <a:ext cx="6001451"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Times New Roman" panose="02020603050405020304" pitchFamily="18" charset="0"/>
                <a:cs typeface="Times New Roman" panose="02020603050405020304" pitchFamily="18" charset="0"/>
              </a:rPr>
              <a:t>HOẠT ĐỘNG 1</a:t>
            </a:r>
            <a:endParaRPr lang="en-US" sz="6600" b="1" dirty="0">
              <a:ln/>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86796" y="3597206"/>
            <a:ext cx="7252242"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0000FF"/>
                </a:solidFill>
                <a:effectLst/>
                <a:latin typeface="Times New Roman" panose="02020603050405020304" pitchFamily="18" charset="0"/>
                <a:cs typeface="Times New Roman" panose="02020603050405020304" pitchFamily="18" charset="0"/>
              </a:rPr>
              <a:t>HOÀN CẢNH RA ĐỜI </a:t>
            </a:r>
          </a:p>
          <a:p>
            <a:pPr algn="ctr"/>
            <a:r>
              <a:rPr lang="en-US" sz="5400" b="1" cap="none" spc="0">
                <a:ln/>
                <a:solidFill>
                  <a:srgbClr val="0000FF"/>
                </a:solidFill>
                <a:effectLst/>
                <a:latin typeface="Times New Roman" panose="02020603050405020304" pitchFamily="18" charset="0"/>
                <a:cs typeface="Times New Roman" panose="02020603050405020304" pitchFamily="18" charset="0"/>
              </a:rPr>
              <a:t>CỦA NHÀ TRẦN</a:t>
            </a:r>
          </a:p>
        </p:txBody>
      </p:sp>
    </p:spTree>
    <p:extLst>
      <p:ext uri="{BB962C8B-B14F-4D97-AF65-F5344CB8AC3E}">
        <p14:creationId xmlns:p14="http://schemas.microsoft.com/office/powerpoint/2010/main" val="402495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ChangeArrowheads="1"/>
          </p:cNvSpPr>
          <p:nvPr/>
        </p:nvSpPr>
        <p:spPr bwMode="auto">
          <a:xfrm>
            <a:off x="914400" y="762000"/>
            <a:ext cx="10515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Dựa</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vào</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nội</a:t>
            </a:r>
            <a:r>
              <a:rPr lang="en-US" altLang="en-US" sz="3600" dirty="0">
                <a:solidFill>
                  <a:schemeClr val="tx2"/>
                </a:solidFill>
                <a:latin typeface="Times New Roman" panose="02020603050405020304" pitchFamily="18" charset="0"/>
                <a:cs typeface="Times New Roman" panose="02020603050405020304" pitchFamily="18" charset="0"/>
              </a:rPr>
              <a:t> dung </a:t>
            </a:r>
            <a:r>
              <a:rPr lang="en-US" altLang="en-US" sz="3600" dirty="0" err="1">
                <a:solidFill>
                  <a:schemeClr val="tx2"/>
                </a:solidFill>
                <a:latin typeface="Times New Roman" panose="02020603050405020304" pitchFamily="18" charset="0"/>
                <a:cs typeface="Times New Roman" panose="02020603050405020304" pitchFamily="18" charset="0"/>
              </a:rPr>
              <a:t>sách</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giáo</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khoa</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từ</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Đến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cuối</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thế</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kỉ</a:t>
            </a:r>
            <a:r>
              <a:rPr lang="en-US" altLang="en-US" sz="3600" dirty="0">
                <a:solidFill>
                  <a:schemeClr val="tx2"/>
                </a:solidFill>
                <a:latin typeface="Times New Roman" panose="02020603050405020304" pitchFamily="18" charset="0"/>
                <a:cs typeface="Times New Roman" panose="02020603050405020304" pitchFamily="18" charset="0"/>
              </a:rPr>
              <a:t> XII...</a:t>
            </a:r>
            <a:r>
              <a:rPr lang="en-US" altLang="en-US" sz="3600" dirty="0" err="1">
                <a:solidFill>
                  <a:schemeClr val="tx2"/>
                </a:solidFill>
                <a:latin typeface="Times New Roman" panose="02020603050405020304" pitchFamily="18" charset="0"/>
                <a:cs typeface="Times New Roman" panose="02020603050405020304" pitchFamily="18" charset="0"/>
              </a:rPr>
              <a:t>Trần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Thủ</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Độ</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quyết</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định</a:t>
            </a:r>
            <a:r>
              <a:rPr lang="en-US" altLang="en-US" sz="3600" dirty="0">
                <a:solidFill>
                  <a:schemeClr val="tx2"/>
                </a:solidFill>
                <a:latin typeface="Times New Roman" panose="02020603050405020304" pitchFamily="18" charset="0"/>
                <a:cs typeface="Times New Roman" panose="02020603050405020304" pitchFamily="18" charset="0"/>
              </a:rPr>
              <a:t>) và </a:t>
            </a:r>
            <a:r>
              <a:rPr lang="en-US" altLang="en-US" sz="3600" dirty="0" err="1">
                <a:solidFill>
                  <a:schemeClr val="tx2"/>
                </a:solidFill>
                <a:latin typeface="Times New Roman" panose="02020603050405020304" pitchFamily="18" charset="0"/>
                <a:cs typeface="Times New Roman" panose="02020603050405020304" pitchFamily="18" charset="0"/>
              </a:rPr>
              <a:t>trả</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lời</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câu</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hỏi</a:t>
            </a:r>
            <a:r>
              <a:rPr lang="en-US" altLang="en-US" sz="3600" dirty="0">
                <a:solidFill>
                  <a:schemeClr val="tx2"/>
                </a:solidFill>
                <a:latin typeface="Times New Roman" panose="02020603050405020304" pitchFamily="18" charset="0"/>
                <a:cs typeface="Times New Roman" panose="02020603050405020304" pitchFamily="18" charset="0"/>
              </a:rPr>
              <a:t>:</a:t>
            </a:r>
            <a:br>
              <a:rPr lang="en-US" altLang="en-US" sz="3600" dirty="0">
                <a:solidFill>
                  <a:schemeClr val="tx2"/>
                </a:solidFill>
                <a:latin typeface="Times New Roman" panose="02020603050405020304" pitchFamily="18" charset="0"/>
                <a:cs typeface="Times New Roman" panose="02020603050405020304" pitchFamily="18" charset="0"/>
              </a:rPr>
            </a:br>
            <a:r>
              <a:rPr lang="en-US" altLang="en-US" sz="4000" dirty="0" err="1">
                <a:solidFill>
                  <a:srgbClr val="FF0000"/>
                </a:solidFill>
                <a:latin typeface="Times New Roman" panose="02020603050405020304" pitchFamily="18" charset="0"/>
                <a:cs typeface="Times New Roman" panose="02020603050405020304" pitchFamily="18" charset="0"/>
              </a:rPr>
              <a:t>Hoàn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cảnh</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nước</a:t>
            </a:r>
            <a:r>
              <a:rPr lang="en-US" altLang="en-US" sz="4000" dirty="0">
                <a:solidFill>
                  <a:srgbClr val="FF0000"/>
                </a:solidFill>
                <a:latin typeface="Times New Roman" panose="02020603050405020304" pitchFamily="18" charset="0"/>
                <a:cs typeface="Times New Roman" panose="02020603050405020304" pitchFamily="18" charset="0"/>
              </a:rPr>
              <a:t> ta </a:t>
            </a:r>
            <a:r>
              <a:rPr lang="en-US" altLang="en-US" sz="4000" dirty="0" err="1">
                <a:solidFill>
                  <a:srgbClr val="FF0000"/>
                </a:solidFill>
                <a:latin typeface="Times New Roman" panose="02020603050405020304" pitchFamily="18" charset="0"/>
                <a:cs typeface="Times New Roman" panose="02020603050405020304" pitchFamily="18" charset="0"/>
              </a:rPr>
              <a:t>cuối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kỉ</a:t>
            </a:r>
            <a:r>
              <a:rPr lang="en-US" altLang="en-US" sz="4000" dirty="0">
                <a:solidFill>
                  <a:srgbClr val="FF0000"/>
                </a:solidFill>
                <a:latin typeface="Times New Roman" panose="02020603050405020304" pitchFamily="18" charset="0"/>
                <a:cs typeface="Times New Roman" panose="02020603050405020304" pitchFamily="18" charset="0"/>
              </a:rPr>
              <a:t> XII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a:t>
            </a:r>
            <a:r>
              <a:rPr lang="en-US" altLang="en-US" sz="1800" dirty="0">
                <a:solidFill>
                  <a:schemeClr val="tx2"/>
                </a:solidFill>
                <a:latin typeface="Times New Roman" panose="02020603050405020304" pitchFamily="18" charset="0"/>
                <a:cs typeface="Times New Roman" panose="02020603050405020304" pitchFamily="18" charset="0"/>
              </a:rPr>
              <a:t/>
            </a:r>
            <a:br>
              <a:rPr lang="en-US" altLang="en-US" sz="1800" dirty="0">
                <a:solidFill>
                  <a:schemeClr val="tx2"/>
                </a:solidFill>
                <a:latin typeface="Times New Roman" panose="02020603050405020304" pitchFamily="18" charset="0"/>
                <a:cs typeface="Times New Roman" panose="02020603050405020304" pitchFamily="18" charset="0"/>
              </a:rPr>
            </a:br>
            <a:r>
              <a:rPr lang="en-US" altLang="en-US" sz="1800" dirty="0">
                <a:solidFill>
                  <a:schemeClr val="tx2"/>
                </a:solidFill>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p:txBody>
      </p:sp>
      <p:sp>
        <p:nvSpPr>
          <p:cNvPr id="5126" name="Text Box 24"/>
          <p:cNvSpPr txBox="1">
            <a:spLocks noChangeArrowheads="1"/>
          </p:cNvSpPr>
          <p:nvPr/>
        </p:nvSpPr>
        <p:spPr bwMode="auto">
          <a:xfrm>
            <a:off x="914400" y="2604007"/>
            <a:ext cx="1066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=&gt; Cuối thế kỉ XII, nhà Lý suy yếu, nội bộ triều </a:t>
            </a:r>
            <a:r>
              <a:rPr lang="vi-VN" altLang="en-US" sz="3600">
                <a:latin typeface="Times New Roman" panose="02020603050405020304" pitchFamily="18" charset="0"/>
                <a:cs typeface="Times New Roman" panose="02020603050405020304" pitchFamily="18" charset="0"/>
              </a:rPr>
              <a:t>đình</a:t>
            </a:r>
            <a:r>
              <a:rPr lang="en-US" altLang="en-US" sz="3600">
                <a:latin typeface="Times New Roman" panose="02020603050405020304" pitchFamily="18" charset="0"/>
                <a:cs typeface="Times New Roman" panose="02020603050405020304" pitchFamily="18" charset="0"/>
              </a:rPr>
              <a:t> lục </a:t>
            </a:r>
            <a:r>
              <a:rPr lang="vi-VN" altLang="en-US" sz="3600">
                <a:latin typeface="Times New Roman" panose="02020603050405020304" pitchFamily="18" charset="0"/>
                <a:cs typeface="Times New Roman" panose="02020603050405020304" pitchFamily="18" charset="0"/>
              </a:rPr>
              <a:t>đục</a:t>
            </a:r>
            <a:r>
              <a:rPr lang="en-US" altLang="en-US" sz="3600">
                <a:latin typeface="Times New Roman" panose="02020603050405020304" pitchFamily="18" charset="0"/>
                <a:cs typeface="Times New Roman" panose="02020603050405020304" pitchFamily="18" charset="0"/>
              </a:rPr>
              <a:t>, </a:t>
            </a:r>
            <a:r>
              <a:rPr lang="vi-VN" altLang="en-US" sz="3600">
                <a:latin typeface="Times New Roman" panose="02020603050405020304" pitchFamily="18" charset="0"/>
                <a:cs typeface="Times New Roman" panose="02020603050405020304" pitchFamily="18" charset="0"/>
              </a:rPr>
              <a:t>đời</a:t>
            </a:r>
            <a:r>
              <a:rPr lang="en-US" altLang="en-US" sz="3600">
                <a:latin typeface="Times New Roman" panose="02020603050405020304" pitchFamily="18" charset="0"/>
                <a:cs typeface="Times New Roman" panose="02020603050405020304" pitchFamily="18" charset="0"/>
              </a:rPr>
              <a:t> sống nhân dân khổ cực, giặc l</a:t>
            </a:r>
            <a:r>
              <a:rPr lang="vi-VN" altLang="en-US" sz="3600">
                <a:latin typeface="Times New Roman" panose="02020603050405020304" pitchFamily="18" charset="0"/>
                <a:cs typeface="Times New Roman" panose="02020603050405020304" pitchFamily="18" charset="0"/>
              </a:rPr>
              <a:t>ă</a:t>
            </a:r>
            <a:r>
              <a:rPr lang="en-US" altLang="en-US" sz="3600">
                <a:latin typeface="Times New Roman" panose="02020603050405020304" pitchFamily="18" charset="0"/>
                <a:cs typeface="Times New Roman" panose="02020603050405020304" pitchFamily="18" charset="0"/>
              </a:rPr>
              <a:t>m le xâm l</a:t>
            </a:r>
            <a:r>
              <a:rPr lang="vi-VN" altLang="en-US" sz="3600">
                <a:latin typeface="Times New Roman" panose="02020603050405020304" pitchFamily="18" charset="0"/>
                <a:cs typeface="Times New Roman" panose="02020603050405020304" pitchFamily="18" charset="0"/>
              </a:rPr>
              <a:t>ược</a:t>
            </a:r>
            <a:r>
              <a:rPr lang="en-US" altLang="en-US" sz="3600">
                <a:latin typeface="Times New Roman" panose="02020603050405020304" pitchFamily="18" charset="0"/>
                <a:cs typeface="Times New Roman" panose="02020603050405020304" pitchFamily="18" charset="0"/>
              </a:rPr>
              <a:t>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ta. Vua Lý phải dựa vào thế lực của nhà Trần (Trần Thủ Độ) </a:t>
            </a:r>
            <a:r>
              <a:rPr lang="vi-VN" altLang="en-US" sz="3600">
                <a:latin typeface="Times New Roman" panose="02020603050405020304" pitchFamily="18" charset="0"/>
                <a:cs typeface="Times New Roman" panose="02020603050405020304" pitchFamily="18" charset="0"/>
              </a:rPr>
              <a:t>để</a:t>
            </a:r>
            <a:r>
              <a:rPr lang="en-US" altLang="en-US" sz="3600">
                <a:latin typeface="Times New Roman" panose="02020603050405020304" pitchFamily="18" charset="0"/>
                <a:cs typeface="Times New Roman" panose="02020603050405020304" pitchFamily="18" charset="0"/>
              </a:rPr>
              <a:t> giữ ngai vàng.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slide(fromBottom)">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1103</TotalTime>
  <Words>1163</Words>
  <Application>Microsoft Office PowerPoint</Application>
  <PresentationFormat>Widescreen</PresentationFormat>
  <Paragraphs>105</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Times New Roman</vt:lpstr>
      <vt:lpstr>VNI-Times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cp:lastModifiedBy>
  <cp:revision>80</cp:revision>
  <dcterms:created xsi:type="dcterms:W3CDTF">2014-11-11T14:02:20Z</dcterms:created>
  <dcterms:modified xsi:type="dcterms:W3CDTF">2022-11-29T14:47:33Z</dcterms:modified>
</cp:coreProperties>
</file>