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5"/>
  </p:notesMasterIdLst>
  <p:sldIdLst>
    <p:sldId id="328" r:id="rId8"/>
    <p:sldId id="270" r:id="rId9"/>
    <p:sldId id="271" r:id="rId10"/>
    <p:sldId id="272" r:id="rId11"/>
    <p:sldId id="268" r:id="rId12"/>
    <p:sldId id="256" r:id="rId13"/>
    <p:sldId id="257" r:id="rId14"/>
    <p:sldId id="258" r:id="rId15"/>
    <p:sldId id="259" r:id="rId16"/>
    <p:sldId id="260" r:id="rId17"/>
    <p:sldId id="261" r:id="rId18"/>
    <p:sldId id="266" r:id="rId19"/>
    <p:sldId id="32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316" r:id="rId28"/>
    <p:sldId id="317" r:id="rId29"/>
    <p:sldId id="326" r:id="rId30"/>
    <p:sldId id="324" r:id="rId31"/>
    <p:sldId id="325" r:id="rId32"/>
    <p:sldId id="323" r:id="rId33"/>
    <p:sldId id="327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7" autoAdjust="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D32E4-5DAD-4604-879D-0F827554A76F}" type="datetimeFigureOut">
              <a:rPr lang="en-US" smtClean="0"/>
              <a:t>12/28/2022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589D5-2A69-4441-9822-40E975B96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589D5-2A69-4441-9822-40E975B96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65F167-2BAD-4916-A0A4-70ACAF3202A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8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F5B030-5768-4AA9-BC14-2C08DA4541D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EDDDD6B-A131-480C-90E7-25C0D5E1710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76190A-9283-46F0-9027-0DF66C4ECBF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6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2D7D141-8F9F-4613-8CD2-17FBBB1846F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7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DE1864-A6AC-4ADD-964E-8573E21059C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CA090ED-398B-4954-B1D0-9C4255E9F92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210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9E2135D-0F69-487C-B996-14741BC925D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6AFFF1-41A9-4662-9BC3-7085F9E8E73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8352170-972E-40AE-ADFA-513EC1E1739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42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E08F1A8-40EF-4E64-861C-86083B4C4E3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22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C9EC89-2FE0-4EE4-A265-02E3901694A6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21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1FA7858-39B4-4C5C-BD3D-A0FCCF4039C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34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CEED521-6745-4699-AC00-9D41C716601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782E0A1-EEDE-4D5E-915A-69C80CFC487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825E97A-A6F6-4D82-9992-A7F741A32ED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0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BF258C0-B8D0-4D3E-AD50-86D08F1EF7C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15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A3DEAA0-FDB3-40E1-977D-5B83E37F718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C5B7E8D-87E1-4299-B08E-AF30A84120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E047C6B-F206-430F-83C9-DAB3120B66B7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34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FA6D130-C3F1-4A88-9000-046BF46CE7B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0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3BF996-A3CF-48F5-AA00-C7DD9008CCA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25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00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95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464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92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61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61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10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6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18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736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E05A44E-D0A3-484D-96BA-3219542AE625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8816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DB1C3CA-D5E3-439E-A4D1-399E30E49D7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B70CBEE-EBD5-4422-B1C2-EE25A2B4BFE4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44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4F8DA06-39B4-429F-9BA0-8F40B526297D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7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6C766A-A4E7-46C2-A598-6ED7CBB09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55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028DB7-2B4F-46A8-9189-7DFC4C12710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137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AC9A07F-FD76-4109-819A-95B33B42EA3A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2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E01D7A-4EF1-4AE0-8F95-A7F1C45611C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3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210B888-8F32-45AF-8921-519740E8C29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09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B424BF3-3DCF-4D8B-820C-CD5113F011E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28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3F789AC-1C99-47FB-863F-56AA594CB79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55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542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13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4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2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20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061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28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712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8805863" cy="51435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6 h 704"/>
                <a:gd name="T38" fmla="*/ 2965225 w 149"/>
                <a:gd name="T39" fmla="*/ 2147483646 h 704"/>
                <a:gd name="T40" fmla="*/ 1810765 w 149"/>
                <a:gd name="T41" fmla="*/ 2147483646 h 704"/>
                <a:gd name="T42" fmla="*/ 1810765 w 149"/>
                <a:gd name="T43" fmla="*/ 2147483646 h 704"/>
                <a:gd name="T44" fmla="*/ 2361184 w 149"/>
                <a:gd name="T45" fmla="*/ 2147483646 h 704"/>
                <a:gd name="T46" fmla="*/ 3621506 w 149"/>
                <a:gd name="T47" fmla="*/ 2147483646 h 704"/>
                <a:gd name="T48" fmla="*/ 4202333 w 149"/>
                <a:gd name="T49" fmla="*/ 2147483646 h 704"/>
                <a:gd name="T50" fmla="*/ 12250636 w 149"/>
                <a:gd name="T51" fmla="*/ 2147483646 h 704"/>
                <a:gd name="T52" fmla="*/ 11683310 w 149"/>
                <a:gd name="T53" fmla="*/ 2147483646 h 704"/>
                <a:gd name="T54" fmla="*/ 10786455 w 149"/>
                <a:gd name="T55" fmla="*/ 2147483646 h 704"/>
                <a:gd name="T56" fmla="*/ 9842313 w 149"/>
                <a:gd name="T57" fmla="*/ 2147483646 h 704"/>
                <a:gd name="T58" fmla="*/ 10447377 w 149"/>
                <a:gd name="T59" fmla="*/ 2147483646 h 704"/>
                <a:gd name="T60" fmla="*/ 12250636 w 149"/>
                <a:gd name="T61" fmla="*/ 2147483646 h 704"/>
                <a:gd name="T62" fmla="*/ 17373201 w 149"/>
                <a:gd name="T63" fmla="*/ 2147483646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4" y="447675"/>
            <a:ext cx="6192837" cy="2686050"/>
          </a:xfrm>
        </p:spPr>
        <p:txBody>
          <a:bodyPr/>
          <a:lstStyle>
            <a:lvl1pPr>
              <a:defRPr sz="39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3209925"/>
            <a:ext cx="6146800" cy="1114425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7E626C8-5B29-4514-AFAC-15252DB56F9C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40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697B2A80-524E-4B7E-A131-D411D15A336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49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12B0E85-1B62-48B4-80A1-8D6268AE337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420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D2A158E-4CEB-46FB-9714-478AC21358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84AC91B-697B-4299-BD1E-45501C939FAF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91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5FFD2B22-5895-41E7-8842-8FAFCDCACD8B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8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9C41617-B7A6-4ED5-8A33-0DD8A408D70E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0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ECDA681-8DA0-4805-BE19-0BCDE2399E1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351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C4FEEDE-14AC-4AFD-B382-FB5EC3213DF9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66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591B6EC-66AF-47F4-899F-683FA3B2DCC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5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77391"/>
            <a:ext cx="2060575" cy="4464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77391"/>
            <a:ext cx="6030912" cy="4464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ED7D6B-DD69-4E85-BBD1-7B4F5911D4F8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9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2091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60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4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5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8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2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8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9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6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6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7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3FDB507-B421-477F-B001-8E0968E8D031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615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9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15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8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7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7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7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18D945C-B3AE-4879-A4F0-96D9921625E0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2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5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820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4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20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3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23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0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0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2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0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B310AD0-0F93-45BF-ACE0-BCF1F62E3482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3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7938" y="0"/>
            <a:ext cx="2833688" cy="5142310"/>
            <a:chOff x="-5" y="0"/>
            <a:chExt cx="1785" cy="4319"/>
          </a:xfrm>
        </p:grpSpPr>
        <p:sp>
          <p:nvSpPr>
            <p:cNvPr id="9224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5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926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6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2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22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92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92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92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6858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750" b="1" i="0" u="none" strike="noStrike" kern="1200" cap="none" spc="0" normalizeH="0" baseline="0" noProof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8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9251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2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3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29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92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230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9245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6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47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75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3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3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75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4" y="77391"/>
            <a:ext cx="8243887" cy="9858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4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="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21A4B8A8-41E6-403B-84CD-80ADEB076173}" type="slidenum">
              <a:rPr lang="en-US" altLang="en-US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0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371600" y="514350"/>
            <a:ext cx="629602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KĨ THUẬT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CẮT, KHÂU, THÊU SẢN PHẨM TỰ CHỌN (TIẾT </a:t>
            </a: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endParaRPr lang="en-US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2057400" y="3943350"/>
            <a:ext cx="514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234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47800" y="0"/>
            <a:ext cx="67818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Chia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2400" y="800100"/>
            <a:ext cx="5638800" cy="571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ight Arrow 32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1600200"/>
            <a:ext cx="4953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Gút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485900"/>
            <a:ext cx="2895600" cy="165735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1168" y="3220730"/>
            <a:ext cx="2901372" cy="1535383"/>
            <a:chOff x="2553" y="2847"/>
            <a:chExt cx="7240" cy="5397"/>
          </a:xfrm>
        </p:grpSpPr>
        <p:grpSp>
          <p:nvGrpSpPr>
            <p:cNvPr id="10319" name="Group 28"/>
            <p:cNvGrpSpPr>
              <a:grpSpLocks/>
            </p:cNvGrpSpPr>
            <p:nvPr/>
          </p:nvGrpSpPr>
          <p:grpSpPr bwMode="auto">
            <a:xfrm>
              <a:off x="2553" y="2935"/>
              <a:ext cx="7240" cy="5309"/>
              <a:chOff x="2271" y="1531"/>
              <a:chExt cx="6248" cy="5309"/>
            </a:xfrm>
          </p:grpSpPr>
          <p:sp>
            <p:nvSpPr>
              <p:cNvPr id="10326" name="Rectangle 29"/>
              <p:cNvSpPr>
                <a:spLocks noChangeArrowheads="1"/>
              </p:cNvSpPr>
              <p:nvPr/>
            </p:nvSpPr>
            <p:spPr bwMode="auto">
              <a:xfrm>
                <a:off x="2285" y="1531"/>
                <a:ext cx="6234" cy="5309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10       9        8        7        6       5        4        3        2        1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27" name="Line 3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8" name="Group 3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2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0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1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2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6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7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20" name="Group 42"/>
            <p:cNvGrpSpPr>
              <a:grpSpLocks/>
            </p:cNvGrpSpPr>
            <p:nvPr/>
          </p:nvGrpSpPr>
          <p:grpSpPr bwMode="auto">
            <a:xfrm>
              <a:off x="2569" y="2847"/>
              <a:ext cx="6858" cy="2145"/>
              <a:chOff x="2569" y="2847"/>
              <a:chExt cx="6858" cy="2145"/>
            </a:xfrm>
          </p:grpSpPr>
          <p:grpSp>
            <p:nvGrpSpPr>
              <p:cNvPr id="10321" name="Group 43"/>
              <p:cNvGrpSpPr>
                <a:grpSpLocks/>
              </p:cNvGrpSpPr>
              <p:nvPr/>
            </p:nvGrpSpPr>
            <p:grpSpPr bwMode="auto">
              <a:xfrm>
                <a:off x="2569" y="3510"/>
                <a:ext cx="4213" cy="899"/>
                <a:chOff x="1296" y="2410"/>
                <a:chExt cx="9159" cy="3920"/>
              </a:xfrm>
            </p:grpSpPr>
            <p:sp>
              <p:nvSpPr>
                <p:cNvPr id="10324" name="Freeform 44"/>
                <p:cNvSpPr>
                  <a:spLocks/>
                </p:cNvSpPr>
                <p:nvPr/>
              </p:nvSpPr>
              <p:spPr bwMode="auto">
                <a:xfrm>
                  <a:off x="1296" y="2410"/>
                  <a:ext cx="9159" cy="3920"/>
                </a:xfrm>
                <a:custGeom>
                  <a:avLst/>
                  <a:gdLst>
                    <a:gd name="T0" fmla="*/ 10189 w 10792"/>
                    <a:gd name="T1" fmla="*/ 5258 h 5311"/>
                    <a:gd name="T2" fmla="*/ 0 w 10792"/>
                    <a:gd name="T3" fmla="*/ 0 h 5311"/>
                    <a:gd name="T4" fmla="*/ 10439 w 10792"/>
                    <a:gd name="T5" fmla="*/ 4507 h 5311"/>
                    <a:gd name="T6" fmla="*/ 10642 w 10792"/>
                    <a:gd name="T7" fmla="*/ 4621 h 5311"/>
                    <a:gd name="T8" fmla="*/ 10732 w 10792"/>
                    <a:gd name="T9" fmla="*/ 4696 h 5311"/>
                    <a:gd name="T10" fmla="*/ 10762 w 10792"/>
                    <a:gd name="T11" fmla="*/ 4756 h 5311"/>
                    <a:gd name="T12" fmla="*/ 10792 w 10792"/>
                    <a:gd name="T13" fmla="*/ 4861 h 5311"/>
                    <a:gd name="T14" fmla="*/ 10792 w 10792"/>
                    <a:gd name="T15" fmla="*/ 4936 h 5311"/>
                    <a:gd name="T16" fmla="*/ 10777 w 10792"/>
                    <a:gd name="T17" fmla="*/ 5041 h 5311"/>
                    <a:gd name="T18" fmla="*/ 10747 w 10792"/>
                    <a:gd name="T19" fmla="*/ 5146 h 5311"/>
                    <a:gd name="T20" fmla="*/ 10642 w 10792"/>
                    <a:gd name="T21" fmla="*/ 5236 h 5311"/>
                    <a:gd name="T22" fmla="*/ 10465 w 10792"/>
                    <a:gd name="T23" fmla="*/ 5311 h 5311"/>
                    <a:gd name="T24" fmla="*/ 10189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Freeform 4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22" name="Freeform 4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Freeform 4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080250" y="3251906"/>
            <a:ext cx="3506882" cy="1541586"/>
            <a:chOff x="1584" y="1245"/>
            <a:chExt cx="8691" cy="4540"/>
          </a:xfrm>
        </p:grpSpPr>
        <p:grpSp>
          <p:nvGrpSpPr>
            <p:cNvPr id="10296" name="Group 49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10306" name="Rectangle 5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1000" dirty="0">
                    <a:solidFill>
                      <a:srgbClr val="000000"/>
                    </a:solidFill>
                  </a:rPr>
                  <a:t>   </a:t>
                </a: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     10      9        8        7        6       5        4       3        2        1</a:t>
                </a: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307" name="Line 5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8" name="Group 5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30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97" name="Group 63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10298" name="Group 64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10301" name="Freeform 65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66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303" name="Group 67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10304" name="Freeform 68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9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299" name="Freeform 70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0" name="Freeform 71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465422" y="3241105"/>
            <a:ext cx="3652931" cy="1541586"/>
            <a:chOff x="1245" y="9165"/>
            <a:chExt cx="8265" cy="4540"/>
          </a:xfrm>
        </p:grpSpPr>
        <p:grpSp>
          <p:nvGrpSpPr>
            <p:cNvPr id="10273" name="Group 73"/>
            <p:cNvGrpSpPr>
              <a:grpSpLocks/>
            </p:cNvGrpSpPr>
            <p:nvPr/>
          </p:nvGrpSpPr>
          <p:grpSpPr bwMode="auto">
            <a:xfrm>
              <a:off x="2272" y="9165"/>
              <a:ext cx="7238" cy="4540"/>
              <a:chOff x="2271" y="2065"/>
              <a:chExt cx="6248" cy="4540"/>
            </a:xfrm>
          </p:grpSpPr>
          <p:sp>
            <p:nvSpPr>
              <p:cNvPr id="10283" name="Rectangle 74"/>
              <p:cNvSpPr>
                <a:spLocks noChangeArrowheads="1"/>
              </p:cNvSpPr>
              <p:nvPr/>
            </p:nvSpPr>
            <p:spPr bwMode="auto">
              <a:xfrm>
                <a:off x="2670" y="2065"/>
                <a:ext cx="5849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r>
                  <a:rPr lang="en-US" sz="900" dirty="0">
                    <a:solidFill>
                      <a:srgbClr val="000000"/>
                    </a:solidFill>
                  </a:rPr>
                  <a:t> 10       9         8         7        6          5        4        3        2         1</a:t>
                </a:r>
                <a:endParaRPr lang="en-US" sz="1000" dirty="0">
                  <a:solidFill>
                    <a:srgbClr val="000000"/>
                  </a:solidFill>
                </a:endParaRPr>
              </a:p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10284" name="Line 75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5" name="Group 76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0286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4" name="Group 87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75" name="Freeform 88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89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90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8" name="Freeform 91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92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Line 93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94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95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228601" y="1264488"/>
            <a:ext cx="3364173" cy="1425145"/>
            <a:chOff x="960" y="1059"/>
            <a:chExt cx="3408" cy="2006"/>
          </a:xfrm>
        </p:grpSpPr>
        <p:grpSp>
          <p:nvGrpSpPr>
            <p:cNvPr id="10253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0255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10260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10261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262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1026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4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5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6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7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256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0257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8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59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0254" name="Picture 26" descr="Untitled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2" y="1104"/>
              <a:ext cx="33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304800" y="834239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1) </a:t>
            </a:r>
            <a:r>
              <a:rPr lang="en-US" sz="1600" dirty="0" err="1">
                <a:latin typeface="Times New Roman" pitchFamily="18" charset="0"/>
              </a:rPr>
              <a:t>Vạch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dấu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đường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19" name="Text Box 99"/>
          <p:cNvSpPr txBox="1">
            <a:spLocks noChangeArrowheads="1"/>
          </p:cNvSpPr>
          <p:nvPr/>
        </p:nvSpPr>
        <p:spPr bwMode="auto">
          <a:xfrm>
            <a:off x="3220921" y="4827901"/>
            <a:ext cx="28956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b)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0" name="Text Box 100"/>
          <p:cNvSpPr txBox="1">
            <a:spLocks noChangeArrowheads="1"/>
          </p:cNvSpPr>
          <p:nvPr/>
        </p:nvSpPr>
        <p:spPr bwMode="auto">
          <a:xfrm>
            <a:off x="518632" y="4803163"/>
            <a:ext cx="1615595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a) </a:t>
            </a:r>
            <a:r>
              <a:rPr lang="en-US" sz="1600" dirty="0" err="1">
                <a:latin typeface="Times New Roman" pitchFamily="18" charset="0"/>
              </a:rPr>
              <a:t>Bắt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đầu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56421" name="Text Box 101"/>
          <p:cNvSpPr txBox="1">
            <a:spLocks noChangeArrowheads="1"/>
          </p:cNvSpPr>
          <p:nvPr/>
        </p:nvSpPr>
        <p:spPr bwMode="auto">
          <a:xfrm>
            <a:off x="6206341" y="4803163"/>
            <a:ext cx="3581400" cy="32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c)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mũi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khâu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tiếp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theo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191704" y="81888"/>
            <a:ext cx="1946076" cy="6216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" name="Oval 2"/>
          <p:cNvSpPr/>
          <p:nvPr/>
        </p:nvSpPr>
        <p:spPr>
          <a:xfrm>
            <a:off x="4310749" y="120085"/>
            <a:ext cx="3873065" cy="532265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102" name="Text Box 98"/>
          <p:cNvSpPr txBox="1">
            <a:spLocks noChangeArrowheads="1"/>
          </p:cNvSpPr>
          <p:nvPr/>
        </p:nvSpPr>
        <p:spPr bwMode="auto">
          <a:xfrm>
            <a:off x="228601" y="2843011"/>
            <a:ext cx="4416638" cy="3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pitchFamily="18" charset="0"/>
              </a:rPr>
              <a:t>2) </a:t>
            </a:r>
            <a:r>
              <a:rPr lang="en-US" sz="1600" dirty="0" err="1">
                <a:latin typeface="Times New Roman" pitchFamily="18" charset="0"/>
              </a:rPr>
              <a:t>Kh</a:t>
            </a:r>
            <a:r>
              <a:rPr lang="vi-VN" sz="1600" dirty="0">
                <a:latin typeface="Times New Roman" pitchFamily="18" charset="0"/>
              </a:rPr>
              <a:t>âu các mũi khâu thường theo đường vạch 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4" name="Text Box 100"/>
          <p:cNvSpPr txBox="1">
            <a:spLocks noChangeArrowheads="1"/>
          </p:cNvSpPr>
          <p:nvPr/>
        </p:nvSpPr>
        <p:spPr bwMode="auto">
          <a:xfrm>
            <a:off x="3653413" y="1855708"/>
            <a:ext cx="5464940" cy="62873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1: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Bước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2: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mũi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khâu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theo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vạch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rgbClr val="000066"/>
                </a:solidFill>
                <a:latin typeface="Times New Roman" pitchFamily="18" charset="0"/>
              </a:rPr>
              <a:t>dấu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05" name="Text Box 100"/>
          <p:cNvSpPr txBox="1">
            <a:spLocks noChangeArrowheads="1"/>
          </p:cNvSpPr>
          <p:nvPr/>
        </p:nvSpPr>
        <p:spPr bwMode="auto">
          <a:xfrm>
            <a:off x="3967102" y="1383394"/>
            <a:ext cx="4979051" cy="35174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 wrap="square" lIns="74019" tIns="37009" rIns="74019" bIns="37009">
            <a:spAutoFit/>
          </a:bodyPr>
          <a:lstStyle/>
          <a:p>
            <a:r>
              <a:rPr lang="en-US" dirty="0" err="1">
                <a:latin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nêu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khâu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thường</a:t>
            </a:r>
            <a:r>
              <a:rPr lang="en-US" dirty="0">
                <a:latin typeface="Times New Roman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02889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911816" y="1276597"/>
            <a:ext cx="4807242" cy="2417762"/>
            <a:chOff x="2045" y="2746"/>
            <a:chExt cx="7892" cy="4540"/>
          </a:xfrm>
        </p:grpSpPr>
        <p:grpSp>
          <p:nvGrpSpPr>
            <p:cNvPr id="8199" name="Group 8"/>
            <p:cNvGrpSpPr>
              <a:grpSpLocks/>
            </p:cNvGrpSpPr>
            <p:nvPr/>
          </p:nvGrpSpPr>
          <p:grpSpPr bwMode="auto">
            <a:xfrm>
              <a:off x="2561" y="2746"/>
              <a:ext cx="7376" cy="4540"/>
              <a:chOff x="2271" y="1342"/>
              <a:chExt cx="6368" cy="4540"/>
            </a:xfrm>
          </p:grpSpPr>
          <p:sp>
            <p:nvSpPr>
              <p:cNvPr id="8206" name="Rectangle 9"/>
              <p:cNvSpPr>
                <a:spLocks noChangeArrowheads="1"/>
              </p:cNvSpPr>
              <p:nvPr/>
            </p:nvSpPr>
            <p:spPr bwMode="auto">
              <a:xfrm>
                <a:off x="2391" y="1342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10         9           8         7           6          5         4            3         2        1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820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820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820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1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8200" name="Group 22"/>
            <p:cNvGrpSpPr>
              <a:grpSpLocks/>
            </p:cNvGrpSpPr>
            <p:nvPr/>
          </p:nvGrpSpPr>
          <p:grpSpPr bwMode="auto">
            <a:xfrm>
              <a:off x="2045" y="2847"/>
              <a:ext cx="7382" cy="2145"/>
              <a:chOff x="2045" y="2847"/>
              <a:chExt cx="7382" cy="2145"/>
            </a:xfrm>
          </p:grpSpPr>
          <p:grpSp>
            <p:nvGrpSpPr>
              <p:cNvPr id="8201" name="Group 23"/>
              <p:cNvGrpSpPr>
                <a:grpSpLocks/>
              </p:cNvGrpSpPr>
              <p:nvPr/>
            </p:nvGrpSpPr>
            <p:grpSpPr bwMode="auto">
              <a:xfrm>
                <a:off x="2045" y="3191"/>
                <a:ext cx="4737" cy="1218"/>
                <a:chOff x="156" y="1020"/>
                <a:chExt cx="10299" cy="5311"/>
              </a:xfrm>
            </p:grpSpPr>
            <p:sp>
              <p:nvSpPr>
                <p:cNvPr id="8204" name="Freeform 24"/>
                <p:cNvSpPr>
                  <a:spLocks/>
                </p:cNvSpPr>
                <p:nvPr/>
              </p:nvSpPr>
              <p:spPr bwMode="auto">
                <a:xfrm>
                  <a:off x="156" y="1020"/>
                  <a:ext cx="10299" cy="5311"/>
                </a:xfrm>
                <a:custGeom>
                  <a:avLst/>
                  <a:gdLst>
                    <a:gd name="T0" fmla="*/ 7345 w 10792"/>
                    <a:gd name="T1" fmla="*/ 5258 h 5311"/>
                    <a:gd name="T2" fmla="*/ 0 w 10792"/>
                    <a:gd name="T3" fmla="*/ 0 h 5311"/>
                    <a:gd name="T4" fmla="*/ 7526 w 10792"/>
                    <a:gd name="T5" fmla="*/ 4507 h 5311"/>
                    <a:gd name="T6" fmla="*/ 7671 w 10792"/>
                    <a:gd name="T7" fmla="*/ 4621 h 5311"/>
                    <a:gd name="T8" fmla="*/ 7737 w 10792"/>
                    <a:gd name="T9" fmla="*/ 4696 h 5311"/>
                    <a:gd name="T10" fmla="*/ 7758 w 10792"/>
                    <a:gd name="T11" fmla="*/ 4756 h 5311"/>
                    <a:gd name="T12" fmla="*/ 7781 w 10792"/>
                    <a:gd name="T13" fmla="*/ 4861 h 5311"/>
                    <a:gd name="T14" fmla="*/ 7781 w 10792"/>
                    <a:gd name="T15" fmla="*/ 4936 h 5311"/>
                    <a:gd name="T16" fmla="*/ 7769 w 10792"/>
                    <a:gd name="T17" fmla="*/ 5041 h 5311"/>
                    <a:gd name="T18" fmla="*/ 7746 w 10792"/>
                    <a:gd name="T19" fmla="*/ 5146 h 5311"/>
                    <a:gd name="T20" fmla="*/ 7671 w 10792"/>
                    <a:gd name="T21" fmla="*/ 5236 h 5311"/>
                    <a:gd name="T22" fmla="*/ 7544 w 10792"/>
                    <a:gd name="T23" fmla="*/ 5311 h 5311"/>
                    <a:gd name="T24" fmla="*/ 7345 w 10792"/>
                    <a:gd name="T25" fmla="*/ 5258 h 53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0792"/>
                    <a:gd name="T40" fmla="*/ 0 h 5311"/>
                    <a:gd name="T41" fmla="*/ 10792 w 10792"/>
                    <a:gd name="T42" fmla="*/ 5311 h 53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0792" h="5311">
                      <a:moveTo>
                        <a:pt x="10189" y="5258"/>
                      </a:moveTo>
                      <a:lnTo>
                        <a:pt x="0" y="0"/>
                      </a:lnTo>
                      <a:lnTo>
                        <a:pt x="10439" y="4507"/>
                      </a:lnTo>
                      <a:lnTo>
                        <a:pt x="10642" y="4621"/>
                      </a:lnTo>
                      <a:lnTo>
                        <a:pt x="10732" y="4696"/>
                      </a:lnTo>
                      <a:lnTo>
                        <a:pt x="10762" y="4756"/>
                      </a:lnTo>
                      <a:lnTo>
                        <a:pt x="10792" y="4861"/>
                      </a:lnTo>
                      <a:lnTo>
                        <a:pt x="10792" y="4936"/>
                      </a:lnTo>
                      <a:lnTo>
                        <a:pt x="10777" y="5041"/>
                      </a:lnTo>
                      <a:lnTo>
                        <a:pt x="10747" y="5146"/>
                      </a:lnTo>
                      <a:lnTo>
                        <a:pt x="10642" y="5236"/>
                      </a:lnTo>
                      <a:lnTo>
                        <a:pt x="10465" y="5311"/>
                      </a:lnTo>
                      <a:lnTo>
                        <a:pt x="10189" y="525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8205" name="Freeform 25"/>
                <p:cNvSpPr>
                  <a:spLocks/>
                </p:cNvSpPr>
                <p:nvPr/>
              </p:nvSpPr>
              <p:spPr bwMode="auto">
                <a:xfrm>
                  <a:off x="9300" y="5580"/>
                  <a:ext cx="930" cy="555"/>
                </a:xfrm>
                <a:custGeom>
                  <a:avLst/>
                  <a:gdLst>
                    <a:gd name="T0" fmla="*/ 0 w 930"/>
                    <a:gd name="T1" fmla="*/ 0 h 555"/>
                    <a:gd name="T2" fmla="*/ 646 w 930"/>
                    <a:gd name="T3" fmla="*/ 524 h 555"/>
                    <a:gd name="T4" fmla="*/ 825 w 930"/>
                    <a:gd name="T5" fmla="*/ 555 h 555"/>
                    <a:gd name="T6" fmla="*/ 930 w 930"/>
                    <a:gd name="T7" fmla="*/ 420 h 555"/>
                    <a:gd name="T8" fmla="*/ 915 w 930"/>
                    <a:gd name="T9" fmla="*/ 255 h 555"/>
                    <a:gd name="T10" fmla="*/ 759 w 930"/>
                    <a:gd name="T11" fmla="*/ 185 h 555"/>
                    <a:gd name="T12" fmla="*/ 0 w 930"/>
                    <a:gd name="T13" fmla="*/ 0 h 5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30"/>
                    <a:gd name="T22" fmla="*/ 0 h 555"/>
                    <a:gd name="T23" fmla="*/ 930 w 930"/>
                    <a:gd name="T24" fmla="*/ 555 h 5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30" h="555">
                      <a:moveTo>
                        <a:pt x="0" y="0"/>
                      </a:moveTo>
                      <a:lnTo>
                        <a:pt x="646" y="524"/>
                      </a:lnTo>
                      <a:lnTo>
                        <a:pt x="825" y="555"/>
                      </a:lnTo>
                      <a:lnTo>
                        <a:pt x="930" y="420"/>
                      </a:lnTo>
                      <a:lnTo>
                        <a:pt x="915" y="255"/>
                      </a:lnTo>
                      <a:lnTo>
                        <a:pt x="759" y="1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8202" name="Freeform 26"/>
              <p:cNvSpPr>
                <a:spLocks/>
              </p:cNvSpPr>
              <p:nvPr/>
            </p:nvSpPr>
            <p:spPr bwMode="auto">
              <a:xfrm>
                <a:off x="6782" y="3510"/>
                <a:ext cx="1513" cy="855"/>
              </a:xfrm>
              <a:custGeom>
                <a:avLst/>
                <a:gdLst>
                  <a:gd name="T0" fmla="*/ 0 w 1513"/>
                  <a:gd name="T1" fmla="*/ 854 h 855"/>
                  <a:gd name="T2" fmla="*/ 103 w 1513"/>
                  <a:gd name="T3" fmla="*/ 855 h 855"/>
                  <a:gd name="T4" fmla="*/ 193 w 1513"/>
                  <a:gd name="T5" fmla="*/ 825 h 855"/>
                  <a:gd name="T6" fmla="*/ 328 w 1513"/>
                  <a:gd name="T7" fmla="*/ 780 h 855"/>
                  <a:gd name="T8" fmla="*/ 433 w 1513"/>
                  <a:gd name="T9" fmla="*/ 705 h 855"/>
                  <a:gd name="T10" fmla="*/ 508 w 1513"/>
                  <a:gd name="T11" fmla="*/ 645 h 855"/>
                  <a:gd name="T12" fmla="*/ 583 w 1513"/>
                  <a:gd name="T13" fmla="*/ 525 h 855"/>
                  <a:gd name="T14" fmla="*/ 718 w 1513"/>
                  <a:gd name="T15" fmla="*/ 270 h 855"/>
                  <a:gd name="T16" fmla="*/ 838 w 1513"/>
                  <a:gd name="T17" fmla="*/ 120 h 855"/>
                  <a:gd name="T18" fmla="*/ 898 w 1513"/>
                  <a:gd name="T19" fmla="*/ 60 h 855"/>
                  <a:gd name="T20" fmla="*/ 973 w 1513"/>
                  <a:gd name="T21" fmla="*/ 30 h 855"/>
                  <a:gd name="T22" fmla="*/ 1033 w 1513"/>
                  <a:gd name="T23" fmla="*/ 0 h 855"/>
                  <a:gd name="T24" fmla="*/ 1138 w 1513"/>
                  <a:gd name="T25" fmla="*/ 30 h 855"/>
                  <a:gd name="T26" fmla="*/ 1213 w 1513"/>
                  <a:gd name="T27" fmla="*/ 75 h 855"/>
                  <a:gd name="T28" fmla="*/ 1258 w 1513"/>
                  <a:gd name="T29" fmla="*/ 240 h 855"/>
                  <a:gd name="T30" fmla="*/ 1303 w 1513"/>
                  <a:gd name="T31" fmla="*/ 330 h 855"/>
                  <a:gd name="T32" fmla="*/ 1348 w 1513"/>
                  <a:gd name="T33" fmla="*/ 345 h 855"/>
                  <a:gd name="T34" fmla="*/ 1423 w 1513"/>
                  <a:gd name="T35" fmla="*/ 360 h 855"/>
                  <a:gd name="T36" fmla="*/ 1513 w 1513"/>
                  <a:gd name="T37" fmla="*/ 330 h 8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13"/>
                  <a:gd name="T58" fmla="*/ 0 h 855"/>
                  <a:gd name="T59" fmla="*/ 1513 w 1513"/>
                  <a:gd name="T60" fmla="*/ 855 h 8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13" h="855">
                    <a:moveTo>
                      <a:pt x="0" y="854"/>
                    </a:moveTo>
                    <a:lnTo>
                      <a:pt x="103" y="855"/>
                    </a:lnTo>
                    <a:lnTo>
                      <a:pt x="193" y="825"/>
                    </a:lnTo>
                    <a:lnTo>
                      <a:pt x="328" y="780"/>
                    </a:lnTo>
                    <a:lnTo>
                      <a:pt x="433" y="705"/>
                    </a:lnTo>
                    <a:lnTo>
                      <a:pt x="508" y="645"/>
                    </a:lnTo>
                    <a:lnTo>
                      <a:pt x="583" y="525"/>
                    </a:lnTo>
                    <a:lnTo>
                      <a:pt x="718" y="270"/>
                    </a:lnTo>
                    <a:lnTo>
                      <a:pt x="838" y="120"/>
                    </a:lnTo>
                    <a:lnTo>
                      <a:pt x="898" y="60"/>
                    </a:lnTo>
                    <a:lnTo>
                      <a:pt x="973" y="30"/>
                    </a:lnTo>
                    <a:lnTo>
                      <a:pt x="1033" y="0"/>
                    </a:lnTo>
                    <a:lnTo>
                      <a:pt x="1138" y="30"/>
                    </a:lnTo>
                    <a:lnTo>
                      <a:pt x="1213" y="75"/>
                    </a:lnTo>
                    <a:lnTo>
                      <a:pt x="1258" y="240"/>
                    </a:lnTo>
                    <a:lnTo>
                      <a:pt x="1303" y="330"/>
                    </a:lnTo>
                    <a:lnTo>
                      <a:pt x="1348" y="345"/>
                    </a:lnTo>
                    <a:lnTo>
                      <a:pt x="1423" y="360"/>
                    </a:lnTo>
                    <a:lnTo>
                      <a:pt x="1513" y="33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203" name="Freeform 27"/>
              <p:cNvSpPr>
                <a:spLocks/>
              </p:cNvSpPr>
              <p:nvPr/>
            </p:nvSpPr>
            <p:spPr bwMode="auto">
              <a:xfrm>
                <a:off x="6556" y="2847"/>
                <a:ext cx="2871" cy="2145"/>
              </a:xfrm>
              <a:custGeom>
                <a:avLst/>
                <a:gdLst>
                  <a:gd name="T0" fmla="*/ 2564 w 2871"/>
                  <a:gd name="T1" fmla="*/ 2145 h 2145"/>
                  <a:gd name="T2" fmla="*/ 2684 w 2871"/>
                  <a:gd name="T3" fmla="*/ 1971 h 2145"/>
                  <a:gd name="T4" fmla="*/ 2729 w 2871"/>
                  <a:gd name="T5" fmla="*/ 1761 h 2145"/>
                  <a:gd name="T6" fmla="*/ 2776 w 2871"/>
                  <a:gd name="T7" fmla="*/ 1665 h 2145"/>
                  <a:gd name="T8" fmla="*/ 2790 w 2871"/>
                  <a:gd name="T9" fmla="*/ 1620 h 2145"/>
                  <a:gd name="T10" fmla="*/ 2818 w 2871"/>
                  <a:gd name="T11" fmla="*/ 1470 h 2145"/>
                  <a:gd name="T12" fmla="*/ 2762 w 2871"/>
                  <a:gd name="T13" fmla="*/ 840 h 2145"/>
                  <a:gd name="T14" fmla="*/ 2663 w 2871"/>
                  <a:gd name="T15" fmla="*/ 630 h 2145"/>
                  <a:gd name="T16" fmla="*/ 2578 w 2871"/>
                  <a:gd name="T17" fmla="*/ 495 h 2145"/>
                  <a:gd name="T18" fmla="*/ 2550 w 2871"/>
                  <a:gd name="T19" fmla="*/ 450 h 2145"/>
                  <a:gd name="T20" fmla="*/ 2408 w 2871"/>
                  <a:gd name="T21" fmla="*/ 375 h 2145"/>
                  <a:gd name="T22" fmla="*/ 2295 w 2871"/>
                  <a:gd name="T23" fmla="*/ 285 h 2145"/>
                  <a:gd name="T24" fmla="*/ 2026 w 2871"/>
                  <a:gd name="T25" fmla="*/ 180 h 2145"/>
                  <a:gd name="T26" fmla="*/ 1829 w 2871"/>
                  <a:gd name="T27" fmla="*/ 105 h 2145"/>
                  <a:gd name="T28" fmla="*/ 1461 w 2871"/>
                  <a:gd name="T29" fmla="*/ 0 h 2145"/>
                  <a:gd name="T30" fmla="*/ 825 w 2871"/>
                  <a:gd name="T31" fmla="*/ 60 h 2145"/>
                  <a:gd name="T32" fmla="*/ 782 w 2871"/>
                  <a:gd name="T33" fmla="*/ 90 h 2145"/>
                  <a:gd name="T34" fmla="*/ 726 w 2871"/>
                  <a:gd name="T35" fmla="*/ 105 h 2145"/>
                  <a:gd name="T36" fmla="*/ 697 w 2871"/>
                  <a:gd name="T37" fmla="*/ 150 h 2145"/>
                  <a:gd name="T38" fmla="*/ 613 w 2871"/>
                  <a:gd name="T39" fmla="*/ 195 h 2145"/>
                  <a:gd name="T40" fmla="*/ 528 w 2871"/>
                  <a:gd name="T41" fmla="*/ 255 h 2145"/>
                  <a:gd name="T42" fmla="*/ 429 w 2871"/>
                  <a:gd name="T43" fmla="*/ 330 h 2145"/>
                  <a:gd name="T44" fmla="*/ 358 w 2871"/>
                  <a:gd name="T45" fmla="*/ 420 h 2145"/>
                  <a:gd name="T46" fmla="*/ 203 w 2871"/>
                  <a:gd name="T47" fmla="*/ 630 h 2145"/>
                  <a:gd name="T48" fmla="*/ 104 w 2871"/>
                  <a:gd name="T49" fmla="*/ 810 h 2145"/>
                  <a:gd name="T50" fmla="*/ 47 w 2871"/>
                  <a:gd name="T51" fmla="*/ 1020 h 2145"/>
                  <a:gd name="T52" fmla="*/ 75 w 2871"/>
                  <a:gd name="T53" fmla="*/ 1485 h 21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871"/>
                  <a:gd name="T82" fmla="*/ 0 h 2145"/>
                  <a:gd name="T83" fmla="*/ 2871 w 2871"/>
                  <a:gd name="T84" fmla="*/ 2145 h 21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871" h="2145">
                    <a:moveTo>
                      <a:pt x="2564" y="2145"/>
                    </a:moveTo>
                    <a:cubicBezTo>
                      <a:pt x="2625" y="2096"/>
                      <a:pt x="2641" y="2039"/>
                      <a:pt x="2684" y="1971"/>
                    </a:cubicBezTo>
                    <a:cubicBezTo>
                      <a:pt x="2699" y="1906"/>
                      <a:pt x="2709" y="1825"/>
                      <a:pt x="2729" y="1761"/>
                    </a:cubicBezTo>
                    <a:cubicBezTo>
                      <a:pt x="2733" y="1726"/>
                      <a:pt x="2769" y="1700"/>
                      <a:pt x="2776" y="1665"/>
                    </a:cubicBezTo>
                    <a:cubicBezTo>
                      <a:pt x="2779" y="1649"/>
                      <a:pt x="2786" y="1635"/>
                      <a:pt x="2790" y="1620"/>
                    </a:cubicBezTo>
                    <a:cubicBezTo>
                      <a:pt x="2800" y="1570"/>
                      <a:pt x="2818" y="1470"/>
                      <a:pt x="2818" y="1470"/>
                    </a:cubicBezTo>
                    <a:cubicBezTo>
                      <a:pt x="2814" y="1311"/>
                      <a:pt x="2871" y="1013"/>
                      <a:pt x="2762" y="840"/>
                    </a:cubicBezTo>
                    <a:cubicBezTo>
                      <a:pt x="2743" y="761"/>
                      <a:pt x="2706" y="696"/>
                      <a:pt x="2663" y="630"/>
                    </a:cubicBezTo>
                    <a:cubicBezTo>
                      <a:pt x="2663" y="630"/>
                      <a:pt x="2592" y="518"/>
                      <a:pt x="2578" y="495"/>
                    </a:cubicBezTo>
                    <a:cubicBezTo>
                      <a:pt x="2568" y="480"/>
                      <a:pt x="2565" y="458"/>
                      <a:pt x="2550" y="450"/>
                    </a:cubicBezTo>
                    <a:cubicBezTo>
                      <a:pt x="2501" y="424"/>
                      <a:pt x="2459" y="393"/>
                      <a:pt x="2408" y="375"/>
                    </a:cubicBezTo>
                    <a:cubicBezTo>
                      <a:pt x="2371" y="345"/>
                      <a:pt x="2338" y="304"/>
                      <a:pt x="2295" y="285"/>
                    </a:cubicBezTo>
                    <a:cubicBezTo>
                      <a:pt x="2206" y="247"/>
                      <a:pt x="2116" y="218"/>
                      <a:pt x="2026" y="180"/>
                    </a:cubicBezTo>
                    <a:cubicBezTo>
                      <a:pt x="1958" y="151"/>
                      <a:pt x="1902" y="121"/>
                      <a:pt x="1829" y="105"/>
                    </a:cubicBezTo>
                    <a:cubicBezTo>
                      <a:pt x="1710" y="42"/>
                      <a:pt x="1591" y="23"/>
                      <a:pt x="1461" y="0"/>
                    </a:cubicBezTo>
                    <a:cubicBezTo>
                      <a:pt x="1186" y="9"/>
                      <a:pt x="1057" y="11"/>
                      <a:pt x="825" y="60"/>
                    </a:cubicBezTo>
                    <a:cubicBezTo>
                      <a:pt x="811" y="70"/>
                      <a:pt x="798" y="83"/>
                      <a:pt x="782" y="90"/>
                    </a:cubicBezTo>
                    <a:cubicBezTo>
                      <a:pt x="764" y="98"/>
                      <a:pt x="742" y="94"/>
                      <a:pt x="726" y="105"/>
                    </a:cubicBezTo>
                    <a:cubicBezTo>
                      <a:pt x="712" y="115"/>
                      <a:pt x="710" y="137"/>
                      <a:pt x="697" y="150"/>
                    </a:cubicBezTo>
                    <a:cubicBezTo>
                      <a:pt x="670" y="179"/>
                      <a:pt x="648" y="183"/>
                      <a:pt x="613" y="195"/>
                    </a:cubicBezTo>
                    <a:cubicBezTo>
                      <a:pt x="514" y="300"/>
                      <a:pt x="623" y="197"/>
                      <a:pt x="528" y="255"/>
                    </a:cubicBezTo>
                    <a:cubicBezTo>
                      <a:pt x="493" y="276"/>
                      <a:pt x="463" y="306"/>
                      <a:pt x="429" y="330"/>
                    </a:cubicBezTo>
                    <a:cubicBezTo>
                      <a:pt x="328" y="491"/>
                      <a:pt x="485" y="247"/>
                      <a:pt x="358" y="420"/>
                    </a:cubicBezTo>
                    <a:cubicBezTo>
                      <a:pt x="304" y="495"/>
                      <a:pt x="277" y="577"/>
                      <a:pt x="203" y="630"/>
                    </a:cubicBezTo>
                    <a:cubicBezTo>
                      <a:pt x="181" y="698"/>
                      <a:pt x="140" y="751"/>
                      <a:pt x="104" y="810"/>
                    </a:cubicBezTo>
                    <a:cubicBezTo>
                      <a:pt x="73" y="859"/>
                      <a:pt x="58" y="960"/>
                      <a:pt x="47" y="1020"/>
                    </a:cubicBezTo>
                    <a:cubicBezTo>
                      <a:pt x="61" y="1466"/>
                      <a:pt x="0" y="1325"/>
                      <a:pt x="75" y="1485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6705600" y="39689"/>
            <a:ext cx="2465388" cy="1525587"/>
          </a:xfrm>
          <a:prstGeom prst="wedgeEllipseCallout">
            <a:avLst>
              <a:gd name="adj1" fmla="val -61771"/>
              <a:gd name="adj2" fmla="val 956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Khâu từ phải qua trái.</a:t>
            </a:r>
          </a:p>
        </p:txBody>
      </p:sp>
      <p:sp>
        <p:nvSpPr>
          <p:cNvPr id="63519" name="AutoShape 31"/>
          <p:cNvSpPr>
            <a:spLocks noChangeArrowheads="1"/>
          </p:cNvSpPr>
          <p:nvPr/>
        </p:nvSpPr>
        <p:spPr bwMode="auto">
          <a:xfrm>
            <a:off x="1703267" y="3917998"/>
            <a:ext cx="4705136" cy="1194794"/>
          </a:xfrm>
          <a:prstGeom prst="wedgeEllipseCallout">
            <a:avLst>
              <a:gd name="adj1" fmla="val 44889"/>
              <a:gd name="adj2" fmla="val -168269"/>
            </a:avLst>
          </a:prstGeom>
          <a:solidFill>
            <a:srgbClr val="CCFFCC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1, </a:t>
            </a:r>
            <a:r>
              <a:rPr lang="en-US" altLang="en-US" sz="2800" dirty="0" err="1">
                <a:latin typeface="Times New Roman" pitchFamily="18" charset="0"/>
              </a:rPr>
              <a:t>cách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mép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vải</a:t>
            </a:r>
            <a:r>
              <a:rPr lang="en-US" altLang="en-US" sz="2800" dirty="0">
                <a:latin typeface="Times New Roman" pitchFamily="18" charset="0"/>
              </a:rPr>
              <a:t> 1cm.</a:t>
            </a:r>
          </a:p>
        </p:txBody>
      </p:sp>
      <p:sp>
        <p:nvSpPr>
          <p:cNvPr id="2" name="Oval 1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28" name="Oval 27"/>
          <p:cNvSpPr/>
          <p:nvPr/>
        </p:nvSpPr>
        <p:spPr>
          <a:xfrm>
            <a:off x="3672498" y="39688"/>
            <a:ext cx="1944806" cy="9931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5638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7" grpId="0" animBg="1"/>
      <p:bldP spid="635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7"/>
          <p:cNvGrpSpPr>
            <a:grpSpLocks/>
          </p:cNvGrpSpPr>
          <p:nvPr/>
        </p:nvGrpSpPr>
        <p:grpSpPr bwMode="auto">
          <a:xfrm>
            <a:off x="685800" y="1085851"/>
            <a:ext cx="5867400" cy="2162175"/>
            <a:chOff x="1584" y="1245"/>
            <a:chExt cx="8691" cy="4540"/>
          </a:xfrm>
        </p:grpSpPr>
        <p:grpSp>
          <p:nvGrpSpPr>
            <p:cNvPr id="9223" name="Group 8"/>
            <p:cNvGrpSpPr>
              <a:grpSpLocks/>
            </p:cNvGrpSpPr>
            <p:nvPr/>
          </p:nvGrpSpPr>
          <p:grpSpPr bwMode="auto">
            <a:xfrm>
              <a:off x="1584" y="1245"/>
              <a:ext cx="7240" cy="4540"/>
              <a:chOff x="2271" y="1135"/>
              <a:chExt cx="6248" cy="4540"/>
            </a:xfrm>
          </p:grpSpPr>
          <p:sp>
            <p:nvSpPr>
              <p:cNvPr id="9233" name="Rectangle 9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9234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9235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92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3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9224" name="Group 22"/>
            <p:cNvGrpSpPr>
              <a:grpSpLocks/>
            </p:cNvGrpSpPr>
            <p:nvPr/>
          </p:nvGrpSpPr>
          <p:grpSpPr bwMode="auto">
            <a:xfrm>
              <a:off x="4440" y="3480"/>
              <a:ext cx="5835" cy="2183"/>
              <a:chOff x="4440" y="3480"/>
              <a:chExt cx="5835" cy="2183"/>
            </a:xfrm>
          </p:grpSpPr>
          <p:grpSp>
            <p:nvGrpSpPr>
              <p:cNvPr id="9225" name="Group 23"/>
              <p:cNvGrpSpPr>
                <a:grpSpLocks/>
              </p:cNvGrpSpPr>
              <p:nvPr/>
            </p:nvGrpSpPr>
            <p:grpSpPr bwMode="auto">
              <a:xfrm>
                <a:off x="4440" y="3480"/>
                <a:ext cx="5198" cy="218"/>
                <a:chOff x="4440" y="3480"/>
                <a:chExt cx="5198" cy="218"/>
              </a:xfrm>
            </p:grpSpPr>
            <p:sp>
              <p:nvSpPr>
                <p:cNvPr id="9228" name="Freeform 24"/>
                <p:cNvSpPr>
                  <a:spLocks/>
                </p:cNvSpPr>
                <p:nvPr/>
              </p:nvSpPr>
              <p:spPr bwMode="auto">
                <a:xfrm>
                  <a:off x="4440" y="3630"/>
                  <a:ext cx="1095" cy="68"/>
                </a:xfrm>
                <a:custGeom>
                  <a:avLst/>
                  <a:gdLst>
                    <a:gd name="T0" fmla="*/ 1093 w 1095"/>
                    <a:gd name="T1" fmla="*/ 68 h 68"/>
                    <a:gd name="T2" fmla="*/ 0 w 1095"/>
                    <a:gd name="T3" fmla="*/ 60 h 68"/>
                    <a:gd name="T4" fmla="*/ 1095 w 1095"/>
                    <a:gd name="T5" fmla="*/ 0 h 68"/>
                    <a:gd name="T6" fmla="*/ 1093 w 1095"/>
                    <a:gd name="T7" fmla="*/ 68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95"/>
                    <a:gd name="T13" fmla="*/ 0 h 68"/>
                    <a:gd name="T14" fmla="*/ 1095 w 1095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95" h="68">
                      <a:moveTo>
                        <a:pt x="1093" y="68"/>
                      </a:moveTo>
                      <a:lnTo>
                        <a:pt x="0" y="60"/>
                      </a:lnTo>
                      <a:lnTo>
                        <a:pt x="1095" y="0"/>
                      </a:lnTo>
                      <a:lnTo>
                        <a:pt x="1093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9229" name="Freeform 25"/>
                <p:cNvSpPr>
                  <a:spLocks/>
                </p:cNvSpPr>
                <p:nvPr/>
              </p:nvSpPr>
              <p:spPr bwMode="auto">
                <a:xfrm>
                  <a:off x="6195" y="3585"/>
                  <a:ext cx="645" cy="113"/>
                </a:xfrm>
                <a:custGeom>
                  <a:avLst/>
                  <a:gdLst>
                    <a:gd name="T0" fmla="*/ 641 w 645"/>
                    <a:gd name="T1" fmla="*/ 113 h 113"/>
                    <a:gd name="T2" fmla="*/ 0 w 645"/>
                    <a:gd name="T3" fmla="*/ 105 h 113"/>
                    <a:gd name="T4" fmla="*/ 0 w 645"/>
                    <a:gd name="T5" fmla="*/ 90 h 113"/>
                    <a:gd name="T6" fmla="*/ 0 w 645"/>
                    <a:gd name="T7" fmla="*/ 30 h 113"/>
                    <a:gd name="T8" fmla="*/ 645 w 645"/>
                    <a:gd name="T9" fmla="*/ 0 h 113"/>
                    <a:gd name="T10" fmla="*/ 641 w 645"/>
                    <a:gd name="T11" fmla="*/ 113 h 1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45"/>
                    <a:gd name="T19" fmla="*/ 0 h 113"/>
                    <a:gd name="T20" fmla="*/ 645 w 645"/>
                    <a:gd name="T21" fmla="*/ 113 h 1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45" h="113">
                      <a:moveTo>
                        <a:pt x="641" y="113"/>
                      </a:moveTo>
                      <a:lnTo>
                        <a:pt x="0" y="105"/>
                      </a:lnTo>
                      <a:lnTo>
                        <a:pt x="0" y="90"/>
                      </a:lnTo>
                      <a:lnTo>
                        <a:pt x="0" y="30"/>
                      </a:lnTo>
                      <a:lnTo>
                        <a:pt x="645" y="0"/>
                      </a:lnTo>
                      <a:lnTo>
                        <a:pt x="641" y="11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9230" name="Group 26"/>
                <p:cNvGrpSpPr>
                  <a:grpSpLocks/>
                </p:cNvGrpSpPr>
                <p:nvPr/>
              </p:nvGrpSpPr>
              <p:grpSpPr bwMode="auto">
                <a:xfrm>
                  <a:off x="7500" y="3480"/>
                  <a:ext cx="2138" cy="218"/>
                  <a:chOff x="7500" y="3480"/>
                  <a:chExt cx="2138" cy="218"/>
                </a:xfrm>
              </p:grpSpPr>
              <p:sp>
                <p:nvSpPr>
                  <p:cNvPr id="9231" name="Freeform 27"/>
                  <p:cNvSpPr>
                    <a:spLocks/>
                  </p:cNvSpPr>
                  <p:nvPr/>
                </p:nvSpPr>
                <p:spPr bwMode="auto">
                  <a:xfrm>
                    <a:off x="7500" y="3480"/>
                    <a:ext cx="2138" cy="218"/>
                  </a:xfrm>
                  <a:custGeom>
                    <a:avLst/>
                    <a:gdLst>
                      <a:gd name="T0" fmla="*/ 8 w 2138"/>
                      <a:gd name="T1" fmla="*/ 218 h 218"/>
                      <a:gd name="T2" fmla="*/ 1836 w 2138"/>
                      <a:gd name="T3" fmla="*/ 218 h 218"/>
                      <a:gd name="T4" fmla="*/ 1935 w 2138"/>
                      <a:gd name="T5" fmla="*/ 216 h 218"/>
                      <a:gd name="T6" fmla="*/ 1990 w 2138"/>
                      <a:gd name="T7" fmla="*/ 211 h 218"/>
                      <a:gd name="T8" fmla="*/ 2024 w 2138"/>
                      <a:gd name="T9" fmla="*/ 209 h 218"/>
                      <a:gd name="T10" fmla="*/ 2062 w 2138"/>
                      <a:gd name="T11" fmla="*/ 197 h 218"/>
                      <a:gd name="T12" fmla="*/ 2091 w 2138"/>
                      <a:gd name="T13" fmla="*/ 180 h 218"/>
                      <a:gd name="T14" fmla="*/ 2117 w 2138"/>
                      <a:gd name="T15" fmla="*/ 151 h 218"/>
                      <a:gd name="T16" fmla="*/ 2134 w 2138"/>
                      <a:gd name="T17" fmla="*/ 128 h 218"/>
                      <a:gd name="T18" fmla="*/ 2138 w 2138"/>
                      <a:gd name="T19" fmla="*/ 90 h 218"/>
                      <a:gd name="T20" fmla="*/ 2123 w 2138"/>
                      <a:gd name="T21" fmla="*/ 75 h 218"/>
                      <a:gd name="T22" fmla="*/ 2123 w 2138"/>
                      <a:gd name="T23" fmla="*/ 75 h 218"/>
                      <a:gd name="T24" fmla="*/ 2115 w 2138"/>
                      <a:gd name="T25" fmla="*/ 60 h 218"/>
                      <a:gd name="T26" fmla="*/ 2085 w 2138"/>
                      <a:gd name="T27" fmla="*/ 23 h 218"/>
                      <a:gd name="T28" fmla="*/ 2048 w 2138"/>
                      <a:gd name="T29" fmla="*/ 8 h 218"/>
                      <a:gd name="T30" fmla="*/ 1995 w 2138"/>
                      <a:gd name="T31" fmla="*/ 0 h 218"/>
                      <a:gd name="T32" fmla="*/ 1838 w 2138"/>
                      <a:gd name="T33" fmla="*/ 8 h 218"/>
                      <a:gd name="T34" fmla="*/ 0 w 2138"/>
                      <a:gd name="T35" fmla="*/ 120 h 218"/>
                      <a:gd name="T36" fmla="*/ 8 w 2138"/>
                      <a:gd name="T37" fmla="*/ 218 h 21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138"/>
                      <a:gd name="T58" fmla="*/ 0 h 218"/>
                      <a:gd name="T59" fmla="*/ 2138 w 2138"/>
                      <a:gd name="T60" fmla="*/ 218 h 21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138" h="218">
                        <a:moveTo>
                          <a:pt x="8" y="218"/>
                        </a:moveTo>
                        <a:lnTo>
                          <a:pt x="1836" y="218"/>
                        </a:lnTo>
                        <a:lnTo>
                          <a:pt x="1935" y="216"/>
                        </a:lnTo>
                        <a:lnTo>
                          <a:pt x="1990" y="211"/>
                        </a:lnTo>
                        <a:lnTo>
                          <a:pt x="2024" y="209"/>
                        </a:lnTo>
                        <a:lnTo>
                          <a:pt x="2062" y="197"/>
                        </a:lnTo>
                        <a:lnTo>
                          <a:pt x="2091" y="180"/>
                        </a:lnTo>
                        <a:lnTo>
                          <a:pt x="2117" y="151"/>
                        </a:lnTo>
                        <a:lnTo>
                          <a:pt x="2134" y="128"/>
                        </a:lnTo>
                        <a:lnTo>
                          <a:pt x="2138" y="90"/>
                        </a:lnTo>
                        <a:lnTo>
                          <a:pt x="2123" y="75"/>
                        </a:lnTo>
                        <a:lnTo>
                          <a:pt x="2115" y="60"/>
                        </a:lnTo>
                        <a:lnTo>
                          <a:pt x="2085" y="23"/>
                        </a:lnTo>
                        <a:lnTo>
                          <a:pt x="2048" y="8"/>
                        </a:lnTo>
                        <a:lnTo>
                          <a:pt x="1995" y="0"/>
                        </a:lnTo>
                        <a:lnTo>
                          <a:pt x="1838" y="8"/>
                        </a:lnTo>
                        <a:lnTo>
                          <a:pt x="0" y="120"/>
                        </a:lnTo>
                        <a:lnTo>
                          <a:pt x="8" y="218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9232" name="Freeform 28"/>
                  <p:cNvSpPr>
                    <a:spLocks/>
                  </p:cNvSpPr>
                  <p:nvPr/>
                </p:nvSpPr>
                <p:spPr bwMode="auto">
                  <a:xfrm>
                    <a:off x="9185" y="3530"/>
                    <a:ext cx="367" cy="97"/>
                  </a:xfrm>
                  <a:custGeom>
                    <a:avLst/>
                    <a:gdLst>
                      <a:gd name="T0" fmla="*/ 0 w 367"/>
                      <a:gd name="T1" fmla="*/ 60 h 97"/>
                      <a:gd name="T2" fmla="*/ 337 w 367"/>
                      <a:gd name="T3" fmla="*/ 97 h 97"/>
                      <a:gd name="T4" fmla="*/ 367 w 367"/>
                      <a:gd name="T5" fmla="*/ 67 h 97"/>
                      <a:gd name="T6" fmla="*/ 360 w 367"/>
                      <a:gd name="T7" fmla="*/ 22 h 97"/>
                      <a:gd name="T8" fmla="*/ 322 w 367"/>
                      <a:gd name="T9" fmla="*/ 0 h 97"/>
                      <a:gd name="T10" fmla="*/ 0 w 367"/>
                      <a:gd name="T11" fmla="*/ 60 h 9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7"/>
                      <a:gd name="T19" fmla="*/ 0 h 97"/>
                      <a:gd name="T20" fmla="*/ 367 w 367"/>
                      <a:gd name="T21" fmla="*/ 97 h 9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7" h="97">
                        <a:moveTo>
                          <a:pt x="0" y="60"/>
                        </a:moveTo>
                        <a:lnTo>
                          <a:pt x="337" y="97"/>
                        </a:lnTo>
                        <a:lnTo>
                          <a:pt x="367" y="67"/>
                        </a:lnTo>
                        <a:lnTo>
                          <a:pt x="360" y="22"/>
                        </a:lnTo>
                        <a:lnTo>
                          <a:pt x="322" y="0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9226" name="Freeform 29"/>
              <p:cNvSpPr>
                <a:spLocks/>
              </p:cNvSpPr>
              <p:nvPr/>
            </p:nvSpPr>
            <p:spPr bwMode="auto">
              <a:xfrm>
                <a:off x="9630" y="3630"/>
                <a:ext cx="645" cy="1920"/>
              </a:xfrm>
              <a:custGeom>
                <a:avLst/>
                <a:gdLst>
                  <a:gd name="T0" fmla="*/ 0 w 645"/>
                  <a:gd name="T1" fmla="*/ 0 h 1920"/>
                  <a:gd name="T2" fmla="*/ 30 w 645"/>
                  <a:gd name="T3" fmla="*/ 120 h 1920"/>
                  <a:gd name="T4" fmla="*/ 60 w 645"/>
                  <a:gd name="T5" fmla="*/ 293 h 1920"/>
                  <a:gd name="T6" fmla="*/ 75 w 645"/>
                  <a:gd name="T7" fmla="*/ 443 h 1920"/>
                  <a:gd name="T8" fmla="*/ 68 w 645"/>
                  <a:gd name="T9" fmla="*/ 660 h 1920"/>
                  <a:gd name="T10" fmla="*/ 83 w 645"/>
                  <a:gd name="T11" fmla="*/ 810 h 1920"/>
                  <a:gd name="T12" fmla="*/ 105 w 645"/>
                  <a:gd name="T13" fmla="*/ 885 h 1920"/>
                  <a:gd name="T14" fmla="*/ 143 w 645"/>
                  <a:gd name="T15" fmla="*/ 983 h 1920"/>
                  <a:gd name="T16" fmla="*/ 233 w 645"/>
                  <a:gd name="T17" fmla="*/ 1088 h 1920"/>
                  <a:gd name="T18" fmla="*/ 323 w 645"/>
                  <a:gd name="T19" fmla="*/ 1148 h 1920"/>
                  <a:gd name="T20" fmla="*/ 420 w 645"/>
                  <a:gd name="T21" fmla="*/ 1253 h 1920"/>
                  <a:gd name="T22" fmla="*/ 503 w 645"/>
                  <a:gd name="T23" fmla="*/ 1410 h 1920"/>
                  <a:gd name="T24" fmla="*/ 645 w 645"/>
                  <a:gd name="T25" fmla="*/ 1920 h 19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1920"/>
                  <a:gd name="T41" fmla="*/ 645 w 645"/>
                  <a:gd name="T42" fmla="*/ 1920 h 19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1920">
                    <a:moveTo>
                      <a:pt x="0" y="0"/>
                    </a:moveTo>
                    <a:lnTo>
                      <a:pt x="30" y="120"/>
                    </a:lnTo>
                    <a:lnTo>
                      <a:pt x="60" y="293"/>
                    </a:lnTo>
                    <a:lnTo>
                      <a:pt x="75" y="443"/>
                    </a:lnTo>
                    <a:lnTo>
                      <a:pt x="68" y="660"/>
                    </a:lnTo>
                    <a:lnTo>
                      <a:pt x="83" y="810"/>
                    </a:lnTo>
                    <a:lnTo>
                      <a:pt x="105" y="885"/>
                    </a:lnTo>
                    <a:lnTo>
                      <a:pt x="143" y="983"/>
                    </a:lnTo>
                    <a:lnTo>
                      <a:pt x="233" y="1088"/>
                    </a:lnTo>
                    <a:lnTo>
                      <a:pt x="323" y="1148"/>
                    </a:lnTo>
                    <a:lnTo>
                      <a:pt x="420" y="1253"/>
                    </a:lnTo>
                    <a:lnTo>
                      <a:pt x="503" y="1410"/>
                    </a:lnTo>
                    <a:lnTo>
                      <a:pt x="645" y="192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>
                <a:off x="6776" y="3585"/>
                <a:ext cx="2767" cy="2078"/>
              </a:xfrm>
              <a:custGeom>
                <a:avLst/>
                <a:gdLst>
                  <a:gd name="T0" fmla="*/ 1394 w 2767"/>
                  <a:gd name="T1" fmla="*/ 106 h 2078"/>
                  <a:gd name="T2" fmla="*/ 1320 w 2767"/>
                  <a:gd name="T3" fmla="*/ 255 h 2078"/>
                  <a:gd name="T4" fmla="*/ 1237 w 2767"/>
                  <a:gd name="T5" fmla="*/ 353 h 2078"/>
                  <a:gd name="T6" fmla="*/ 900 w 2767"/>
                  <a:gd name="T7" fmla="*/ 653 h 2078"/>
                  <a:gd name="T8" fmla="*/ 525 w 2767"/>
                  <a:gd name="T9" fmla="*/ 923 h 2078"/>
                  <a:gd name="T10" fmla="*/ 352 w 2767"/>
                  <a:gd name="T11" fmla="*/ 1043 h 2078"/>
                  <a:gd name="T12" fmla="*/ 180 w 2767"/>
                  <a:gd name="T13" fmla="*/ 1208 h 2078"/>
                  <a:gd name="T14" fmla="*/ 82 w 2767"/>
                  <a:gd name="T15" fmla="*/ 1388 h 2078"/>
                  <a:gd name="T16" fmla="*/ 7 w 2767"/>
                  <a:gd name="T17" fmla="*/ 1560 h 2078"/>
                  <a:gd name="T18" fmla="*/ 0 w 2767"/>
                  <a:gd name="T19" fmla="*/ 1755 h 2078"/>
                  <a:gd name="T20" fmla="*/ 37 w 2767"/>
                  <a:gd name="T21" fmla="*/ 1868 h 2078"/>
                  <a:gd name="T22" fmla="*/ 127 w 2767"/>
                  <a:gd name="T23" fmla="*/ 1943 h 2078"/>
                  <a:gd name="T24" fmla="*/ 225 w 2767"/>
                  <a:gd name="T25" fmla="*/ 2010 h 2078"/>
                  <a:gd name="T26" fmla="*/ 360 w 2767"/>
                  <a:gd name="T27" fmla="*/ 2048 h 2078"/>
                  <a:gd name="T28" fmla="*/ 555 w 2767"/>
                  <a:gd name="T29" fmla="*/ 2063 h 2078"/>
                  <a:gd name="T30" fmla="*/ 870 w 2767"/>
                  <a:gd name="T31" fmla="*/ 2078 h 2078"/>
                  <a:gd name="T32" fmla="*/ 1207 w 2767"/>
                  <a:gd name="T33" fmla="*/ 2055 h 2078"/>
                  <a:gd name="T34" fmla="*/ 1342 w 2767"/>
                  <a:gd name="T35" fmla="*/ 2040 h 2078"/>
                  <a:gd name="T36" fmla="*/ 1507 w 2767"/>
                  <a:gd name="T37" fmla="*/ 2003 h 2078"/>
                  <a:gd name="T38" fmla="*/ 1702 w 2767"/>
                  <a:gd name="T39" fmla="*/ 1905 h 2078"/>
                  <a:gd name="T40" fmla="*/ 1837 w 2767"/>
                  <a:gd name="T41" fmla="*/ 1815 h 2078"/>
                  <a:gd name="T42" fmla="*/ 1957 w 2767"/>
                  <a:gd name="T43" fmla="*/ 1635 h 2078"/>
                  <a:gd name="T44" fmla="*/ 2047 w 2767"/>
                  <a:gd name="T45" fmla="*/ 1343 h 2078"/>
                  <a:gd name="T46" fmla="*/ 2130 w 2767"/>
                  <a:gd name="T47" fmla="*/ 1020 h 2078"/>
                  <a:gd name="T48" fmla="*/ 2175 w 2767"/>
                  <a:gd name="T49" fmla="*/ 803 h 2078"/>
                  <a:gd name="T50" fmla="*/ 2205 w 2767"/>
                  <a:gd name="T51" fmla="*/ 690 h 2078"/>
                  <a:gd name="T52" fmla="*/ 2257 w 2767"/>
                  <a:gd name="T53" fmla="*/ 570 h 2078"/>
                  <a:gd name="T54" fmla="*/ 2332 w 2767"/>
                  <a:gd name="T55" fmla="*/ 473 h 2078"/>
                  <a:gd name="T56" fmla="*/ 2445 w 2767"/>
                  <a:gd name="T57" fmla="*/ 308 h 2078"/>
                  <a:gd name="T58" fmla="*/ 2535 w 2767"/>
                  <a:gd name="T59" fmla="*/ 195 h 2078"/>
                  <a:gd name="T60" fmla="*/ 2595 w 2767"/>
                  <a:gd name="T61" fmla="*/ 105 h 2078"/>
                  <a:gd name="T62" fmla="*/ 2767 w 2767"/>
                  <a:gd name="T63" fmla="*/ 0 h 20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67"/>
                  <a:gd name="T97" fmla="*/ 0 h 2078"/>
                  <a:gd name="T98" fmla="*/ 2767 w 2767"/>
                  <a:gd name="T99" fmla="*/ 2078 h 20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67" h="2078">
                    <a:moveTo>
                      <a:pt x="1394" y="106"/>
                    </a:moveTo>
                    <a:lnTo>
                      <a:pt x="1320" y="255"/>
                    </a:lnTo>
                    <a:lnTo>
                      <a:pt x="1237" y="353"/>
                    </a:lnTo>
                    <a:lnTo>
                      <a:pt x="900" y="653"/>
                    </a:lnTo>
                    <a:lnTo>
                      <a:pt x="525" y="923"/>
                    </a:lnTo>
                    <a:lnTo>
                      <a:pt x="352" y="1043"/>
                    </a:lnTo>
                    <a:lnTo>
                      <a:pt x="180" y="1208"/>
                    </a:lnTo>
                    <a:lnTo>
                      <a:pt x="82" y="1388"/>
                    </a:lnTo>
                    <a:lnTo>
                      <a:pt x="7" y="1560"/>
                    </a:lnTo>
                    <a:lnTo>
                      <a:pt x="0" y="1755"/>
                    </a:lnTo>
                    <a:lnTo>
                      <a:pt x="37" y="1868"/>
                    </a:lnTo>
                    <a:lnTo>
                      <a:pt x="127" y="1943"/>
                    </a:lnTo>
                    <a:lnTo>
                      <a:pt x="225" y="2010"/>
                    </a:lnTo>
                    <a:lnTo>
                      <a:pt x="360" y="2048"/>
                    </a:lnTo>
                    <a:lnTo>
                      <a:pt x="555" y="2063"/>
                    </a:lnTo>
                    <a:lnTo>
                      <a:pt x="870" y="2078"/>
                    </a:lnTo>
                    <a:lnTo>
                      <a:pt x="1207" y="2055"/>
                    </a:lnTo>
                    <a:lnTo>
                      <a:pt x="1342" y="2040"/>
                    </a:lnTo>
                    <a:lnTo>
                      <a:pt x="1507" y="2003"/>
                    </a:lnTo>
                    <a:lnTo>
                      <a:pt x="1702" y="1905"/>
                    </a:lnTo>
                    <a:lnTo>
                      <a:pt x="1837" y="1815"/>
                    </a:lnTo>
                    <a:lnTo>
                      <a:pt x="1957" y="1635"/>
                    </a:lnTo>
                    <a:lnTo>
                      <a:pt x="2047" y="1343"/>
                    </a:lnTo>
                    <a:lnTo>
                      <a:pt x="2130" y="1020"/>
                    </a:lnTo>
                    <a:lnTo>
                      <a:pt x="2175" y="803"/>
                    </a:lnTo>
                    <a:lnTo>
                      <a:pt x="2205" y="690"/>
                    </a:lnTo>
                    <a:lnTo>
                      <a:pt x="2257" y="570"/>
                    </a:lnTo>
                    <a:lnTo>
                      <a:pt x="2332" y="473"/>
                    </a:lnTo>
                    <a:lnTo>
                      <a:pt x="2445" y="308"/>
                    </a:lnTo>
                    <a:lnTo>
                      <a:pt x="2535" y="195"/>
                    </a:lnTo>
                    <a:lnTo>
                      <a:pt x="2595" y="105"/>
                    </a:lnTo>
                    <a:lnTo>
                      <a:pt x="2767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200650" y="666751"/>
            <a:ext cx="3638550" cy="1503363"/>
          </a:xfrm>
          <a:prstGeom prst="wedgeRoundRectCallout">
            <a:avLst>
              <a:gd name="adj1" fmla="val -74116"/>
              <a:gd name="adj2" fmla="val 45560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Rút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kim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kéo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sợi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vuốt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mũi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khâu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cho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đường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chỉ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D60093"/>
                </a:solidFill>
                <a:latin typeface="Times New Roman" pitchFamily="18" charset="0"/>
              </a:rPr>
              <a:t>thẳng</a:t>
            </a:r>
            <a:r>
              <a:rPr lang="en-US" altLang="en-US" sz="2800" dirty="0">
                <a:solidFill>
                  <a:srgbClr val="D60093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65592" name="AutoShape 56"/>
          <p:cNvSpPr>
            <a:spLocks noChangeArrowheads="1"/>
          </p:cNvSpPr>
          <p:nvPr/>
        </p:nvSpPr>
        <p:spPr bwMode="auto">
          <a:xfrm>
            <a:off x="304800" y="3371850"/>
            <a:ext cx="4824466" cy="1657350"/>
          </a:xfrm>
          <a:prstGeom prst="wedgeRoundRectCallout">
            <a:avLst>
              <a:gd name="adj1" fmla="val 31468"/>
              <a:gd name="adj2" fmla="val -92458"/>
              <a:gd name="adj3" fmla="val 16667"/>
            </a:avLst>
          </a:prstGeom>
          <a:solidFill>
            <a:srgbClr val="99CC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/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mũi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2,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kim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3, </a:t>
            </a:r>
            <a:r>
              <a:rPr lang="en-US" altLang="en-US" sz="2800" dirty="0" err="1">
                <a:latin typeface="Times New Roman" pitchFamily="18" charset="0"/>
              </a:rPr>
              <a:t>xuống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4 </a:t>
            </a:r>
            <a:r>
              <a:rPr lang="en-US" altLang="en-US" sz="2800" dirty="0" err="1">
                <a:latin typeface="Times New Roman" pitchFamily="18" charset="0"/>
              </a:rPr>
              <a:t>và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lên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điểm</a:t>
            </a:r>
            <a:r>
              <a:rPr lang="en-US" altLang="en-US" sz="2800" dirty="0">
                <a:latin typeface="Times New Roman" pitchFamily="18" charset="0"/>
              </a:rPr>
              <a:t> 5.</a:t>
            </a:r>
          </a:p>
        </p:txBody>
      </p:sp>
      <p:sp>
        <p:nvSpPr>
          <p:cNvPr id="30" name="Oval 29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1" name="Oval 30"/>
          <p:cNvSpPr/>
          <p:nvPr/>
        </p:nvSpPr>
        <p:spPr>
          <a:xfrm>
            <a:off x="3015381" y="39689"/>
            <a:ext cx="3402473" cy="627062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đầu</a:t>
            </a: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89172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7"/>
          <p:cNvGrpSpPr>
            <a:grpSpLocks/>
          </p:cNvGrpSpPr>
          <p:nvPr/>
        </p:nvGrpSpPr>
        <p:grpSpPr bwMode="auto">
          <a:xfrm>
            <a:off x="3136704" y="1189731"/>
            <a:ext cx="5518847" cy="2161586"/>
            <a:chOff x="1245" y="8295"/>
            <a:chExt cx="8432" cy="4540"/>
          </a:xfrm>
        </p:grpSpPr>
        <p:grpSp>
          <p:nvGrpSpPr>
            <p:cNvPr id="10246" name="Group 8"/>
            <p:cNvGrpSpPr>
              <a:grpSpLocks/>
            </p:cNvGrpSpPr>
            <p:nvPr/>
          </p:nvGrpSpPr>
          <p:grpSpPr bwMode="auto">
            <a:xfrm>
              <a:off x="2271" y="8295"/>
              <a:ext cx="7406" cy="4540"/>
              <a:chOff x="2271" y="1195"/>
              <a:chExt cx="6392" cy="4540"/>
            </a:xfrm>
          </p:grpSpPr>
          <p:sp>
            <p:nvSpPr>
              <p:cNvPr id="10256" name="Rectangle 9"/>
              <p:cNvSpPr>
                <a:spLocks noChangeArrowheads="1"/>
              </p:cNvSpPr>
              <p:nvPr/>
            </p:nvSpPr>
            <p:spPr bwMode="auto">
              <a:xfrm>
                <a:off x="2415" y="119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100" dirty="0">
                  <a:solidFill>
                    <a:srgbClr val="000000"/>
                  </a:solidFill>
                </a:endParaRPr>
              </a:p>
              <a:p>
                <a:r>
                  <a:rPr lang="en-US" altLang="en-US" sz="1100" dirty="0">
                    <a:solidFill>
                      <a:srgbClr val="000000"/>
                    </a:solidFill>
                  </a:rPr>
                  <a:t>      10          9           8          7            6             5          4             3         2           1</a:t>
                </a: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sz="1200" dirty="0">
                  <a:solidFill>
                    <a:srgbClr val="000000"/>
                  </a:solidFill>
                </a:endParaRPr>
              </a:p>
              <a:p>
                <a:endParaRPr lang="en-US" altLang="en-US" dirty="0"/>
              </a:p>
            </p:txBody>
          </p:sp>
          <p:sp>
            <p:nvSpPr>
              <p:cNvPr id="10257" name="Line 10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258" name="Group 11"/>
              <p:cNvGrpSpPr>
                <a:grpSpLocks/>
              </p:cNvGrpSpPr>
              <p:nvPr/>
            </p:nvGrpSpPr>
            <p:grpSpPr bwMode="auto">
              <a:xfrm>
                <a:off x="2827" y="3531"/>
                <a:ext cx="4556" cy="197"/>
                <a:chOff x="2827" y="6134"/>
                <a:chExt cx="4556" cy="197"/>
              </a:xfrm>
            </p:grpSpPr>
            <p:sp>
              <p:nvSpPr>
                <p:cNvPr id="1025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4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679" y="6218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26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0247" name="Group 22"/>
            <p:cNvGrpSpPr>
              <a:grpSpLocks/>
            </p:cNvGrpSpPr>
            <p:nvPr/>
          </p:nvGrpSpPr>
          <p:grpSpPr bwMode="auto">
            <a:xfrm>
              <a:off x="1245" y="10575"/>
              <a:ext cx="7588" cy="2168"/>
              <a:chOff x="1245" y="10575"/>
              <a:chExt cx="7588" cy="2168"/>
            </a:xfrm>
          </p:grpSpPr>
          <p:sp>
            <p:nvSpPr>
              <p:cNvPr id="10248" name="Freeform 23"/>
              <p:cNvSpPr>
                <a:spLocks/>
              </p:cNvSpPr>
              <p:nvPr/>
            </p:nvSpPr>
            <p:spPr bwMode="auto">
              <a:xfrm>
                <a:off x="1245" y="10631"/>
                <a:ext cx="1130" cy="57"/>
              </a:xfrm>
              <a:custGeom>
                <a:avLst/>
                <a:gdLst>
                  <a:gd name="T0" fmla="*/ 1130 w 1130"/>
                  <a:gd name="T1" fmla="*/ 57 h 57"/>
                  <a:gd name="T2" fmla="*/ 0 w 1130"/>
                  <a:gd name="T3" fmla="*/ 57 h 57"/>
                  <a:gd name="T4" fmla="*/ 1130 w 1130"/>
                  <a:gd name="T5" fmla="*/ 0 h 57"/>
                  <a:gd name="T6" fmla="*/ 1130 w 1130"/>
                  <a:gd name="T7" fmla="*/ 57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0"/>
                  <a:gd name="T13" fmla="*/ 0 h 57"/>
                  <a:gd name="T14" fmla="*/ 1130 w 1130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0" h="57">
                    <a:moveTo>
                      <a:pt x="1130" y="57"/>
                    </a:moveTo>
                    <a:lnTo>
                      <a:pt x="0" y="57"/>
                    </a:lnTo>
                    <a:lnTo>
                      <a:pt x="1130" y="0"/>
                    </a:lnTo>
                    <a:lnTo>
                      <a:pt x="1130" y="57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49" name="Freeform 24"/>
              <p:cNvSpPr>
                <a:spLocks/>
              </p:cNvSpPr>
              <p:nvPr/>
            </p:nvSpPr>
            <p:spPr bwMode="auto">
              <a:xfrm>
                <a:off x="2910" y="10605"/>
                <a:ext cx="683" cy="83"/>
              </a:xfrm>
              <a:custGeom>
                <a:avLst/>
                <a:gdLst>
                  <a:gd name="T0" fmla="*/ 677 w 683"/>
                  <a:gd name="T1" fmla="*/ 83 h 83"/>
                  <a:gd name="T2" fmla="*/ 5 w 683"/>
                  <a:gd name="T3" fmla="*/ 83 h 83"/>
                  <a:gd name="T4" fmla="*/ 0 w 683"/>
                  <a:gd name="T5" fmla="*/ 45 h 83"/>
                  <a:gd name="T6" fmla="*/ 683 w 683"/>
                  <a:gd name="T7" fmla="*/ 0 h 83"/>
                  <a:gd name="T8" fmla="*/ 677 w 683"/>
                  <a:gd name="T9" fmla="*/ 83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3"/>
                  <a:gd name="T16" fmla="*/ 0 h 83"/>
                  <a:gd name="T17" fmla="*/ 683 w 683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3" h="83">
                    <a:moveTo>
                      <a:pt x="677" y="83"/>
                    </a:moveTo>
                    <a:lnTo>
                      <a:pt x="5" y="83"/>
                    </a:lnTo>
                    <a:lnTo>
                      <a:pt x="0" y="45"/>
                    </a:lnTo>
                    <a:lnTo>
                      <a:pt x="683" y="0"/>
                    </a:lnTo>
                    <a:lnTo>
                      <a:pt x="677" y="8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0" name="Freeform 25"/>
              <p:cNvSpPr>
                <a:spLocks/>
              </p:cNvSpPr>
              <p:nvPr/>
            </p:nvSpPr>
            <p:spPr bwMode="auto">
              <a:xfrm>
                <a:off x="4245" y="10583"/>
                <a:ext cx="668" cy="105"/>
              </a:xfrm>
              <a:custGeom>
                <a:avLst/>
                <a:gdLst>
                  <a:gd name="T0" fmla="*/ 659 w 668"/>
                  <a:gd name="T1" fmla="*/ 105 h 105"/>
                  <a:gd name="T2" fmla="*/ 0 w 668"/>
                  <a:gd name="T3" fmla="*/ 105 h 105"/>
                  <a:gd name="T4" fmla="*/ 8 w 668"/>
                  <a:gd name="T5" fmla="*/ 30 h 105"/>
                  <a:gd name="T6" fmla="*/ 668 w 668"/>
                  <a:gd name="T7" fmla="*/ 0 h 105"/>
                  <a:gd name="T8" fmla="*/ 659 w 668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8"/>
                  <a:gd name="T16" fmla="*/ 0 h 105"/>
                  <a:gd name="T17" fmla="*/ 668 w 66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8" h="105">
                    <a:moveTo>
                      <a:pt x="659" y="105"/>
                    </a:moveTo>
                    <a:lnTo>
                      <a:pt x="0" y="105"/>
                    </a:lnTo>
                    <a:lnTo>
                      <a:pt x="8" y="30"/>
                    </a:lnTo>
                    <a:lnTo>
                      <a:pt x="668" y="0"/>
                    </a:lnTo>
                    <a:lnTo>
                      <a:pt x="659" y="10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1" name="Freeform 26"/>
              <p:cNvSpPr>
                <a:spLocks/>
              </p:cNvSpPr>
              <p:nvPr/>
            </p:nvSpPr>
            <p:spPr bwMode="auto">
              <a:xfrm>
                <a:off x="5562" y="10575"/>
                <a:ext cx="326" cy="113"/>
              </a:xfrm>
              <a:custGeom>
                <a:avLst/>
                <a:gdLst>
                  <a:gd name="T0" fmla="*/ 0 w 326"/>
                  <a:gd name="T1" fmla="*/ 75 h 113"/>
                  <a:gd name="T2" fmla="*/ 0 w 326"/>
                  <a:gd name="T3" fmla="*/ 23 h 113"/>
                  <a:gd name="T4" fmla="*/ 266 w 326"/>
                  <a:gd name="T5" fmla="*/ 0 h 113"/>
                  <a:gd name="T6" fmla="*/ 313 w 326"/>
                  <a:gd name="T7" fmla="*/ 8 h 113"/>
                  <a:gd name="T8" fmla="*/ 326 w 326"/>
                  <a:gd name="T9" fmla="*/ 60 h 113"/>
                  <a:gd name="T10" fmla="*/ 313 w 326"/>
                  <a:gd name="T11" fmla="*/ 113 h 113"/>
                  <a:gd name="T12" fmla="*/ 240 w 326"/>
                  <a:gd name="T13" fmla="*/ 113 h 113"/>
                  <a:gd name="T14" fmla="*/ 248 w 326"/>
                  <a:gd name="T15" fmla="*/ 68 h 113"/>
                  <a:gd name="T16" fmla="*/ 0 w 326"/>
                  <a:gd name="T17" fmla="*/ 75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6"/>
                  <a:gd name="T28" fmla="*/ 0 h 113"/>
                  <a:gd name="T29" fmla="*/ 326 w 326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6" h="113">
                    <a:moveTo>
                      <a:pt x="0" y="75"/>
                    </a:moveTo>
                    <a:lnTo>
                      <a:pt x="0" y="23"/>
                    </a:lnTo>
                    <a:lnTo>
                      <a:pt x="266" y="0"/>
                    </a:lnTo>
                    <a:lnTo>
                      <a:pt x="313" y="8"/>
                    </a:lnTo>
                    <a:lnTo>
                      <a:pt x="326" y="60"/>
                    </a:lnTo>
                    <a:lnTo>
                      <a:pt x="313" y="113"/>
                    </a:lnTo>
                    <a:lnTo>
                      <a:pt x="240" y="113"/>
                    </a:lnTo>
                    <a:lnTo>
                      <a:pt x="248" y="68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2" name="Line 27"/>
              <p:cNvSpPr>
                <a:spLocks noChangeShapeType="1"/>
              </p:cNvSpPr>
              <p:nvPr/>
            </p:nvSpPr>
            <p:spPr bwMode="auto">
              <a:xfrm flipH="1">
                <a:off x="8174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3" name="Line 28"/>
              <p:cNvSpPr>
                <a:spLocks noChangeShapeType="1"/>
              </p:cNvSpPr>
              <p:nvPr/>
            </p:nvSpPr>
            <p:spPr bwMode="auto">
              <a:xfrm flipH="1">
                <a:off x="6878" y="10688"/>
                <a:ext cx="659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4" name="Freeform 29"/>
              <p:cNvSpPr>
                <a:spLocks/>
              </p:cNvSpPr>
              <p:nvPr/>
            </p:nvSpPr>
            <p:spPr bwMode="auto">
              <a:xfrm>
                <a:off x="5468" y="10631"/>
                <a:ext cx="817" cy="2112"/>
              </a:xfrm>
              <a:custGeom>
                <a:avLst/>
                <a:gdLst>
                  <a:gd name="T0" fmla="*/ 263 w 817"/>
                  <a:gd name="T1" fmla="*/ 0 h 2112"/>
                  <a:gd name="T2" fmla="*/ 232 w 817"/>
                  <a:gd name="T3" fmla="*/ 87 h 2112"/>
                  <a:gd name="T4" fmla="*/ 187 w 817"/>
                  <a:gd name="T5" fmla="*/ 199 h 2112"/>
                  <a:gd name="T6" fmla="*/ 150 w 817"/>
                  <a:gd name="T7" fmla="*/ 327 h 2112"/>
                  <a:gd name="T8" fmla="*/ 142 w 817"/>
                  <a:gd name="T9" fmla="*/ 454 h 2112"/>
                  <a:gd name="T10" fmla="*/ 142 w 817"/>
                  <a:gd name="T11" fmla="*/ 642 h 2112"/>
                  <a:gd name="T12" fmla="*/ 157 w 817"/>
                  <a:gd name="T13" fmla="*/ 844 h 2112"/>
                  <a:gd name="T14" fmla="*/ 150 w 817"/>
                  <a:gd name="T15" fmla="*/ 979 h 2112"/>
                  <a:gd name="T16" fmla="*/ 127 w 817"/>
                  <a:gd name="T17" fmla="*/ 1092 h 2112"/>
                  <a:gd name="T18" fmla="*/ 97 w 817"/>
                  <a:gd name="T19" fmla="*/ 1212 h 2112"/>
                  <a:gd name="T20" fmla="*/ 52 w 817"/>
                  <a:gd name="T21" fmla="*/ 1369 h 2112"/>
                  <a:gd name="T22" fmla="*/ 15 w 817"/>
                  <a:gd name="T23" fmla="*/ 1497 h 2112"/>
                  <a:gd name="T24" fmla="*/ 0 w 817"/>
                  <a:gd name="T25" fmla="*/ 1609 h 2112"/>
                  <a:gd name="T26" fmla="*/ 7 w 817"/>
                  <a:gd name="T27" fmla="*/ 1722 h 2112"/>
                  <a:gd name="T28" fmla="*/ 97 w 817"/>
                  <a:gd name="T29" fmla="*/ 1864 h 2112"/>
                  <a:gd name="T30" fmla="*/ 255 w 817"/>
                  <a:gd name="T31" fmla="*/ 1962 h 2112"/>
                  <a:gd name="T32" fmla="*/ 315 w 817"/>
                  <a:gd name="T33" fmla="*/ 2007 h 2112"/>
                  <a:gd name="T34" fmla="*/ 420 w 817"/>
                  <a:gd name="T35" fmla="*/ 2059 h 2112"/>
                  <a:gd name="T36" fmla="*/ 615 w 817"/>
                  <a:gd name="T37" fmla="*/ 2097 h 2112"/>
                  <a:gd name="T38" fmla="*/ 817 w 817"/>
                  <a:gd name="T39" fmla="*/ 2112 h 2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7"/>
                  <a:gd name="T61" fmla="*/ 0 h 2112"/>
                  <a:gd name="T62" fmla="*/ 817 w 817"/>
                  <a:gd name="T63" fmla="*/ 2112 h 21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7" h="2112">
                    <a:moveTo>
                      <a:pt x="263" y="0"/>
                    </a:moveTo>
                    <a:lnTo>
                      <a:pt x="232" y="87"/>
                    </a:lnTo>
                    <a:lnTo>
                      <a:pt x="187" y="199"/>
                    </a:lnTo>
                    <a:lnTo>
                      <a:pt x="150" y="327"/>
                    </a:lnTo>
                    <a:lnTo>
                      <a:pt x="142" y="454"/>
                    </a:lnTo>
                    <a:lnTo>
                      <a:pt x="142" y="642"/>
                    </a:lnTo>
                    <a:lnTo>
                      <a:pt x="157" y="844"/>
                    </a:lnTo>
                    <a:lnTo>
                      <a:pt x="150" y="979"/>
                    </a:lnTo>
                    <a:lnTo>
                      <a:pt x="127" y="1092"/>
                    </a:lnTo>
                    <a:lnTo>
                      <a:pt x="97" y="1212"/>
                    </a:lnTo>
                    <a:lnTo>
                      <a:pt x="52" y="1369"/>
                    </a:lnTo>
                    <a:lnTo>
                      <a:pt x="15" y="1497"/>
                    </a:lnTo>
                    <a:lnTo>
                      <a:pt x="0" y="1609"/>
                    </a:lnTo>
                    <a:lnTo>
                      <a:pt x="7" y="1722"/>
                    </a:lnTo>
                    <a:lnTo>
                      <a:pt x="97" y="1864"/>
                    </a:lnTo>
                    <a:lnTo>
                      <a:pt x="255" y="1962"/>
                    </a:lnTo>
                    <a:lnTo>
                      <a:pt x="315" y="2007"/>
                    </a:lnTo>
                    <a:lnTo>
                      <a:pt x="420" y="2059"/>
                    </a:lnTo>
                    <a:lnTo>
                      <a:pt x="615" y="2097"/>
                    </a:lnTo>
                    <a:lnTo>
                      <a:pt x="817" y="211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255" name="Freeform 30"/>
              <p:cNvSpPr>
                <a:spLocks/>
              </p:cNvSpPr>
              <p:nvPr/>
            </p:nvSpPr>
            <p:spPr bwMode="auto">
              <a:xfrm>
                <a:off x="5731" y="10631"/>
                <a:ext cx="2024" cy="1984"/>
              </a:xfrm>
              <a:custGeom>
                <a:avLst/>
                <a:gdLst>
                  <a:gd name="T0" fmla="*/ 0 w 2024"/>
                  <a:gd name="T1" fmla="*/ 0 h 1984"/>
                  <a:gd name="T2" fmla="*/ 82 w 2024"/>
                  <a:gd name="T3" fmla="*/ 139 h 1984"/>
                  <a:gd name="T4" fmla="*/ 157 w 2024"/>
                  <a:gd name="T5" fmla="*/ 244 h 1984"/>
                  <a:gd name="T6" fmla="*/ 217 w 2024"/>
                  <a:gd name="T7" fmla="*/ 364 h 1984"/>
                  <a:gd name="T8" fmla="*/ 254 w 2024"/>
                  <a:gd name="T9" fmla="*/ 469 h 1984"/>
                  <a:gd name="T10" fmla="*/ 262 w 2024"/>
                  <a:gd name="T11" fmla="*/ 574 h 1984"/>
                  <a:gd name="T12" fmla="*/ 262 w 2024"/>
                  <a:gd name="T13" fmla="*/ 702 h 1984"/>
                  <a:gd name="T14" fmla="*/ 239 w 2024"/>
                  <a:gd name="T15" fmla="*/ 897 h 1984"/>
                  <a:gd name="T16" fmla="*/ 217 w 2024"/>
                  <a:gd name="T17" fmla="*/ 1107 h 1984"/>
                  <a:gd name="T18" fmla="*/ 217 w 2024"/>
                  <a:gd name="T19" fmla="*/ 1182 h 1984"/>
                  <a:gd name="T20" fmla="*/ 217 w 2024"/>
                  <a:gd name="T21" fmla="*/ 1294 h 1984"/>
                  <a:gd name="T22" fmla="*/ 202 w 2024"/>
                  <a:gd name="T23" fmla="*/ 1399 h 1984"/>
                  <a:gd name="T24" fmla="*/ 224 w 2024"/>
                  <a:gd name="T25" fmla="*/ 1557 h 1984"/>
                  <a:gd name="T26" fmla="*/ 269 w 2024"/>
                  <a:gd name="T27" fmla="*/ 1692 h 1984"/>
                  <a:gd name="T28" fmla="*/ 337 w 2024"/>
                  <a:gd name="T29" fmla="*/ 1767 h 1984"/>
                  <a:gd name="T30" fmla="*/ 464 w 2024"/>
                  <a:gd name="T31" fmla="*/ 1894 h 1984"/>
                  <a:gd name="T32" fmla="*/ 569 w 2024"/>
                  <a:gd name="T33" fmla="*/ 1947 h 1984"/>
                  <a:gd name="T34" fmla="*/ 802 w 2024"/>
                  <a:gd name="T35" fmla="*/ 1977 h 1984"/>
                  <a:gd name="T36" fmla="*/ 967 w 2024"/>
                  <a:gd name="T37" fmla="*/ 1984 h 1984"/>
                  <a:gd name="T38" fmla="*/ 1064 w 2024"/>
                  <a:gd name="T39" fmla="*/ 1984 h 1984"/>
                  <a:gd name="T40" fmla="*/ 1282 w 2024"/>
                  <a:gd name="T41" fmla="*/ 1984 h 1984"/>
                  <a:gd name="T42" fmla="*/ 1447 w 2024"/>
                  <a:gd name="T43" fmla="*/ 1977 h 1984"/>
                  <a:gd name="T44" fmla="*/ 1634 w 2024"/>
                  <a:gd name="T45" fmla="*/ 1962 h 1984"/>
                  <a:gd name="T46" fmla="*/ 1822 w 2024"/>
                  <a:gd name="T47" fmla="*/ 1909 h 1984"/>
                  <a:gd name="T48" fmla="*/ 1927 w 2024"/>
                  <a:gd name="T49" fmla="*/ 1842 h 1984"/>
                  <a:gd name="T50" fmla="*/ 2002 w 2024"/>
                  <a:gd name="T51" fmla="*/ 1729 h 1984"/>
                  <a:gd name="T52" fmla="*/ 2024 w 2024"/>
                  <a:gd name="T53" fmla="*/ 1587 h 1984"/>
                  <a:gd name="T54" fmla="*/ 2009 w 2024"/>
                  <a:gd name="T55" fmla="*/ 1467 h 1984"/>
                  <a:gd name="T56" fmla="*/ 1972 w 2024"/>
                  <a:gd name="T57" fmla="*/ 1354 h 1984"/>
                  <a:gd name="T58" fmla="*/ 1897 w 2024"/>
                  <a:gd name="T59" fmla="*/ 1279 h 1984"/>
                  <a:gd name="T60" fmla="*/ 1777 w 2024"/>
                  <a:gd name="T61" fmla="*/ 1159 h 1984"/>
                  <a:gd name="T62" fmla="*/ 1679 w 2024"/>
                  <a:gd name="T63" fmla="*/ 1062 h 1984"/>
                  <a:gd name="T64" fmla="*/ 1582 w 2024"/>
                  <a:gd name="T65" fmla="*/ 979 h 1984"/>
                  <a:gd name="T66" fmla="*/ 1484 w 2024"/>
                  <a:gd name="T67" fmla="*/ 919 h 1984"/>
                  <a:gd name="T68" fmla="*/ 1289 w 2024"/>
                  <a:gd name="T69" fmla="*/ 807 h 1984"/>
                  <a:gd name="T70" fmla="*/ 1072 w 2024"/>
                  <a:gd name="T71" fmla="*/ 619 h 1984"/>
                  <a:gd name="T72" fmla="*/ 937 w 2024"/>
                  <a:gd name="T73" fmla="*/ 477 h 1984"/>
                  <a:gd name="T74" fmla="*/ 839 w 2024"/>
                  <a:gd name="T75" fmla="*/ 327 h 1984"/>
                  <a:gd name="T76" fmla="*/ 757 w 2024"/>
                  <a:gd name="T77" fmla="*/ 244 h 1984"/>
                  <a:gd name="T78" fmla="*/ 689 w 2024"/>
                  <a:gd name="T79" fmla="*/ 162 h 1984"/>
                  <a:gd name="T80" fmla="*/ 487 w 2024"/>
                  <a:gd name="T81" fmla="*/ 57 h 19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24"/>
                  <a:gd name="T124" fmla="*/ 0 h 1984"/>
                  <a:gd name="T125" fmla="*/ 2024 w 2024"/>
                  <a:gd name="T126" fmla="*/ 1984 h 19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24" h="1984">
                    <a:moveTo>
                      <a:pt x="0" y="0"/>
                    </a:moveTo>
                    <a:lnTo>
                      <a:pt x="82" y="139"/>
                    </a:lnTo>
                    <a:lnTo>
                      <a:pt x="157" y="244"/>
                    </a:lnTo>
                    <a:lnTo>
                      <a:pt x="217" y="364"/>
                    </a:lnTo>
                    <a:lnTo>
                      <a:pt x="254" y="469"/>
                    </a:lnTo>
                    <a:lnTo>
                      <a:pt x="262" y="574"/>
                    </a:lnTo>
                    <a:lnTo>
                      <a:pt x="262" y="702"/>
                    </a:lnTo>
                    <a:lnTo>
                      <a:pt x="239" y="897"/>
                    </a:lnTo>
                    <a:lnTo>
                      <a:pt x="217" y="1107"/>
                    </a:lnTo>
                    <a:lnTo>
                      <a:pt x="217" y="1182"/>
                    </a:lnTo>
                    <a:lnTo>
                      <a:pt x="217" y="1294"/>
                    </a:lnTo>
                    <a:lnTo>
                      <a:pt x="202" y="1399"/>
                    </a:lnTo>
                    <a:lnTo>
                      <a:pt x="224" y="1557"/>
                    </a:lnTo>
                    <a:lnTo>
                      <a:pt x="269" y="1692"/>
                    </a:lnTo>
                    <a:lnTo>
                      <a:pt x="337" y="1767"/>
                    </a:lnTo>
                    <a:lnTo>
                      <a:pt x="464" y="1894"/>
                    </a:lnTo>
                    <a:lnTo>
                      <a:pt x="569" y="1947"/>
                    </a:lnTo>
                    <a:lnTo>
                      <a:pt x="802" y="1977"/>
                    </a:lnTo>
                    <a:lnTo>
                      <a:pt x="967" y="1984"/>
                    </a:lnTo>
                    <a:lnTo>
                      <a:pt x="1064" y="1984"/>
                    </a:lnTo>
                    <a:lnTo>
                      <a:pt x="1282" y="1984"/>
                    </a:lnTo>
                    <a:lnTo>
                      <a:pt x="1447" y="1977"/>
                    </a:lnTo>
                    <a:lnTo>
                      <a:pt x="1634" y="1962"/>
                    </a:lnTo>
                    <a:lnTo>
                      <a:pt x="1822" y="1909"/>
                    </a:lnTo>
                    <a:lnTo>
                      <a:pt x="1927" y="1842"/>
                    </a:lnTo>
                    <a:lnTo>
                      <a:pt x="2002" y="1729"/>
                    </a:lnTo>
                    <a:lnTo>
                      <a:pt x="2024" y="1587"/>
                    </a:lnTo>
                    <a:lnTo>
                      <a:pt x="2009" y="1467"/>
                    </a:lnTo>
                    <a:lnTo>
                      <a:pt x="1972" y="1354"/>
                    </a:lnTo>
                    <a:lnTo>
                      <a:pt x="1897" y="1279"/>
                    </a:lnTo>
                    <a:lnTo>
                      <a:pt x="1777" y="1159"/>
                    </a:lnTo>
                    <a:lnTo>
                      <a:pt x="1679" y="1062"/>
                    </a:lnTo>
                    <a:lnTo>
                      <a:pt x="1582" y="979"/>
                    </a:lnTo>
                    <a:lnTo>
                      <a:pt x="1484" y="919"/>
                    </a:lnTo>
                    <a:lnTo>
                      <a:pt x="1289" y="807"/>
                    </a:lnTo>
                    <a:lnTo>
                      <a:pt x="1072" y="619"/>
                    </a:lnTo>
                    <a:lnTo>
                      <a:pt x="937" y="477"/>
                    </a:lnTo>
                    <a:lnTo>
                      <a:pt x="839" y="327"/>
                    </a:lnTo>
                    <a:lnTo>
                      <a:pt x="757" y="244"/>
                    </a:lnTo>
                    <a:lnTo>
                      <a:pt x="689" y="162"/>
                    </a:lnTo>
                    <a:lnTo>
                      <a:pt x="487" y="5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10244" name="Rectangle 33"/>
          <p:cNvSpPr>
            <a:spLocks noChangeArrowheads="1"/>
          </p:cNvSpPr>
          <p:nvPr/>
        </p:nvSpPr>
        <p:spPr bwMode="auto">
          <a:xfrm>
            <a:off x="228600" y="3423490"/>
            <a:ext cx="8534400" cy="125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r>
              <a:rPr lang="en-US" altLang="en-US" sz="2800" dirty="0">
                <a:latin typeface="Times New Roman" pitchFamily="18" charset="0"/>
              </a:rPr>
              <a:t>	</a:t>
            </a:r>
            <a:r>
              <a:rPr lang="en-US" altLang="en-US" sz="2400" dirty="0" err="1">
                <a:latin typeface="Times New Roman" pitchFamily="18" charset="0"/>
              </a:rPr>
              <a:t>Mũi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</a:t>
            </a:r>
            <a:r>
              <a:rPr lang="en-US" altLang="en-US" sz="2400" dirty="0">
                <a:latin typeface="Times New Roman" pitchFamily="18" charset="0"/>
              </a:rPr>
              <a:t>: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6,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7,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8,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9, </a:t>
            </a:r>
            <a:r>
              <a:rPr lang="en-US" altLang="en-US" sz="2400" dirty="0" err="1">
                <a:latin typeface="Times New Roman" pitchFamily="18" charset="0"/>
              </a:rPr>
              <a:t>xuống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10 </a:t>
            </a:r>
            <a:r>
              <a:rPr lang="en-US" altLang="en-US" sz="2400" dirty="0" err="1">
                <a:latin typeface="Times New Roman" pitchFamily="18" charset="0"/>
              </a:rPr>
              <a:t>và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kim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tại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điểm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tiếp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theo.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như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vậy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đến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cuối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đường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khâu</a:t>
            </a:r>
            <a:r>
              <a:rPr lang="en-US" altLang="en-US" sz="2400" dirty="0">
                <a:latin typeface="Times New Roman" pitchFamily="18" charset="0"/>
              </a:rPr>
              <a:t>. </a:t>
            </a:r>
            <a:endParaRPr lang="en-US" alt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0" name="Oval 29"/>
          <p:cNvSpPr/>
          <p:nvPr/>
        </p:nvSpPr>
        <p:spPr>
          <a:xfrm>
            <a:off x="3015380" y="39688"/>
            <a:ext cx="5429173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mũi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khâu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tiếp</a:t>
            </a:r>
            <a:r>
              <a:rPr lang="en-US" alt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theo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8115665" y="1924921"/>
            <a:ext cx="0" cy="538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101764"/>
      </p:ext>
    </p:extLst>
  </p:cSld>
  <p:clrMapOvr>
    <a:masterClrMapping/>
  </p:clrMapOvr>
  <p:transition spd="slow" advClick="0" advTm="1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4114800" y="1247776"/>
            <a:ext cx="4495800" cy="2162175"/>
            <a:chOff x="1932" y="1245"/>
            <a:chExt cx="7240" cy="4540"/>
          </a:xfrm>
        </p:grpSpPr>
        <p:grpSp>
          <p:nvGrpSpPr>
            <p:cNvPr id="11270" name="Group 9"/>
            <p:cNvGrpSpPr>
              <a:grpSpLocks/>
            </p:cNvGrpSpPr>
            <p:nvPr/>
          </p:nvGrpSpPr>
          <p:grpSpPr bwMode="auto">
            <a:xfrm>
              <a:off x="1932" y="1245"/>
              <a:ext cx="7240" cy="4540"/>
              <a:chOff x="2271" y="1135"/>
              <a:chExt cx="6248" cy="4540"/>
            </a:xfrm>
          </p:grpSpPr>
          <p:sp>
            <p:nvSpPr>
              <p:cNvPr id="11282" name="Rectangle 10"/>
              <p:cNvSpPr>
                <a:spLocks noChangeArrowheads="1"/>
              </p:cNvSpPr>
              <p:nvPr/>
            </p:nvSpPr>
            <p:spPr bwMode="auto">
              <a:xfrm>
                <a:off x="2271" y="1135"/>
                <a:ext cx="6248" cy="4540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100">
                  <a:solidFill>
                    <a:srgbClr val="000000"/>
                  </a:solidFill>
                </a:endParaRPr>
              </a:p>
              <a:p>
                <a:r>
                  <a:rPr lang="en-US" altLang="en-US" sz="1100">
                    <a:solidFill>
                      <a:srgbClr val="000000"/>
                    </a:solidFill>
                  </a:rPr>
                  <a:t>      10         9        8         7         6         5         4         3         2         1</a:t>
                </a: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 sz="1200">
                  <a:solidFill>
                    <a:srgbClr val="000000"/>
                  </a:solidFill>
                </a:endParaRPr>
              </a:p>
              <a:p>
                <a:endParaRPr lang="en-US" altLang="en-US"/>
              </a:p>
            </p:txBody>
          </p:sp>
          <p:sp>
            <p:nvSpPr>
              <p:cNvPr id="11283" name="Line 11"/>
              <p:cNvSpPr>
                <a:spLocks noChangeShapeType="1"/>
              </p:cNvSpPr>
              <p:nvPr/>
            </p:nvSpPr>
            <p:spPr bwMode="auto">
              <a:xfrm>
                <a:off x="2271" y="3588"/>
                <a:ext cx="624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84" name="Group 12"/>
              <p:cNvGrpSpPr>
                <a:grpSpLocks/>
              </p:cNvGrpSpPr>
              <p:nvPr/>
            </p:nvGrpSpPr>
            <p:grpSpPr bwMode="auto">
              <a:xfrm>
                <a:off x="2827" y="3531"/>
                <a:ext cx="5124" cy="113"/>
                <a:chOff x="2827" y="6134"/>
                <a:chExt cx="5124" cy="113"/>
              </a:xfrm>
            </p:grpSpPr>
            <p:sp>
              <p:nvSpPr>
                <p:cNvPr id="1128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2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40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97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54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11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679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247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951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815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7383" y="6134"/>
                  <a:ext cx="0" cy="11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11271" name="Group 23"/>
            <p:cNvGrpSpPr>
              <a:grpSpLocks/>
            </p:cNvGrpSpPr>
            <p:nvPr/>
          </p:nvGrpSpPr>
          <p:grpSpPr bwMode="auto">
            <a:xfrm>
              <a:off x="2093" y="3698"/>
              <a:ext cx="6424" cy="2040"/>
              <a:chOff x="2093" y="3698"/>
              <a:chExt cx="6424" cy="2040"/>
            </a:xfrm>
          </p:grpSpPr>
          <p:sp>
            <p:nvSpPr>
              <p:cNvPr id="11272" name="Line 24"/>
              <p:cNvSpPr>
                <a:spLocks noChangeShapeType="1"/>
              </p:cNvSpPr>
              <p:nvPr/>
            </p:nvSpPr>
            <p:spPr bwMode="auto">
              <a:xfrm flipH="1">
                <a:off x="7859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3" name="Line 25"/>
              <p:cNvSpPr>
                <a:spLocks noChangeShapeType="1"/>
              </p:cNvSpPr>
              <p:nvPr/>
            </p:nvSpPr>
            <p:spPr bwMode="auto">
              <a:xfrm flipH="1">
                <a:off x="257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4" name="Line 26"/>
              <p:cNvSpPr>
                <a:spLocks noChangeShapeType="1"/>
              </p:cNvSpPr>
              <p:nvPr/>
            </p:nvSpPr>
            <p:spPr bwMode="auto">
              <a:xfrm flipH="1">
                <a:off x="3906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5" name="Line 27"/>
              <p:cNvSpPr>
                <a:spLocks noChangeShapeType="1"/>
              </p:cNvSpPr>
              <p:nvPr/>
            </p:nvSpPr>
            <p:spPr bwMode="auto">
              <a:xfrm flipH="1">
                <a:off x="5223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276" name="Line 28"/>
              <p:cNvSpPr>
                <a:spLocks noChangeShapeType="1"/>
              </p:cNvSpPr>
              <p:nvPr/>
            </p:nvSpPr>
            <p:spPr bwMode="auto">
              <a:xfrm flipH="1">
                <a:off x="6531" y="3698"/>
                <a:ext cx="65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1277" name="Group 29"/>
              <p:cNvGrpSpPr>
                <a:grpSpLocks/>
              </p:cNvGrpSpPr>
              <p:nvPr/>
            </p:nvGrpSpPr>
            <p:grpSpPr bwMode="auto">
              <a:xfrm>
                <a:off x="2093" y="3705"/>
                <a:ext cx="4395" cy="2033"/>
                <a:chOff x="2093" y="3705"/>
                <a:chExt cx="4395" cy="2033"/>
              </a:xfrm>
            </p:grpSpPr>
            <p:sp>
              <p:nvSpPr>
                <p:cNvPr id="11278" name="Freeform 30"/>
                <p:cNvSpPr>
                  <a:spLocks/>
                </p:cNvSpPr>
                <p:nvPr/>
              </p:nvSpPr>
              <p:spPr bwMode="auto">
                <a:xfrm>
                  <a:off x="2558" y="3705"/>
                  <a:ext cx="3502" cy="443"/>
                </a:xfrm>
                <a:custGeom>
                  <a:avLst/>
                  <a:gdLst>
                    <a:gd name="T0" fmla="*/ 7 w 3502"/>
                    <a:gd name="T1" fmla="*/ 0 h 443"/>
                    <a:gd name="T2" fmla="*/ 3427 w 3502"/>
                    <a:gd name="T3" fmla="*/ 293 h 443"/>
                    <a:gd name="T4" fmla="*/ 3487 w 3502"/>
                    <a:gd name="T5" fmla="*/ 323 h 443"/>
                    <a:gd name="T6" fmla="*/ 3502 w 3502"/>
                    <a:gd name="T7" fmla="*/ 390 h 443"/>
                    <a:gd name="T8" fmla="*/ 3465 w 3502"/>
                    <a:gd name="T9" fmla="*/ 428 h 443"/>
                    <a:gd name="T10" fmla="*/ 3397 w 3502"/>
                    <a:gd name="T11" fmla="*/ 443 h 443"/>
                    <a:gd name="T12" fmla="*/ 3285 w 3502"/>
                    <a:gd name="T13" fmla="*/ 443 h 443"/>
                    <a:gd name="T14" fmla="*/ 3187 w 3502"/>
                    <a:gd name="T15" fmla="*/ 435 h 443"/>
                    <a:gd name="T16" fmla="*/ 3007 w 3502"/>
                    <a:gd name="T17" fmla="*/ 420 h 443"/>
                    <a:gd name="T18" fmla="*/ 0 w 3502"/>
                    <a:gd name="T19" fmla="*/ 45 h 443"/>
                    <a:gd name="T20" fmla="*/ 7 w 3502"/>
                    <a:gd name="T21" fmla="*/ 0 h 4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502"/>
                    <a:gd name="T34" fmla="*/ 0 h 443"/>
                    <a:gd name="T35" fmla="*/ 3502 w 3502"/>
                    <a:gd name="T36" fmla="*/ 443 h 4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502" h="443">
                      <a:moveTo>
                        <a:pt x="7" y="0"/>
                      </a:moveTo>
                      <a:lnTo>
                        <a:pt x="3427" y="293"/>
                      </a:lnTo>
                      <a:lnTo>
                        <a:pt x="3487" y="323"/>
                      </a:lnTo>
                      <a:lnTo>
                        <a:pt x="3502" y="390"/>
                      </a:lnTo>
                      <a:lnTo>
                        <a:pt x="3465" y="428"/>
                      </a:lnTo>
                      <a:lnTo>
                        <a:pt x="3397" y="443"/>
                      </a:lnTo>
                      <a:lnTo>
                        <a:pt x="3285" y="443"/>
                      </a:lnTo>
                      <a:lnTo>
                        <a:pt x="3187" y="435"/>
                      </a:lnTo>
                      <a:lnTo>
                        <a:pt x="3007" y="420"/>
                      </a:lnTo>
                      <a:lnTo>
                        <a:pt x="0" y="4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79" name="Freeform 31"/>
                <p:cNvSpPr>
                  <a:spLocks/>
                </p:cNvSpPr>
                <p:nvPr/>
              </p:nvSpPr>
              <p:spPr bwMode="auto">
                <a:xfrm>
                  <a:off x="5693" y="4020"/>
                  <a:ext cx="277" cy="75"/>
                </a:xfrm>
                <a:custGeom>
                  <a:avLst/>
                  <a:gdLst>
                    <a:gd name="T0" fmla="*/ 0 w 277"/>
                    <a:gd name="T1" fmla="*/ 23 h 75"/>
                    <a:gd name="T2" fmla="*/ 150 w 277"/>
                    <a:gd name="T3" fmla="*/ 60 h 75"/>
                    <a:gd name="T4" fmla="*/ 210 w 277"/>
                    <a:gd name="T5" fmla="*/ 68 h 75"/>
                    <a:gd name="T6" fmla="*/ 255 w 277"/>
                    <a:gd name="T7" fmla="*/ 75 h 75"/>
                    <a:gd name="T8" fmla="*/ 277 w 277"/>
                    <a:gd name="T9" fmla="*/ 53 h 75"/>
                    <a:gd name="T10" fmla="*/ 262 w 277"/>
                    <a:gd name="T11" fmla="*/ 15 h 75"/>
                    <a:gd name="T12" fmla="*/ 157 w 277"/>
                    <a:gd name="T13" fmla="*/ 0 h 75"/>
                    <a:gd name="T14" fmla="*/ 0 w 277"/>
                    <a:gd name="T15" fmla="*/ 23 h 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7"/>
                    <a:gd name="T25" fmla="*/ 0 h 75"/>
                    <a:gd name="T26" fmla="*/ 277 w 277"/>
                    <a:gd name="T27" fmla="*/ 75 h 7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7" h="75">
                      <a:moveTo>
                        <a:pt x="0" y="23"/>
                      </a:moveTo>
                      <a:lnTo>
                        <a:pt x="150" y="60"/>
                      </a:lnTo>
                      <a:lnTo>
                        <a:pt x="210" y="68"/>
                      </a:lnTo>
                      <a:lnTo>
                        <a:pt x="255" y="75"/>
                      </a:lnTo>
                      <a:lnTo>
                        <a:pt x="277" y="53"/>
                      </a:lnTo>
                      <a:lnTo>
                        <a:pt x="262" y="15"/>
                      </a:lnTo>
                      <a:lnTo>
                        <a:pt x="157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0" name="Freeform 32"/>
                <p:cNvSpPr>
                  <a:spLocks/>
                </p:cNvSpPr>
                <p:nvPr/>
              </p:nvSpPr>
              <p:spPr bwMode="auto">
                <a:xfrm>
                  <a:off x="5895" y="4065"/>
                  <a:ext cx="593" cy="1673"/>
                </a:xfrm>
                <a:custGeom>
                  <a:avLst/>
                  <a:gdLst>
                    <a:gd name="T0" fmla="*/ 0 w 593"/>
                    <a:gd name="T1" fmla="*/ 0 h 1673"/>
                    <a:gd name="T2" fmla="*/ 90 w 593"/>
                    <a:gd name="T3" fmla="*/ 45 h 1673"/>
                    <a:gd name="T4" fmla="*/ 158 w 593"/>
                    <a:gd name="T5" fmla="*/ 105 h 1673"/>
                    <a:gd name="T6" fmla="*/ 203 w 593"/>
                    <a:gd name="T7" fmla="*/ 158 h 1673"/>
                    <a:gd name="T8" fmla="*/ 240 w 593"/>
                    <a:gd name="T9" fmla="*/ 233 h 1673"/>
                    <a:gd name="T10" fmla="*/ 255 w 593"/>
                    <a:gd name="T11" fmla="*/ 345 h 1673"/>
                    <a:gd name="T12" fmla="*/ 225 w 593"/>
                    <a:gd name="T13" fmla="*/ 510 h 1673"/>
                    <a:gd name="T14" fmla="*/ 180 w 593"/>
                    <a:gd name="T15" fmla="*/ 675 h 1673"/>
                    <a:gd name="T16" fmla="*/ 143 w 593"/>
                    <a:gd name="T17" fmla="*/ 810 h 1673"/>
                    <a:gd name="T18" fmla="*/ 143 w 593"/>
                    <a:gd name="T19" fmla="*/ 938 h 1673"/>
                    <a:gd name="T20" fmla="*/ 195 w 593"/>
                    <a:gd name="T21" fmla="*/ 1020 h 1673"/>
                    <a:gd name="T22" fmla="*/ 248 w 593"/>
                    <a:gd name="T23" fmla="*/ 1110 h 1673"/>
                    <a:gd name="T24" fmla="*/ 330 w 593"/>
                    <a:gd name="T25" fmla="*/ 1193 h 1673"/>
                    <a:gd name="T26" fmla="*/ 420 w 593"/>
                    <a:gd name="T27" fmla="*/ 1268 h 1673"/>
                    <a:gd name="T28" fmla="*/ 465 w 593"/>
                    <a:gd name="T29" fmla="*/ 1305 h 1673"/>
                    <a:gd name="T30" fmla="*/ 525 w 593"/>
                    <a:gd name="T31" fmla="*/ 1343 h 1673"/>
                    <a:gd name="T32" fmla="*/ 578 w 593"/>
                    <a:gd name="T33" fmla="*/ 1380 h 1673"/>
                    <a:gd name="T34" fmla="*/ 593 w 593"/>
                    <a:gd name="T35" fmla="*/ 1448 h 1673"/>
                    <a:gd name="T36" fmla="*/ 570 w 593"/>
                    <a:gd name="T37" fmla="*/ 1560 h 1673"/>
                    <a:gd name="T38" fmla="*/ 518 w 593"/>
                    <a:gd name="T39" fmla="*/ 1673 h 1673"/>
                    <a:gd name="T40" fmla="*/ 495 w 593"/>
                    <a:gd name="T41" fmla="*/ 1673 h 167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3"/>
                    <a:gd name="T64" fmla="*/ 0 h 1673"/>
                    <a:gd name="T65" fmla="*/ 593 w 593"/>
                    <a:gd name="T66" fmla="*/ 1673 h 167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3" h="1673">
                      <a:moveTo>
                        <a:pt x="0" y="0"/>
                      </a:moveTo>
                      <a:lnTo>
                        <a:pt x="90" y="45"/>
                      </a:lnTo>
                      <a:lnTo>
                        <a:pt x="158" y="105"/>
                      </a:lnTo>
                      <a:lnTo>
                        <a:pt x="203" y="158"/>
                      </a:lnTo>
                      <a:lnTo>
                        <a:pt x="240" y="233"/>
                      </a:lnTo>
                      <a:lnTo>
                        <a:pt x="255" y="345"/>
                      </a:lnTo>
                      <a:lnTo>
                        <a:pt x="225" y="510"/>
                      </a:lnTo>
                      <a:lnTo>
                        <a:pt x="180" y="675"/>
                      </a:lnTo>
                      <a:lnTo>
                        <a:pt x="143" y="810"/>
                      </a:lnTo>
                      <a:lnTo>
                        <a:pt x="143" y="938"/>
                      </a:lnTo>
                      <a:lnTo>
                        <a:pt x="195" y="1020"/>
                      </a:lnTo>
                      <a:lnTo>
                        <a:pt x="248" y="1110"/>
                      </a:lnTo>
                      <a:lnTo>
                        <a:pt x="330" y="1193"/>
                      </a:lnTo>
                      <a:lnTo>
                        <a:pt x="420" y="1268"/>
                      </a:lnTo>
                      <a:lnTo>
                        <a:pt x="465" y="1305"/>
                      </a:lnTo>
                      <a:lnTo>
                        <a:pt x="525" y="1343"/>
                      </a:lnTo>
                      <a:lnTo>
                        <a:pt x="578" y="1380"/>
                      </a:lnTo>
                      <a:lnTo>
                        <a:pt x="593" y="1448"/>
                      </a:lnTo>
                      <a:lnTo>
                        <a:pt x="570" y="1560"/>
                      </a:lnTo>
                      <a:lnTo>
                        <a:pt x="518" y="1673"/>
                      </a:lnTo>
                      <a:lnTo>
                        <a:pt x="495" y="1673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1281" name="Freeform 33"/>
                <p:cNvSpPr>
                  <a:spLocks/>
                </p:cNvSpPr>
                <p:nvPr/>
              </p:nvSpPr>
              <p:spPr bwMode="auto">
                <a:xfrm>
                  <a:off x="2093" y="3810"/>
                  <a:ext cx="3840" cy="1815"/>
                </a:xfrm>
                <a:custGeom>
                  <a:avLst/>
                  <a:gdLst>
                    <a:gd name="T0" fmla="*/ 3716 w 3840"/>
                    <a:gd name="T1" fmla="*/ 338 h 1815"/>
                    <a:gd name="T2" fmla="*/ 3630 w 3840"/>
                    <a:gd name="T3" fmla="*/ 405 h 1815"/>
                    <a:gd name="T4" fmla="*/ 3577 w 3840"/>
                    <a:gd name="T5" fmla="*/ 518 h 1815"/>
                    <a:gd name="T6" fmla="*/ 3577 w 3840"/>
                    <a:gd name="T7" fmla="*/ 623 h 1815"/>
                    <a:gd name="T8" fmla="*/ 3607 w 3840"/>
                    <a:gd name="T9" fmla="*/ 848 h 1815"/>
                    <a:gd name="T10" fmla="*/ 3630 w 3840"/>
                    <a:gd name="T11" fmla="*/ 945 h 1815"/>
                    <a:gd name="T12" fmla="*/ 3705 w 3840"/>
                    <a:gd name="T13" fmla="*/ 1215 h 1815"/>
                    <a:gd name="T14" fmla="*/ 3825 w 3840"/>
                    <a:gd name="T15" fmla="*/ 1425 h 1815"/>
                    <a:gd name="T16" fmla="*/ 3840 w 3840"/>
                    <a:gd name="T17" fmla="*/ 1530 h 1815"/>
                    <a:gd name="T18" fmla="*/ 3810 w 3840"/>
                    <a:gd name="T19" fmla="*/ 1628 h 1815"/>
                    <a:gd name="T20" fmla="*/ 3787 w 3840"/>
                    <a:gd name="T21" fmla="*/ 1688 h 1815"/>
                    <a:gd name="T22" fmla="*/ 3720 w 3840"/>
                    <a:gd name="T23" fmla="*/ 1763 h 1815"/>
                    <a:gd name="T24" fmla="*/ 3630 w 3840"/>
                    <a:gd name="T25" fmla="*/ 1808 h 1815"/>
                    <a:gd name="T26" fmla="*/ 3525 w 3840"/>
                    <a:gd name="T27" fmla="*/ 1815 h 1815"/>
                    <a:gd name="T28" fmla="*/ 3405 w 3840"/>
                    <a:gd name="T29" fmla="*/ 1793 h 1815"/>
                    <a:gd name="T30" fmla="*/ 3247 w 3840"/>
                    <a:gd name="T31" fmla="*/ 1770 h 1815"/>
                    <a:gd name="T32" fmla="*/ 2662 w 3840"/>
                    <a:gd name="T33" fmla="*/ 1665 h 1815"/>
                    <a:gd name="T34" fmla="*/ 2400 w 3840"/>
                    <a:gd name="T35" fmla="*/ 1613 h 1815"/>
                    <a:gd name="T36" fmla="*/ 1972 w 3840"/>
                    <a:gd name="T37" fmla="*/ 1463 h 1815"/>
                    <a:gd name="T38" fmla="*/ 1642 w 3840"/>
                    <a:gd name="T39" fmla="*/ 1298 h 1815"/>
                    <a:gd name="T40" fmla="*/ 1492 w 3840"/>
                    <a:gd name="T41" fmla="*/ 1208 h 1815"/>
                    <a:gd name="T42" fmla="*/ 1305 w 3840"/>
                    <a:gd name="T43" fmla="*/ 1095 h 1815"/>
                    <a:gd name="T44" fmla="*/ 1095 w 3840"/>
                    <a:gd name="T45" fmla="*/ 968 h 1815"/>
                    <a:gd name="T46" fmla="*/ 787 w 3840"/>
                    <a:gd name="T47" fmla="*/ 780 h 1815"/>
                    <a:gd name="T48" fmla="*/ 607 w 3840"/>
                    <a:gd name="T49" fmla="*/ 630 h 1815"/>
                    <a:gd name="T50" fmla="*/ 442 w 3840"/>
                    <a:gd name="T51" fmla="*/ 465 h 1815"/>
                    <a:gd name="T52" fmla="*/ 360 w 3840"/>
                    <a:gd name="T53" fmla="*/ 360 h 1815"/>
                    <a:gd name="T54" fmla="*/ 270 w 3840"/>
                    <a:gd name="T55" fmla="*/ 255 h 1815"/>
                    <a:gd name="T56" fmla="*/ 0 w 3840"/>
                    <a:gd name="T57" fmla="*/ 0 h 181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40"/>
                    <a:gd name="T88" fmla="*/ 0 h 1815"/>
                    <a:gd name="T89" fmla="*/ 3840 w 3840"/>
                    <a:gd name="T90" fmla="*/ 1815 h 181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40" h="1815">
                      <a:moveTo>
                        <a:pt x="3716" y="338"/>
                      </a:moveTo>
                      <a:lnTo>
                        <a:pt x="3630" y="405"/>
                      </a:lnTo>
                      <a:lnTo>
                        <a:pt x="3577" y="518"/>
                      </a:lnTo>
                      <a:lnTo>
                        <a:pt x="3577" y="623"/>
                      </a:lnTo>
                      <a:lnTo>
                        <a:pt x="3607" y="848"/>
                      </a:lnTo>
                      <a:lnTo>
                        <a:pt x="3630" y="945"/>
                      </a:lnTo>
                      <a:lnTo>
                        <a:pt x="3705" y="1215"/>
                      </a:lnTo>
                      <a:lnTo>
                        <a:pt x="3825" y="1425"/>
                      </a:lnTo>
                      <a:lnTo>
                        <a:pt x="3840" y="1530"/>
                      </a:lnTo>
                      <a:lnTo>
                        <a:pt x="3810" y="1628"/>
                      </a:lnTo>
                      <a:lnTo>
                        <a:pt x="3787" y="1688"/>
                      </a:lnTo>
                      <a:lnTo>
                        <a:pt x="3720" y="1763"/>
                      </a:lnTo>
                      <a:lnTo>
                        <a:pt x="3630" y="1808"/>
                      </a:lnTo>
                      <a:lnTo>
                        <a:pt x="3525" y="1815"/>
                      </a:lnTo>
                      <a:lnTo>
                        <a:pt x="3405" y="1793"/>
                      </a:lnTo>
                      <a:lnTo>
                        <a:pt x="3247" y="1770"/>
                      </a:lnTo>
                      <a:lnTo>
                        <a:pt x="2662" y="1665"/>
                      </a:lnTo>
                      <a:lnTo>
                        <a:pt x="2400" y="1613"/>
                      </a:lnTo>
                      <a:lnTo>
                        <a:pt x="1972" y="1463"/>
                      </a:lnTo>
                      <a:lnTo>
                        <a:pt x="1642" y="1298"/>
                      </a:lnTo>
                      <a:lnTo>
                        <a:pt x="1492" y="1208"/>
                      </a:lnTo>
                      <a:lnTo>
                        <a:pt x="1305" y="1095"/>
                      </a:lnTo>
                      <a:lnTo>
                        <a:pt x="1095" y="968"/>
                      </a:lnTo>
                      <a:lnTo>
                        <a:pt x="787" y="780"/>
                      </a:lnTo>
                      <a:lnTo>
                        <a:pt x="607" y="630"/>
                      </a:lnTo>
                      <a:lnTo>
                        <a:pt x="442" y="465"/>
                      </a:lnTo>
                      <a:lnTo>
                        <a:pt x="360" y="360"/>
                      </a:lnTo>
                      <a:lnTo>
                        <a:pt x="270" y="2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1268" name="AutoShape 36"/>
          <p:cNvSpPr>
            <a:spLocks noChangeArrowheads="1"/>
          </p:cNvSpPr>
          <p:nvPr/>
        </p:nvSpPr>
        <p:spPr bwMode="auto">
          <a:xfrm>
            <a:off x="533401" y="2305050"/>
            <a:ext cx="2894013" cy="1790700"/>
          </a:xfrm>
          <a:prstGeom prst="wedgeEllipseCallout">
            <a:avLst>
              <a:gd name="adj1" fmla="val 69245"/>
              <a:gd name="adj2" fmla="val -3483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ctr"/>
            <a:r>
              <a:rPr lang="en-US" altLang="en-US" sz="2800">
                <a:latin typeface="Times New Roman" pitchFamily="18" charset="0"/>
              </a:rPr>
              <a:t>Xuống kim ở mặt trái, gút chỉ</a:t>
            </a:r>
          </a:p>
        </p:txBody>
      </p:sp>
      <p:sp>
        <p:nvSpPr>
          <p:cNvPr id="31" name="Oval 30"/>
          <p:cNvSpPr/>
          <p:nvPr/>
        </p:nvSpPr>
        <p:spPr>
          <a:xfrm>
            <a:off x="171068" y="116682"/>
            <a:ext cx="1989935" cy="8147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KHÂU THƯỜNG</a:t>
            </a:r>
          </a:p>
        </p:txBody>
      </p:sp>
      <p:sp>
        <p:nvSpPr>
          <p:cNvPr id="32" name="Oval 31"/>
          <p:cNvSpPr/>
          <p:nvPr/>
        </p:nvSpPr>
        <p:spPr>
          <a:xfrm>
            <a:off x="2882969" y="154327"/>
            <a:ext cx="4113555" cy="799649"/>
          </a:xfrm>
          <a:prstGeom prst="ellipse">
            <a:avLst/>
          </a:prstGeom>
          <a:solidFill>
            <a:srgbClr val="B3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22920"/>
      </p:ext>
    </p:extLst>
  </p:cSld>
  <p:clrMapOvr>
    <a:masterClrMapping/>
  </p:clrMapOvr>
  <p:transition spd="slow" advClick="0" advTm="1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38200" y="3314701"/>
            <a:ext cx="2895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9156" name="Picture 4" descr="Picture 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4073"/>
            <a:ext cx="2514600" cy="11453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25105"/>
            <a:ext cx="2514600" cy="11310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Picture 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25105"/>
            <a:ext cx="2438400" cy="1134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Picture 0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37361"/>
            <a:ext cx="2514600" cy="12453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Picture 0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25453"/>
            <a:ext cx="2438400" cy="125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 descr="Picture 0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2423"/>
            <a:ext cx="2514600" cy="11787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2" name="Picture 10" descr="Picture 0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32424"/>
            <a:ext cx="2438400" cy="11537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86200" y="457201"/>
            <a:ext cx="52578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5900" y="810519"/>
            <a:ext cx="3009327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endParaRPr lang="en-US" alt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3886200" y="1943100"/>
            <a:ext cx="21336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B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ắt đầu khâu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24600" y="1943100"/>
            <a:ext cx="2590800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.VnArial" pitchFamily="34" charset="0"/>
              </a:rPr>
              <a:t>b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nhất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657600" y="3348039"/>
            <a:ext cx="24384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âu mũi thứ hai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248400" y="3371851"/>
            <a:ext cx="3124200" cy="29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 err="1">
                <a:solidFill>
                  <a:schemeClr val="bg1"/>
                </a:solidFill>
                <a:latin typeface=".VnArial" pitchFamily="34" charset="0"/>
              </a:rPr>
              <a:t>d</a:t>
            </a:r>
            <a:r>
              <a:rPr lang="en-US" altLang="en-US" sz="15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 mũi tiếp theo</a:t>
            </a:r>
            <a:endParaRPr lang="en-US" altLang="en-US" sz="15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5186718" y="4849158"/>
            <a:ext cx="2123364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K</a:t>
            </a:r>
            <a:r>
              <a:rPr lang="vi-VN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ết thúc đường khâu</a:t>
            </a:r>
            <a:r>
              <a:rPr lang="en-US" altLang="en-US" sz="15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4310749" y="38198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sp>
        <p:nvSpPr>
          <p:cNvPr id="23" name="Oval 22"/>
          <p:cNvSpPr/>
          <p:nvPr/>
        </p:nvSpPr>
        <p:spPr>
          <a:xfrm>
            <a:off x="119062" y="58738"/>
            <a:ext cx="3418153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7731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200" y="1657350"/>
            <a:ext cx="20574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4056" y="782616"/>
            <a:ext cx="4183062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27329" y="2190880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2 -3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54056" y="3326444"/>
            <a:ext cx="4191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stCxn id="2" idx="6"/>
            <a:endCxn id="4" idx="1"/>
          </p:cNvCxnSpPr>
          <p:nvPr/>
        </p:nvCxnSpPr>
        <p:spPr>
          <a:xfrm flipV="1">
            <a:off x="2133601" y="1392216"/>
            <a:ext cx="1520456" cy="11795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6"/>
            <a:endCxn id="7" idx="1"/>
          </p:cNvCxnSpPr>
          <p:nvPr/>
        </p:nvCxnSpPr>
        <p:spPr>
          <a:xfrm>
            <a:off x="2133600" y="2571750"/>
            <a:ext cx="1493729" cy="76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6"/>
            <a:endCxn id="8" idx="1"/>
          </p:cNvCxnSpPr>
          <p:nvPr/>
        </p:nvCxnSpPr>
        <p:spPr>
          <a:xfrm>
            <a:off x="2133601" y="2571750"/>
            <a:ext cx="1520456" cy="12118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549595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2" descr="IMG_0006_NEW_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>
            <a:fillRect/>
          </a:stretch>
        </p:blipFill>
        <p:spPr bwMode="auto">
          <a:xfrm>
            <a:off x="6205845" y="1752682"/>
            <a:ext cx="2968864" cy="12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1" name="Picture 3" descr="IMG_0006_NEW_0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158554" y="3596196"/>
            <a:ext cx="2920622" cy="122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 descr="IMG_0006_NEW_0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>
            <a:fillRect/>
          </a:stretch>
        </p:blipFill>
        <p:spPr bwMode="auto">
          <a:xfrm>
            <a:off x="3241346" y="3517719"/>
            <a:ext cx="3111689" cy="12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 descr="IMG_0006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>
            <a:fillRect/>
          </a:stretch>
        </p:blipFill>
        <p:spPr bwMode="auto">
          <a:xfrm>
            <a:off x="3190168" y="1677622"/>
            <a:ext cx="3111689" cy="139207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2902424" y="292980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339386" y="2984393"/>
            <a:ext cx="233035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2742728" y="4693126"/>
            <a:ext cx="3657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5420448" y="4665828"/>
            <a:ext cx="441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altLang="en-US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95600" y="58738"/>
            <a:ext cx="3923197" cy="760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71800" y="857346"/>
            <a:ext cx="3873065" cy="419004"/>
          </a:xfrm>
          <a:prstGeom prst="ellipse">
            <a:avLst/>
          </a:prstGeom>
          <a:solidFill>
            <a:srgbClr val="7ADC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 trình thực hiện</a:t>
            </a: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54589" y="1735344"/>
            <a:ext cx="3272369" cy="1425145"/>
            <a:chOff x="960" y="1059"/>
            <a:chExt cx="3315" cy="2006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960" y="1059"/>
              <a:ext cx="3125" cy="2006"/>
              <a:chOff x="1016" y="6809"/>
              <a:chExt cx="7811" cy="5027"/>
            </a:xfrm>
          </p:grpSpPr>
          <p:grpSp>
            <p:nvGrpSpPr>
              <p:cNvPr id="17" name="Group 8"/>
              <p:cNvGrpSpPr>
                <a:grpSpLocks/>
              </p:cNvGrpSpPr>
              <p:nvPr/>
            </p:nvGrpSpPr>
            <p:grpSpPr bwMode="auto">
              <a:xfrm>
                <a:off x="1016" y="6809"/>
                <a:ext cx="7240" cy="5027"/>
                <a:chOff x="2271" y="1620"/>
                <a:chExt cx="6248" cy="5027"/>
              </a:xfrm>
            </p:grpSpPr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2271" y="1620"/>
                  <a:ext cx="6248" cy="5027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r>
                    <a:rPr lang="en-US" sz="900" dirty="0">
                      <a:solidFill>
                        <a:srgbClr val="000000"/>
                      </a:solidFill>
                    </a:rPr>
                    <a:t>      10       9       8       7        6        5       4       3        2        1</a:t>
                  </a:r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sz="1000" dirty="0">
                    <a:solidFill>
                      <a:srgbClr val="000000"/>
                    </a:solidFill>
                  </a:endParaRPr>
                </a:p>
                <a:p>
                  <a:pPr eaLnBrk="1" hangingPunct="1"/>
                  <a:endParaRPr lang="en-US" dirty="0">
                    <a:latin typeface="Arial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2271" y="3588"/>
                  <a:ext cx="6248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" name="Group 11"/>
                <p:cNvGrpSpPr>
                  <a:grpSpLocks/>
                </p:cNvGrpSpPr>
                <p:nvPr/>
              </p:nvGrpSpPr>
              <p:grpSpPr bwMode="auto">
                <a:xfrm>
                  <a:off x="2827" y="3531"/>
                  <a:ext cx="5124" cy="113"/>
                  <a:chOff x="2827" y="6134"/>
                  <a:chExt cx="5124" cy="113"/>
                </a:xfrm>
              </p:grpSpPr>
              <p:sp>
                <p:nvSpPr>
                  <p:cNvPr id="25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0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4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9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47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51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815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383" y="6134"/>
                    <a:ext cx="0" cy="1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8" name="Group 22"/>
              <p:cNvGrpSpPr>
                <a:grpSpLocks/>
              </p:cNvGrpSpPr>
              <p:nvPr/>
            </p:nvGrpSpPr>
            <p:grpSpPr bwMode="auto">
              <a:xfrm>
                <a:off x="8256" y="6809"/>
                <a:ext cx="571" cy="1968"/>
                <a:chOff x="8516" y="7002"/>
                <a:chExt cx="571" cy="1968"/>
              </a:xfrm>
            </p:grpSpPr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8519" y="8969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4"/>
                <p:cNvSpPr>
                  <a:spLocks noChangeShapeType="1"/>
                </p:cNvSpPr>
                <p:nvPr/>
              </p:nvSpPr>
              <p:spPr bwMode="auto">
                <a:xfrm>
                  <a:off x="8516" y="7018"/>
                  <a:ext cx="56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25"/>
                <p:cNvSpPr>
                  <a:spLocks noChangeShapeType="1"/>
                </p:cNvSpPr>
                <p:nvPr/>
              </p:nvSpPr>
              <p:spPr bwMode="auto">
                <a:xfrm>
                  <a:off x="8800" y="7002"/>
                  <a:ext cx="24" cy="19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6" name="Picture 26" descr="Untitled-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2" y="1104"/>
              <a:ext cx="243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-202032" y="1106122"/>
            <a:ext cx="300364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Vạch dấu đường thêu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098735" y="1108481"/>
            <a:ext cx="428440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/>
          <a:p>
            <a:pPr algn="ctr" eaLnBrk="1" hangingPunct="1">
              <a:spcBef>
                <a:spcPct val="50000"/>
              </a:spcBef>
            </a:pPr>
            <a:r>
              <a:rPr lang="vi-VN" alt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Thêu móc xích theo đường vạch dấu. </a:t>
            </a:r>
            <a:endParaRPr lang="en-US" alt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37214"/>
      </p:ext>
    </p:extLst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/>
      <p:bldP spid="345096" grpId="0"/>
      <p:bldP spid="345097" grpId="0"/>
      <p:bldP spid="345098" grpId="0"/>
      <p:bldP spid="12" grpId="0" animBg="1"/>
      <p:bldP spid="13" grpId="0" animBg="1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IMG_0004_NEW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57300"/>
            <a:ext cx="51816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9" name="Picture 5" descr="IMG_0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450"/>
            <a:ext cx="43434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179928" y="887664"/>
            <a:ext cx="2770496" cy="4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endParaRPr lang="en-US" alt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5538" y="68974"/>
            <a:ext cx="3939261" cy="5716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3540"/>
      </p:ext>
    </p:extLst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88861" y="617839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1506404"/>
            <a:ext cx="2133600" cy="11787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610968" y="2569324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1536198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endCxn id="3" idx="0"/>
          </p:cNvCxnSpPr>
          <p:nvPr/>
        </p:nvCxnSpPr>
        <p:spPr>
          <a:xfrm flipH="1">
            <a:off x="2819400" y="1506404"/>
            <a:ext cx="1851025" cy="589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1504658"/>
            <a:ext cx="7343" cy="10646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0425" y="1504659"/>
            <a:ext cx="1882775" cy="6316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2456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565" y="300869"/>
            <a:ext cx="2365830" cy="1944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admin\Downloads\Các loại lớp 4B\BÀI GIẢNG POI\Tuần 15\Đạo đức KT\Bordado-DIY-Manual-principiante-producción-tridimensional-paño-bordado-creativo-E2S.jpg_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3" y="-15586"/>
            <a:ext cx="2367067" cy="2015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07119_58_tui-theu-tay-lam-san-pham-qua-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959" y="521043"/>
            <a:ext cx="2247140" cy="3644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admin\Downloads\Các loại lớp 4B\BÀI GIẢNG POI\Tuần 15\Đạo đức KT\20180327_3edc04b0aaa0019fb5ff924404bfe0b8_15221186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33" y="2343150"/>
            <a:ext cx="23622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\Downloads\Các loại lớp 4B\BÀI GIẢNG POI\Tuần 15\Đạo đức KT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30" y="2992562"/>
            <a:ext cx="2749700" cy="2033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32644" y="1169253"/>
            <a:ext cx="3278712" cy="8540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950" b="1" dirty="0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ln w="1143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950" b="1" dirty="0">
              <a:ln w="1143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3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257300" y="1485900"/>
            <a:ext cx="65722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i="1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dúm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1885950" y="21431"/>
            <a:ext cx="55506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thực hành (theo nhóm đôi):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71600" y="800100"/>
            <a:ext cx="4914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Trình bày sản phẩm theo tổ.</a:t>
            </a: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85888" y="4067175"/>
            <a:ext cx="40222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và đánh giá sản phẩm</a:t>
            </a: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1371600" y="381952"/>
            <a:ext cx="35974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17 </a:t>
            </a:r>
            <a:r>
              <a:rPr lang="en-US" altLang="en-US" sz="2400" b="1" i="1" dirty="0" err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400" b="1" i="1" dirty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549469"/>
      </p:ext>
    </p:extLst>
  </p:cSld>
  <p:clrMapOvr>
    <a:masterClrMapping/>
  </p:clrMapOvr>
  <p:transition advTm="8777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4" grpId="0"/>
      <p:bldP spid="77835" grpId="0"/>
      <p:bldP spid="778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33600" y="1200150"/>
            <a:ext cx="49149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ln w="11430"/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Happy Children | Cartoon posters, Happy kids, Cartoon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8" b="30843"/>
          <a:stretch>
            <a:fillRect/>
          </a:stretch>
        </p:blipFill>
        <p:spPr bwMode="auto">
          <a:xfrm>
            <a:off x="2714625" y="2000251"/>
            <a:ext cx="3714750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0" y="819150"/>
            <a:ext cx="6286500" cy="268605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600" b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4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276600" y="514350"/>
            <a:ext cx="2590800" cy="762000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</a:p>
        </p:txBody>
      </p:sp>
      <p:sp>
        <p:nvSpPr>
          <p:cNvPr id="7" name="Oval 6"/>
          <p:cNvSpPr/>
          <p:nvPr/>
        </p:nvSpPr>
        <p:spPr>
          <a:xfrm>
            <a:off x="60944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1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1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C:\Users\KimAnh\Desktop\KHÂU ĐỘT THƯ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6" y="4019550"/>
            <a:ext cx="15081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C:\Users\KimAnh\Desktop\KHÂU ĐỘT THƯA\KÉ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2876550"/>
            <a:ext cx="137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C:\Users\KimAnh\Desktop\KHÂU ĐỘT THƯA\K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800350"/>
            <a:ext cx="18859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C:\Users\KimAnh\Desktop\KHÂU ĐỘT THƯA\KÉ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4" y="2868614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:\Users\KimAnh\Desktop\KHÂU ĐỘT THƯA\BÚT CHÌ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67151"/>
            <a:ext cx="1219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C:\Users\KimAnh\Desktop\KHÂU ĐỘT THƯA\THƯỚC K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4" y="4314826"/>
            <a:ext cx="15573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198814" y="1695450"/>
            <a:ext cx="274478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7014" y="1695450"/>
            <a:ext cx="2744787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latin typeface="Times New Roman" pitchFamily="18" charset="0"/>
                <a:cs typeface="Times New Roman" pitchFamily="18" charset="0"/>
              </a:rPr>
              <a:t>khâu</a:t>
            </a:r>
            <a:endParaRPr lang="en-US" sz="2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endCxn id="16" idx="7"/>
          </p:cNvCxnSpPr>
          <p:nvPr/>
        </p:nvCxnSpPr>
        <p:spPr>
          <a:xfrm flipH="1">
            <a:off x="2570164" y="1276351"/>
            <a:ext cx="2001837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4" idx="0"/>
          </p:cNvCxnSpPr>
          <p:nvPr/>
        </p:nvCxnSpPr>
        <p:spPr>
          <a:xfrm flipH="1">
            <a:off x="4571207" y="1276350"/>
            <a:ext cx="794" cy="419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7" idx="1"/>
          </p:cNvCxnSpPr>
          <p:nvPr/>
        </p:nvCxnSpPr>
        <p:spPr>
          <a:xfrm>
            <a:off x="4572000" y="1276351"/>
            <a:ext cx="1924050" cy="5699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60414" y="3319464"/>
            <a:ext cx="2058987" cy="13096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endParaRPr lang="vi-VN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161" name="TextBox 2"/>
          <p:cNvSpPr txBox="1">
            <a:spLocks noChangeArrowheads="1"/>
          </p:cNvSpPr>
          <p:nvPr/>
        </p:nvSpPr>
        <p:spPr bwMode="auto">
          <a:xfrm>
            <a:off x="1295400" y="28765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20cm</a:t>
            </a:r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-76200" y="37147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15cm</a:t>
            </a: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0" y="-1905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 thuật:</a:t>
            </a:r>
            <a:r>
              <a:rPr lang="en-US" sz="32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Cắt, khâu thêu sản phẩm tự chọn</a:t>
            </a:r>
          </a:p>
        </p:txBody>
      </p:sp>
    </p:spTree>
    <p:extLst>
      <p:ext uri="{BB962C8B-B14F-4D97-AF65-F5344CB8AC3E}">
        <p14:creationId xmlns:p14="http://schemas.microsoft.com/office/powerpoint/2010/main" val="270131983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6" grpId="0" animBg="1"/>
      <p:bldP spid="18" grpId="0" animBg="1"/>
      <p:bldP spid="6161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2968389" y="1160347"/>
            <a:ext cx="3408529" cy="886820"/>
          </a:xfrm>
          <a:prstGeom prst="hexagon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MẪU KHÂU, THÊU ĐÃ HỌC</a:t>
            </a:r>
          </a:p>
        </p:txBody>
      </p:sp>
      <p:sp>
        <p:nvSpPr>
          <p:cNvPr id="3" name="Hexagon 2"/>
          <p:cNvSpPr/>
          <p:nvPr/>
        </p:nvSpPr>
        <p:spPr>
          <a:xfrm>
            <a:off x="6858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3733800" y="3152776"/>
            <a:ext cx="2133600" cy="1190625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6553200" y="3143250"/>
            <a:ext cx="2133600" cy="12001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09738" y="2057400"/>
            <a:ext cx="29718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70425" y="2066925"/>
            <a:ext cx="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78694" y="2057400"/>
            <a:ext cx="2895600" cy="10858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Text Box 43"/>
          <p:cNvSpPr txBox="1">
            <a:spLocks noChangeArrowheads="1"/>
          </p:cNvSpPr>
          <p:nvPr/>
        </p:nvSpPr>
        <p:spPr bwMode="auto">
          <a:xfrm>
            <a:off x="0" y="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1pPr>
            <a:lvl2pPr marL="742950" indent="-28575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2pPr>
            <a:lvl3pPr marL="11430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3pPr>
            <a:lvl4pPr marL="16002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4pPr>
            <a:lvl5pPr marL="2057400" indent="-228600"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0" b="1">
                <a:solidFill>
                  <a:srgbClr val="0000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1364"/>
      </p:ext>
    </p:extLst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86050"/>
            <a:ext cx="5638800" cy="314325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953000" y="1257300"/>
            <a:ext cx="3200400" cy="18859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nhé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228600" cy="17145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2000" y="3086100"/>
            <a:ext cx="3810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2400" y="3714750"/>
            <a:ext cx="228600" cy="1143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420312" y="2343150"/>
            <a:ext cx="200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PLAY</a:t>
            </a:r>
          </a:p>
        </p:txBody>
      </p:sp>
      <p:sp>
        <p:nvSpPr>
          <p:cNvPr id="2" name="Oval 1"/>
          <p:cNvSpPr/>
          <p:nvPr/>
        </p:nvSpPr>
        <p:spPr>
          <a:xfrm>
            <a:off x="67490" y="57150"/>
            <a:ext cx="33615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0600" y="3714750"/>
            <a:ext cx="16764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19200" y="0"/>
            <a:ext cx="6743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mm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16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5mm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4mm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3mm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2mm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3124200" y="1885950"/>
            <a:ext cx="41148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" y="4400551"/>
            <a:ext cx="53340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659799"/>
            <a:ext cx="190500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48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590800" y="411480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9530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91400" y="4171950"/>
            <a:ext cx="12192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71" y="-9144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0"/>
            <a:ext cx="78486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440055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00600" y="3771900"/>
            <a:ext cx="16764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417195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670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114800"/>
            <a:ext cx="10668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3714750"/>
            <a:ext cx="175260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90700" y="0"/>
            <a:ext cx="56007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438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57800" y="41719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19400" y="4114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5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29200" y="4114800"/>
            <a:ext cx="114300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4000500"/>
            <a:ext cx="190500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90500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1" y="4114800"/>
            <a:ext cx="1811217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57650"/>
            <a:ext cx="1905000" cy="1442621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38400" y="3714750"/>
            <a:ext cx="175260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61506" y="0"/>
            <a:ext cx="6629400" cy="914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94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9715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543050"/>
            <a:ext cx="4267200" cy="4000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1600" y="1028700"/>
            <a:ext cx="39624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1600200"/>
            <a:ext cx="3810000" cy="3429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3048000" y="1943100"/>
            <a:ext cx="41148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714750"/>
            <a:ext cx="19812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417195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4343401"/>
            <a:ext cx="53340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00600" y="3714750"/>
            <a:ext cx="16764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05765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86600" y="3829050"/>
            <a:ext cx="1752600" cy="1314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67600" y="42291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411480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768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4600" y="4057650"/>
            <a:ext cx="1295400" cy="6286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8686800" y="4857750"/>
            <a:ext cx="4572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7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1" grpId="0"/>
      <p:bldP spid="22" grpId="0" animBg="1"/>
      <p:bldP spid="23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3|9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776.7|9.7|5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1020</Words>
  <Application>Microsoft Office PowerPoint</Application>
  <PresentationFormat>On-screen Show (16:9)</PresentationFormat>
  <Paragraphs>233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.VnArial</vt:lpstr>
      <vt:lpstr>Arial</vt:lpstr>
      <vt:lpstr>Calibri</vt:lpstr>
      <vt:lpstr>Tahoma</vt:lpstr>
      <vt:lpstr>Times New Roman</vt:lpstr>
      <vt:lpstr>Verdana</vt:lpstr>
      <vt:lpstr>Wingdings</vt:lpstr>
      <vt:lpstr>Office Theme</vt:lpstr>
      <vt:lpstr>Balloons</vt:lpstr>
      <vt:lpstr>4_Balloons</vt:lpstr>
      <vt:lpstr>7_Balloons</vt:lpstr>
      <vt:lpstr>6_Balloons</vt:lpstr>
      <vt:lpstr>8_Balloons</vt:lpstr>
      <vt:lpstr>9_Balloons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Tố Nheoo</dc:creator>
  <cp:lastModifiedBy>Admin</cp:lastModifiedBy>
  <cp:revision>56</cp:revision>
  <dcterms:created xsi:type="dcterms:W3CDTF">2006-08-16T00:00:00Z</dcterms:created>
  <dcterms:modified xsi:type="dcterms:W3CDTF">2022-12-28T01:40:19Z</dcterms:modified>
</cp:coreProperties>
</file>