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7"/>
  </p:notesMasterIdLst>
  <p:sldIdLst>
    <p:sldId id="379" r:id="rId2"/>
    <p:sldId id="317" r:id="rId3"/>
    <p:sldId id="296" r:id="rId4"/>
    <p:sldId id="365" r:id="rId5"/>
    <p:sldId id="367" r:id="rId6"/>
    <p:sldId id="363" r:id="rId7"/>
    <p:sldId id="368" r:id="rId8"/>
    <p:sldId id="280" r:id="rId9"/>
    <p:sldId id="298" r:id="rId10"/>
    <p:sldId id="299" r:id="rId11"/>
    <p:sldId id="281" r:id="rId12"/>
    <p:sldId id="282" r:id="rId13"/>
    <p:sldId id="283" r:id="rId14"/>
    <p:sldId id="373" r:id="rId15"/>
    <p:sldId id="369" r:id="rId16"/>
    <p:sldId id="310" r:id="rId17"/>
    <p:sldId id="311" r:id="rId18"/>
    <p:sldId id="284" r:id="rId19"/>
    <p:sldId id="300" r:id="rId20"/>
    <p:sldId id="370" r:id="rId21"/>
    <p:sldId id="266" r:id="rId22"/>
    <p:sldId id="294" r:id="rId23"/>
    <p:sldId id="371" r:id="rId24"/>
    <p:sldId id="279" r:id="rId25"/>
    <p:sldId id="374" r:id="rId26"/>
    <p:sldId id="372" r:id="rId27"/>
    <p:sldId id="305" r:id="rId28"/>
    <p:sldId id="313" r:id="rId29"/>
    <p:sldId id="314" r:id="rId30"/>
    <p:sldId id="375" r:id="rId31"/>
    <p:sldId id="272" r:id="rId32"/>
    <p:sldId id="364" r:id="rId33"/>
    <p:sldId id="315" r:id="rId34"/>
    <p:sldId id="323" r:id="rId35"/>
    <p:sldId id="378" r:id="rId36"/>
  </p:sldIdLst>
  <p:sldSz cx="12192000" cy="6858000"/>
  <p:notesSz cx="6858000" cy="9144000"/>
  <p:custDataLst>
    <p:tags r:id="rId3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3E7ED"/>
    <a:srgbClr val="008000"/>
    <a:srgbClr val="D60093"/>
    <a:srgbClr val="336600"/>
    <a:srgbClr val="FFCC00"/>
    <a:srgbClr val="CC0000"/>
    <a:srgbClr val="CC330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4660" autoAdjust="0"/>
  </p:normalViewPr>
  <p:slideViewPr>
    <p:cSldViewPr>
      <p:cViewPr varScale="1">
        <p:scale>
          <a:sx n="69" d="100"/>
          <a:sy n="69" d="100"/>
        </p:scale>
        <p:origin x="76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150C85-EA6A-4999-B64F-17BCE09E8D02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 dirty="0"/>
            </a:lvl1pPr>
          </a:lstStyle>
          <a:p>
            <a:pPr>
              <a:defRPr/>
            </a:pPr>
            <a:fld id="{A87AD415-D07C-4627-BDDA-ADBBD7189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58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>
              <a:latin typeface="Calibri" panose="020F0502020204030204" pitchFamily="34" charset="0"/>
            </a:endParaRPr>
          </a:p>
        </p:txBody>
      </p:sp>
      <p:sp>
        <p:nvSpPr>
          <p:cNvPr id="614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628402B8-BAC0-45FE-9A68-286685F3B338}" type="slidenum">
              <a:rPr altLang="zh-CN" smtClean="0"/>
              <a:pPr eaLnBrk="0" hangingPunct="0"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6416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>
              <a:latin typeface="Calibri" panose="020F0502020204030204" pitchFamily="34" charset="0"/>
            </a:endParaRPr>
          </a:p>
        </p:txBody>
      </p:sp>
      <p:sp>
        <p:nvSpPr>
          <p:cNvPr id="1024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B2F07ED0-00A1-4CB4-99D2-D58F0BFF5C4D}" type="slidenum">
              <a:rPr altLang="zh-CN" smtClean="0"/>
              <a:pPr eaLnBrk="0" hangingPunct="0"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972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/>
            <a:rect l="0" t="0" r="0" b="0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/>
        </p:spPr>
      </p:sp>
      <p:sp>
        <p:nvSpPr>
          <p:cNvPr id="63491" name="Google Shape;208;g853034354b_0_6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lstStyle/>
          <a:p>
            <a:pPr lvl="0">
              <a:spcBef>
                <a:spcPct val="0"/>
              </a:spcBef>
            </a:pPr>
            <a:endParaRPr lang="zh-CN" altLang="x-none" dirty="0"/>
          </a:p>
        </p:txBody>
      </p:sp>
    </p:spTree>
    <p:extLst>
      <p:ext uri="{BB962C8B-B14F-4D97-AF65-F5344CB8AC3E}">
        <p14:creationId xmlns:p14="http://schemas.microsoft.com/office/powerpoint/2010/main" val="3063934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/>
            <a:rect l="0" t="0" r="0" b="0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/>
        </p:spPr>
      </p:sp>
      <p:sp>
        <p:nvSpPr>
          <p:cNvPr id="63491" name="Google Shape;208;g853034354b_0_6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lstStyle/>
          <a:p>
            <a:pPr lvl="0">
              <a:spcBef>
                <a:spcPct val="0"/>
              </a:spcBef>
            </a:pPr>
            <a:endParaRPr lang="zh-CN" altLang="x-none" dirty="0"/>
          </a:p>
        </p:txBody>
      </p:sp>
    </p:spTree>
    <p:extLst>
      <p:ext uri="{BB962C8B-B14F-4D97-AF65-F5344CB8AC3E}">
        <p14:creationId xmlns:p14="http://schemas.microsoft.com/office/powerpoint/2010/main" val="3771783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/>
            <a:rect l="0" t="0" r="0" b="0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/>
        </p:spPr>
      </p:sp>
      <p:sp>
        <p:nvSpPr>
          <p:cNvPr id="63491" name="Google Shape;208;g853034354b_0_6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lstStyle/>
          <a:p>
            <a:pPr lvl="0">
              <a:spcBef>
                <a:spcPct val="0"/>
              </a:spcBef>
            </a:pPr>
            <a:endParaRPr lang="zh-CN" altLang="x-none" dirty="0"/>
          </a:p>
        </p:txBody>
      </p:sp>
    </p:spTree>
    <p:extLst>
      <p:ext uri="{BB962C8B-B14F-4D97-AF65-F5344CB8AC3E}">
        <p14:creationId xmlns:p14="http://schemas.microsoft.com/office/powerpoint/2010/main" val="3043747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/>
            <a:rect l="0" t="0" r="0" b="0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/>
        </p:spPr>
      </p:sp>
      <p:sp>
        <p:nvSpPr>
          <p:cNvPr id="63491" name="Google Shape;208;g853034354b_0_6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lstStyle/>
          <a:p>
            <a:pPr lvl="0">
              <a:spcBef>
                <a:spcPct val="0"/>
              </a:spcBef>
            </a:pPr>
            <a:endParaRPr lang="zh-CN" altLang="x-none" dirty="0"/>
          </a:p>
        </p:txBody>
      </p:sp>
    </p:spTree>
    <p:extLst>
      <p:ext uri="{BB962C8B-B14F-4D97-AF65-F5344CB8AC3E}">
        <p14:creationId xmlns:p14="http://schemas.microsoft.com/office/powerpoint/2010/main" val="179425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>
              <a:latin typeface="Calibri" panose="020F0502020204030204" pitchFamily="34" charset="0"/>
            </a:endParaRPr>
          </a:p>
        </p:txBody>
      </p:sp>
      <p:sp>
        <p:nvSpPr>
          <p:cNvPr id="419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BBD3F602-5A77-4A5D-9B18-5E316AD379C9}" type="slidenum">
              <a:rPr altLang="zh-CN" smtClean="0"/>
              <a:pPr eaLnBrk="0" hangingPunct="0"/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5475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>
              <a:latin typeface="Calibri" panose="020F0502020204030204" pitchFamily="34" charset="0"/>
            </a:endParaRPr>
          </a:p>
        </p:txBody>
      </p:sp>
      <p:sp>
        <p:nvSpPr>
          <p:cNvPr id="4403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5CB8DA11-38E3-46EB-8A34-ED6AEC102559}" type="slidenum">
              <a:rPr altLang="zh-CN" smtClean="0"/>
              <a:pPr eaLnBrk="0" hangingPunct="0"/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23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35095-853C-46E6-83C2-B3B864421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9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1866-121D-4B79-B654-93942C2FC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4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38D7-E37C-48B2-B6C0-7BE0CAC86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1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oogle Shape;16;p3"/>
          <p:cNvPicPr preferRelativeResize="0">
            <a:picLocks noChangeAspect="1"/>
          </p:cNvPicPr>
          <p:nvPr/>
        </p:nvPicPr>
        <p:blipFill>
          <a:blip r:embed="rId3"/>
          <a:srcRect t="3044" b="39510"/>
          <a:stretch>
            <a:fillRect/>
          </a:stretch>
        </p:blipFill>
        <p:spPr>
          <a:xfrm>
            <a:off x="-330199" y="-250031"/>
            <a:ext cx="12981819" cy="73604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Google Shape;17;p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498876" y="596504"/>
            <a:ext cx="7194248" cy="566499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1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25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25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25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25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25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25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25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25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25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9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363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363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363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363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363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363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363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363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3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3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3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3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3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3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3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3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3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 sz="165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 sz="165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3129AFB-A33D-4C46-97EF-FDA9A3C0A756}" type="slidenum">
              <a:rPr lang="en-US" altLang="en-US" sz="1650" smtClean="0">
                <a:solidFill>
                  <a:schemeClr val="tx1"/>
                </a:solidFill>
              </a:rPr>
              <a:pPr defTabSz="685800">
                <a:defRPr/>
              </a:pPr>
              <a:t>‹#›</a:t>
            </a:fld>
            <a:endParaRPr lang="en-US" altLang="en-US" sz="16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0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837FB-6EC6-4B25-9B6D-6E05B4DB3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7A641-20DE-411B-A412-3DCAAAA00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4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33049-9DA4-42A8-A8EA-7F2BF1B01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6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146B5-EEFF-4EF5-9D6A-E833CE81D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6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3FDD2-BFC8-4036-A8E7-DC6B64549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B1A23-2EE0-42A6-B874-31FCEFAF1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3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D220-DE98-4D06-93B1-34AE97021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3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64844-DE38-40C8-9518-898BF188D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5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54BA45-19F1-4ABB-8EF7-2857685DE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295400" y="762000"/>
            <a:ext cx="98298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9pPr>
          </a:lstStyle>
          <a:p>
            <a:pPr algn="ctr">
              <a:defRPr/>
            </a:pPr>
            <a:r>
              <a:rPr lang="en-US" altLang="en-US" sz="1975" b="1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defRPr/>
            </a:pPr>
            <a:r>
              <a:rPr lang="en-US" altLang="en-US" sz="1975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  <a:p>
            <a:pPr algn="ctr">
              <a:defRPr/>
            </a:pPr>
            <a:endParaRPr lang="en-US" altLang="en-US" sz="276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en-US" sz="276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276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KHOA HỌC</a:t>
            </a:r>
          </a:p>
          <a:p>
            <a:pPr algn="ctr">
              <a:defRPr/>
            </a:pPr>
            <a:r>
              <a:rPr lang="vi-VN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27:MỘT SỐ CÁCH LÀM SẠCH NƯỚC</a:t>
            </a:r>
            <a:endParaRPr lang="vi-V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8" descr="http://previews.123rf.com/images/yuyuyi/yuyuyi1209/yuyuyi120900222/15452353-Multicultural-children-and-banner--Stock-Vector-children-school-ho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7"/>
          <a:stretch>
            <a:fillRect/>
          </a:stretch>
        </p:blipFill>
        <p:spPr bwMode="auto">
          <a:xfrm>
            <a:off x="2709863" y="4416425"/>
            <a:ext cx="677227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5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752714" y="627528"/>
            <a:ext cx="8991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Kết luận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143130" y="1676446"/>
            <a:ext cx="1066772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Thông thường  người ta l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m sạch nước bằng ba cách sau:</a:t>
            </a:r>
          </a:p>
          <a:p>
            <a:pPr>
              <a:spcBef>
                <a:spcPct val="50000"/>
              </a:spcBef>
            </a:pPr>
            <a:r>
              <a:rPr lang="en-US" sz="4000" b="1">
                <a:latin typeface="Times New Roman" panose="02020603050405020304" pitchFamily="18" charset="0"/>
              </a:rPr>
              <a:t>   a. Lọc nước</a:t>
            </a:r>
          </a:p>
          <a:p>
            <a:pPr>
              <a:spcBef>
                <a:spcPct val="50000"/>
              </a:spcBef>
            </a:pPr>
            <a:r>
              <a:rPr lang="en-US" sz="4000" b="1">
                <a:latin typeface="Times New Roman" panose="02020603050405020304" pitchFamily="18" charset="0"/>
              </a:rPr>
              <a:t>   b. Khử trùng</a:t>
            </a:r>
          </a:p>
          <a:p>
            <a:pPr>
              <a:spcBef>
                <a:spcPct val="50000"/>
              </a:spcBef>
            </a:pPr>
            <a:r>
              <a:rPr lang="en-US" sz="4000" b="1">
                <a:latin typeface="Times New Roman" panose="02020603050405020304" pitchFamily="18" charset="0"/>
              </a:rPr>
              <a:t>   c. Đun sôi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145441" y="579759"/>
            <a:ext cx="419089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1. Lọc nước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143130" y="1432292"/>
            <a:ext cx="1066772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Phễu: </a:t>
            </a:r>
            <a:r>
              <a:rPr lang="en-US" sz="4000" b="1">
                <a:latin typeface="Times New Roman" panose="02020603050405020304" pitchFamily="18" charset="0"/>
              </a:rPr>
              <a:t>Giấy lọc, bông lót</a:t>
            </a:r>
            <a:r>
              <a:rPr lang="en-US" sz="280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Bể lọc: </a:t>
            </a:r>
            <a:r>
              <a:rPr lang="en-US" sz="4000" b="1">
                <a:latin typeface="Times New Roman" panose="02020603050405020304" pitchFamily="18" charset="0"/>
              </a:rPr>
              <a:t>Than, cát, sỏi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121443" y="3352802"/>
            <a:ext cx="10591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Mục đích: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Tách các chất không tan trong nước.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114091" y="533476"/>
            <a:ext cx="480060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2. Khử trùng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383610" y="1601627"/>
            <a:ext cx="105034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- Pha trong nước những chất khử trùng như nước Gia – ven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147090" y="2997477"/>
            <a:ext cx="1051136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Mục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đích: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Tiêu diệt vi khuẩn trong nước.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104900" y="762000"/>
            <a:ext cx="4953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 3. Đun sôi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104900" y="1637268"/>
            <a:ext cx="36196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Mục đích: 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104900" y="2512536"/>
            <a:ext cx="110871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+ Tiêu diệt phần lớn vi khuẩn.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 + Khử hết mùi thuốc khử trùng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/>
          <p:cNvSpPr/>
          <p:nvPr/>
        </p:nvSpPr>
        <p:spPr>
          <a:xfrm>
            <a:off x="1676516" y="1371654"/>
            <a:ext cx="9201150" cy="127516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2" tIns="60007" rIns="120012" bIns="60007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lvl="1" indent="-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437005" lvl="2" indent="-5226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154555" lvl="3" indent="-7829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873375" lvl="4" indent="-1044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22"/>
          <p:cNvSpPr/>
          <p:nvPr/>
        </p:nvSpPr>
        <p:spPr>
          <a:xfrm>
            <a:off x="1676516" y="2971812"/>
            <a:ext cx="9301163" cy="1425179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2" tIns="60007" rIns="120012" bIns="60007" anchor="ctr"/>
          <a:lstStyle/>
          <a:p>
            <a:pPr defTabSz="685800">
              <a:defRPr/>
            </a:pPr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7166" y="564407"/>
            <a:ext cx="3365018" cy="666592"/>
          </a:xfrm>
          <a:prstGeom prst="rect">
            <a:avLst/>
          </a:prstGeom>
          <a:noFill/>
        </p:spPr>
        <p:txBody>
          <a:bodyPr wrap="none" lIns="120012" tIns="60007" rIns="120012" bIns="6000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>
              <a:defRPr/>
            </a:pP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54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54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54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544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13"/>
          <p:cNvSpPr/>
          <p:nvPr/>
        </p:nvSpPr>
        <p:spPr>
          <a:xfrm>
            <a:off x="1750325" y="4721989"/>
            <a:ext cx="9201150" cy="127516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2" tIns="60007" rIns="120012" bIns="60007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lvl="1" indent="-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437005" lvl="2" indent="-5226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154555" lvl="3" indent="-7829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873375" lvl="4" indent="-1044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3082" y="1443188"/>
            <a:ext cx="85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2800" b="1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it-IT" sz="2800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 được một số cách làm sạch nước và hiệu quả của từng cách mà gia đình và địa phương đã áp dụng.</a:t>
            </a:r>
            <a:endParaRPr lang="en-US" sz="2800" kern="1400">
              <a:solidFill>
                <a:srgbClr val="0000CC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704" y="5174903"/>
            <a:ext cx="8369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2800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Biết được sự cần thiết của đun sôi nước trước khi uống.</a:t>
            </a:r>
            <a:endParaRPr lang="en-US" sz="2800" kern="1400">
              <a:solidFill>
                <a:srgbClr val="0000CC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3082" y="3207347"/>
            <a:ext cx="85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800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Nêu được tác dụng của từng giai đoạn lọc nước đơn giản và sản xuất nước sạch của nhà máy nước.</a:t>
            </a:r>
            <a:endParaRPr lang="en-US" sz="2800" kern="1400">
              <a:solidFill>
                <a:srgbClr val="0000CC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679" y="1443188"/>
            <a:ext cx="813093" cy="81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5129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Google Shape;212;p32"/>
          <p:cNvPicPr preferRelativeResize="0">
            <a:picLocks noChangeAspect="1"/>
          </p:cNvPicPr>
          <p:nvPr/>
        </p:nvPicPr>
        <p:blipFill>
          <a:blip r:embed="rId3"/>
          <a:srcRect l="8891" t="21025" b="16969"/>
          <a:stretch>
            <a:fillRect/>
          </a:stretch>
        </p:blipFill>
        <p:spPr>
          <a:xfrm>
            <a:off x="1189435" y="1662112"/>
            <a:ext cx="2672953" cy="10632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7" name="Google Shape;213;p32"/>
          <p:cNvPicPr preferRelativeResize="0">
            <a:picLocks noChangeAspect="1"/>
          </p:cNvPicPr>
          <p:nvPr/>
        </p:nvPicPr>
        <p:blipFill>
          <a:blip r:embed="rId4"/>
          <a:srcRect l="8891" t="18300" b="16734"/>
          <a:stretch>
            <a:fillRect/>
          </a:stretch>
        </p:blipFill>
        <p:spPr>
          <a:xfrm>
            <a:off x="1189435" y="2334816"/>
            <a:ext cx="2672953" cy="11108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8" name="Google Shape;214;p32"/>
          <p:cNvSpPr>
            <a:spLocks noGrp="1"/>
          </p:cNvSpPr>
          <p:nvPr>
            <p:ph type="title"/>
          </p:nvPr>
        </p:nvSpPr>
        <p:spPr>
          <a:xfrm>
            <a:off x="3695701" y="2128838"/>
            <a:ext cx="4985147" cy="1070372"/>
          </a:xfrm>
          <a:ln/>
        </p:spPr>
        <p:txBody>
          <a:bodyPr spcFirstLastPara="1" vert="horz" wrap="square" lIns="119996" tIns="119996" rIns="119996" bIns="119996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 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endParaRPr lang="zh-CN" altLang="x-none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2469" name="Google Shape;214;p32"/>
          <p:cNvSpPr>
            <a:spLocks noGrp="1"/>
          </p:cNvSpPr>
          <p:nvPr>
            <p:ph type="title"/>
          </p:nvPr>
        </p:nvSpPr>
        <p:spPr>
          <a:xfrm>
            <a:off x="2819486" y="3429001"/>
            <a:ext cx="6705423" cy="1070372"/>
          </a:xfrm>
          <a:ln/>
        </p:spPr>
        <p:txBody>
          <a:bodyPr spcFirstLastPara="1" vert="horz" wrap="square" lIns="119996" tIns="119996" rIns="119996" bIns="119996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7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giai đoạn lọc nước đơn giản</a:t>
            </a:r>
            <a:endParaRPr lang="zh-CN" altLang="x-none" sz="3675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68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046683" y="630089"/>
            <a:ext cx="1038317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Thực h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nh lọc nước :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(Học sinh thực hành sau đó quay lại toàn bộ quá trình gửi cho giáo viên sau tiết học)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61371" y="2895614"/>
            <a:ext cx="108963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</a:rPr>
              <a:t>	Nước đục, hai chai nhựa trong, bằng nhau (hoặc cốc), giấy lọc, than bột, cát.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13938" y="2345002"/>
            <a:ext cx="3017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Chuẩn bị: </a:t>
            </a:r>
            <a:endParaRPr 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156806" y="3927678"/>
            <a:ext cx="775679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- Lần lượt để v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o chai a: giấy lọc, cát, than bột, cát. Sau đổ đổ nước đục v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o chai a.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1183249" y="685872"/>
            <a:ext cx="69866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Cách tiến h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nh: 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83249" y="1332203"/>
            <a:ext cx="77303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</a:rPr>
              <a:t>- Cắt phần đáy chai a v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>
                <a:latin typeface="Times New Roman" panose="02020603050405020304" pitchFamily="18" charset="0"/>
              </a:rPr>
              <a:t> đục v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>
                <a:latin typeface="Times New Roman" panose="02020603050405020304" pitchFamily="18" charset="0"/>
              </a:rPr>
              <a:t>i lỗ ở nắp chai.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3978" y="2230620"/>
            <a:ext cx="68288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- Cắt phần đầu chai b.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83249" y="2850460"/>
            <a:ext cx="77303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</a:rPr>
              <a:t>- Lật ngược chai a đặt v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>
                <a:latin typeface="Times New Roman" panose="02020603050405020304" pitchFamily="18" charset="0"/>
              </a:rPr>
              <a:t>o  chai b ( Xem hình 1)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534" y="645631"/>
            <a:ext cx="3428910" cy="5486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295526" y="622347"/>
            <a:ext cx="100582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</a:rPr>
              <a:t>1. Nhận xét độ trong của nước trước khi lọc v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latin typeface="Times New Roman" panose="02020603050405020304" pitchFamily="18" charset="0"/>
              </a:rPr>
              <a:t> sau khi lọc?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172784" y="3048010"/>
            <a:ext cx="100388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</a:rPr>
              <a:t>2. Nước sau khi lọc đã uống được ngay chưa? Tại sao?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0" descr="Thao luan n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494" y="5181554"/>
            <a:ext cx="1904950" cy="145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43130" y="1736080"/>
            <a:ext cx="107439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=&gt;  Nước trước khi lọc có m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u đục, có nhiều tạp chất v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nước sau khi lọc thì trong hơn, không có tạp chất.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81229" y="4152975"/>
            <a:ext cx="1066772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=&gt;  Nước sau khi lọc chưa uống được ngay vì nước đó chỉ sạch các tạp chất vẫn còn các vi khuẩn khác m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mắt thường ta không nhìn thấy được.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1143130" y="533476"/>
            <a:ext cx="106677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Khi tiến h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nh lọc nước đơn giản chúng ta cần có những gì ?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143130" y="1733805"/>
            <a:ext cx="108201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</a:rPr>
              <a:t>=&gt; Cần phải có: Than bột; cát hay sỏi.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60236" y="2398343"/>
            <a:ext cx="899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Than bột có tác dụng gì ?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60236" y="3062881"/>
            <a:ext cx="108963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</a:rPr>
              <a:t>=&gt;  Khử mùi v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latin typeface="Times New Roman" panose="02020603050405020304" pitchFamily="18" charset="0"/>
              </a:rPr>
              <a:t> m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latin typeface="Times New Roman" panose="02020603050405020304" pitchFamily="18" charset="0"/>
              </a:rPr>
              <a:t>u của nước.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43130" y="3709212"/>
            <a:ext cx="108201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Vậy cát hay sỏi có tác dụng gì ?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62594" y="4355543"/>
            <a:ext cx="99624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</a:rPr>
              <a:t>=&gt; Loại bỏ các chất không tan trong nước.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"/>
            <a:ext cx="12192000" cy="684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3" name="TextBox 13"/>
          <p:cNvSpPr txBox="1">
            <a:spLocks noChangeArrowheads="1"/>
          </p:cNvSpPr>
          <p:nvPr/>
        </p:nvSpPr>
        <p:spPr bwMode="auto">
          <a:xfrm>
            <a:off x="1828800" y="2514600"/>
            <a:ext cx="838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vi-VN" altLang="en-US" sz="6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</a:rPr>
              <a:t> KHỞI ĐỘNG</a:t>
            </a:r>
            <a:endParaRPr lang="en-US" sz="6600" b="1">
              <a:solidFill>
                <a:srgbClr val="FF0000"/>
              </a:solidFill>
              <a:latin typeface="Times New Roman" panose="02020603050405020304" pitchFamily="18" charset="0"/>
              <a:ea typeface="HP001 5Ha" pitchFamily="34" charset="-127"/>
            </a:endParaRPr>
          </a:p>
        </p:txBody>
      </p:sp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Google Shape;212;p32"/>
          <p:cNvPicPr preferRelativeResize="0">
            <a:picLocks noChangeAspect="1"/>
          </p:cNvPicPr>
          <p:nvPr/>
        </p:nvPicPr>
        <p:blipFill>
          <a:blip r:embed="rId3"/>
          <a:srcRect l="8891" t="21025" b="16969"/>
          <a:stretch>
            <a:fillRect/>
          </a:stretch>
        </p:blipFill>
        <p:spPr>
          <a:xfrm>
            <a:off x="1189435" y="1662112"/>
            <a:ext cx="2672953" cy="10632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7" name="Google Shape;213;p32"/>
          <p:cNvPicPr preferRelativeResize="0">
            <a:picLocks noChangeAspect="1"/>
          </p:cNvPicPr>
          <p:nvPr/>
        </p:nvPicPr>
        <p:blipFill>
          <a:blip r:embed="rId4"/>
          <a:srcRect l="8891" t="18300" b="16734"/>
          <a:stretch>
            <a:fillRect/>
          </a:stretch>
        </p:blipFill>
        <p:spPr>
          <a:xfrm>
            <a:off x="1189435" y="2334816"/>
            <a:ext cx="2672953" cy="11108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8" name="Google Shape;214;p32"/>
          <p:cNvSpPr>
            <a:spLocks noGrp="1"/>
          </p:cNvSpPr>
          <p:nvPr>
            <p:ph type="title"/>
          </p:nvPr>
        </p:nvSpPr>
        <p:spPr>
          <a:xfrm>
            <a:off x="3695701" y="2128838"/>
            <a:ext cx="4985147" cy="1070372"/>
          </a:xfrm>
          <a:ln/>
        </p:spPr>
        <p:txBody>
          <a:bodyPr spcFirstLastPara="1" vert="horz" wrap="square" lIns="119996" tIns="119996" rIns="119996" bIns="119996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 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x-none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2469" name="Google Shape;214;p32"/>
          <p:cNvSpPr>
            <a:spLocks noGrp="1"/>
          </p:cNvSpPr>
          <p:nvPr>
            <p:ph type="title"/>
          </p:nvPr>
        </p:nvSpPr>
        <p:spPr>
          <a:xfrm>
            <a:off x="2819486" y="3429001"/>
            <a:ext cx="6705423" cy="1070372"/>
          </a:xfrm>
          <a:ln/>
        </p:spPr>
        <p:txBody>
          <a:bodyPr spcFirstLastPara="1" vert="horz" wrap="square" lIns="119996" tIns="119996" rIns="119996" bIns="119996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7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sản xuất nước sạch</a:t>
            </a:r>
            <a:endParaRPr lang="zh-CN" altLang="x-none" sz="3675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55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23" y="609674"/>
            <a:ext cx="9836727" cy="556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Table 25601"/>
          <p:cNvGraphicFramePr/>
          <p:nvPr>
            <p:extLst>
              <p:ext uri="{D42A27DB-BD31-4B8C-83A1-F6EECF244321}">
                <p14:modId xmlns:p14="http://schemas.microsoft.com/office/powerpoint/2010/main" val="766486457"/>
              </p:ext>
            </p:extLst>
          </p:nvPr>
        </p:nvGraphicFramePr>
        <p:xfrm>
          <a:off x="1143130" y="533477"/>
          <a:ext cx="10743918" cy="5791046"/>
        </p:xfrm>
        <a:graphic>
          <a:graphicData uri="http://schemas.openxmlformats.org/drawingml/2006/table">
            <a:tbl>
              <a:tblPr/>
              <a:tblGrid>
                <a:gridCol w="4800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049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giai đoạn của dây chuyền sản xuất nước sạch</a:t>
                      </a:r>
                      <a:endParaRPr lang="en-US" sz="2800" b="1" dirty="0">
                        <a:solidFill>
                          <a:srgbClr val="CC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sz="2800" dirty="0">
                        <a:solidFill>
                          <a:srgbClr val="CC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Tác dụng</a:t>
                      </a:r>
                      <a:endParaRPr lang="en-US" sz="2800" b="1" dirty="0">
                        <a:solidFill>
                          <a:srgbClr val="CC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04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1.Trạm bơm nước đợt một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104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Dàn khử sắt - bể lắng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42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Bể lọc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42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Sát trùng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78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Bể chứa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08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6.Trạm bơm đợt hai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Table 25601"/>
          <p:cNvGraphicFramePr/>
          <p:nvPr>
            <p:extLst>
              <p:ext uri="{D42A27DB-BD31-4B8C-83A1-F6EECF244321}">
                <p14:modId xmlns:p14="http://schemas.microsoft.com/office/powerpoint/2010/main" val="600400662"/>
              </p:ext>
            </p:extLst>
          </p:nvPr>
        </p:nvGraphicFramePr>
        <p:xfrm>
          <a:off x="1143130" y="533477"/>
          <a:ext cx="10743918" cy="5908215"/>
        </p:xfrm>
        <a:graphic>
          <a:graphicData uri="http://schemas.openxmlformats.org/drawingml/2006/table">
            <a:tbl>
              <a:tblPr/>
              <a:tblGrid>
                <a:gridCol w="4800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197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giai đoạn của dây chuyền sản xuất nước sạch</a:t>
                      </a:r>
                      <a:endParaRPr lang="en-US" sz="2800" b="1" dirty="0">
                        <a:solidFill>
                          <a:srgbClr val="CC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sz="2800" dirty="0">
                        <a:solidFill>
                          <a:srgbClr val="CC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Tác dụng</a:t>
                      </a:r>
                      <a:endParaRPr lang="en-US" sz="2800" b="1" dirty="0">
                        <a:solidFill>
                          <a:srgbClr val="CC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27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28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28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8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Trạm </a:t>
                      </a: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bơm nước đợt một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104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Dàn khử sắt - bể lắng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42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28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8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Bể lọc</a:t>
                      </a:r>
                      <a:endParaRPr lang="en-US" sz="2800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l" eaLnBrk="1" hangingPunct="1">
                        <a:buNone/>
                      </a:pP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42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Sát trùng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78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sz="28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Bể chứa</a:t>
                      </a:r>
                      <a:endParaRPr lang="en-US" sz="2800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l" eaLnBrk="1" hangingPunct="1">
                        <a:buNone/>
                      </a:pP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08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6.Trạm bơm đợt hai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19738" y="1500632"/>
            <a:ext cx="32095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</a:rPr>
              <a:t>Lấy nước từ nguồn.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999163" y="2129848"/>
            <a:ext cx="561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Loại chất sắt và những chất không hòa tan trong nước.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999163" y="3026264"/>
            <a:ext cx="59055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</a:rPr>
              <a:t>Tiếp tục loại các chất không tan trong nước.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15020" y="4012429"/>
            <a:ext cx="1917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Khử trùng.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980160" y="4567707"/>
            <a:ext cx="5943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</a:rPr>
              <a:t>Nước đã được khử sắt, sát trùng và lọai trừ các chất bẩn khác.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19738" y="5502680"/>
            <a:ext cx="58850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Phân phối nước sạch cho người tiêu dùng.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64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Untitled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8300" y="190574"/>
            <a:ext cx="9144000" cy="6248326"/>
          </a:xfrm>
        </p:spPr>
      </p:pic>
      <p:sp>
        <p:nvSpPr>
          <p:cNvPr id="33795" name="Text Box 10"/>
          <p:cNvSpPr txBox="1">
            <a:spLocks noChangeArrowheads="1"/>
          </p:cNvSpPr>
          <p:nvPr/>
        </p:nvSpPr>
        <p:spPr bwMode="auto">
          <a:xfrm>
            <a:off x="2628900" y="25527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3695700" y="2095500"/>
            <a:ext cx="30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797" name="Text Box 12"/>
          <p:cNvSpPr txBox="1">
            <a:spLocks noChangeArrowheads="1"/>
          </p:cNvSpPr>
          <p:nvPr/>
        </p:nvSpPr>
        <p:spPr bwMode="auto">
          <a:xfrm>
            <a:off x="4686300" y="31623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798" name="Text Box 15"/>
          <p:cNvSpPr txBox="1">
            <a:spLocks noChangeArrowheads="1"/>
          </p:cNvSpPr>
          <p:nvPr/>
        </p:nvSpPr>
        <p:spPr bwMode="auto">
          <a:xfrm>
            <a:off x="6591300" y="29337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799" name="Text Box 16"/>
          <p:cNvSpPr txBox="1">
            <a:spLocks noChangeArrowheads="1"/>
          </p:cNvSpPr>
          <p:nvPr/>
        </p:nvSpPr>
        <p:spPr bwMode="auto">
          <a:xfrm>
            <a:off x="5600700" y="49911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800" name="Text Box 17"/>
          <p:cNvSpPr txBox="1">
            <a:spLocks noChangeArrowheads="1"/>
          </p:cNvSpPr>
          <p:nvPr/>
        </p:nvSpPr>
        <p:spPr bwMode="auto">
          <a:xfrm>
            <a:off x="7810500" y="51435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/>
          <p:cNvSpPr/>
          <p:nvPr/>
        </p:nvSpPr>
        <p:spPr>
          <a:xfrm>
            <a:off x="1676516" y="1371654"/>
            <a:ext cx="9201150" cy="127516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2" tIns="60007" rIns="120012" bIns="60007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lvl="1" indent="-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437005" lvl="2" indent="-5226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154555" lvl="3" indent="-7829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873375" lvl="4" indent="-1044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22"/>
          <p:cNvSpPr/>
          <p:nvPr/>
        </p:nvSpPr>
        <p:spPr>
          <a:xfrm>
            <a:off x="1676516" y="2971812"/>
            <a:ext cx="9301163" cy="1425179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2" tIns="60007" rIns="120012" bIns="60007" anchor="ctr"/>
          <a:lstStyle/>
          <a:p>
            <a:pPr defTabSz="685800">
              <a:defRPr/>
            </a:pPr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7166" y="564407"/>
            <a:ext cx="3365018" cy="666592"/>
          </a:xfrm>
          <a:prstGeom prst="rect">
            <a:avLst/>
          </a:prstGeom>
          <a:noFill/>
        </p:spPr>
        <p:txBody>
          <a:bodyPr wrap="none" lIns="120012" tIns="60007" rIns="120012" bIns="6000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>
              <a:defRPr/>
            </a:pP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54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54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54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544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13"/>
          <p:cNvSpPr/>
          <p:nvPr/>
        </p:nvSpPr>
        <p:spPr>
          <a:xfrm>
            <a:off x="1750325" y="4721989"/>
            <a:ext cx="9201150" cy="127516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2" tIns="60007" rIns="120012" bIns="60007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lvl="1" indent="-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437005" lvl="2" indent="-5226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154555" lvl="3" indent="-7829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873375" lvl="4" indent="-1044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3082" y="1443188"/>
            <a:ext cx="85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2800" b="1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it-IT" sz="2800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 được một số cách làm sạch nước và hiệu quả của từng cách mà gia đình và địa phương đã áp dụng.</a:t>
            </a:r>
            <a:endParaRPr lang="en-US" sz="2800" kern="140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704" y="5174903"/>
            <a:ext cx="8369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2800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Biết được sự cần thiết của đun sôi nước trước khi uống.</a:t>
            </a:r>
            <a:endParaRPr lang="en-US" sz="2800" kern="140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3082" y="3207347"/>
            <a:ext cx="85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800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Nêu được tác dụng của từng giai đoạn lọc nước đơn giản và sản xuất nước sạch của nhà máy nước.</a:t>
            </a:r>
            <a:endParaRPr lang="en-US" sz="2800" kern="140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679" y="1443188"/>
            <a:ext cx="813093" cy="8130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645" y="3188335"/>
            <a:ext cx="813093" cy="81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2933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Google Shape;212;p32"/>
          <p:cNvPicPr preferRelativeResize="0">
            <a:picLocks noChangeAspect="1"/>
          </p:cNvPicPr>
          <p:nvPr/>
        </p:nvPicPr>
        <p:blipFill>
          <a:blip r:embed="rId3"/>
          <a:srcRect l="8891" t="21025" b="16969"/>
          <a:stretch>
            <a:fillRect/>
          </a:stretch>
        </p:blipFill>
        <p:spPr>
          <a:xfrm>
            <a:off x="1189435" y="1662112"/>
            <a:ext cx="2672953" cy="10632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7" name="Google Shape;213;p32"/>
          <p:cNvPicPr preferRelativeResize="0">
            <a:picLocks noChangeAspect="1"/>
          </p:cNvPicPr>
          <p:nvPr/>
        </p:nvPicPr>
        <p:blipFill>
          <a:blip r:embed="rId4"/>
          <a:srcRect l="8891" t="18300" b="16734"/>
          <a:stretch>
            <a:fillRect/>
          </a:stretch>
        </p:blipFill>
        <p:spPr>
          <a:xfrm>
            <a:off x="1189435" y="2334816"/>
            <a:ext cx="2672953" cy="11108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8" name="Google Shape;214;p32"/>
          <p:cNvSpPr>
            <a:spLocks noGrp="1"/>
          </p:cNvSpPr>
          <p:nvPr>
            <p:ph type="title"/>
          </p:nvPr>
        </p:nvSpPr>
        <p:spPr>
          <a:xfrm>
            <a:off x="3695701" y="2128838"/>
            <a:ext cx="4985147" cy="1070372"/>
          </a:xfrm>
          <a:ln/>
        </p:spPr>
        <p:txBody>
          <a:bodyPr spcFirstLastPara="1" vert="horz" wrap="square" lIns="119996" tIns="119996" rIns="119996" bIns="119996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 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x-none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2469" name="Google Shape;214;p32"/>
          <p:cNvSpPr>
            <a:spLocks noGrp="1"/>
          </p:cNvSpPr>
          <p:nvPr>
            <p:ph type="title"/>
          </p:nvPr>
        </p:nvSpPr>
        <p:spPr>
          <a:xfrm>
            <a:off x="2819486" y="3429001"/>
            <a:ext cx="6705423" cy="1070372"/>
          </a:xfrm>
          <a:ln/>
        </p:spPr>
        <p:txBody>
          <a:bodyPr spcFirstLastPara="1" vert="horz" wrap="square" lIns="119996" tIns="119996" rIns="119996" bIns="119996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7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cần thiết phải đun sôi nước</a:t>
            </a:r>
            <a:endParaRPr lang="zh-CN" altLang="x-none" sz="3675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1905000" y="685800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1143092" y="685840"/>
            <a:ext cx="108963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</a:rPr>
              <a:t> </a:t>
            </a:r>
            <a:r>
              <a:rPr lang="en-US" sz="3600" b="1">
                <a:latin typeface="Times New Roman" panose="02020603050405020304" pitchFamily="18" charset="0"/>
              </a:rPr>
              <a:t>Nước đã l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latin typeface="Times New Roman" panose="02020603050405020304" pitchFamily="18" charset="0"/>
              </a:rPr>
              <a:t>m sạch bằng các cách trên đã uống ngay được chưa? Tại sao?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219290" y="1867147"/>
            <a:ext cx="10743918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</a:rPr>
              <a:t>=&gt;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Đều không uống ngay được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các vi khuẩn nhỏ sống trong nước v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loại bỏ các chất độc còn tồn tại trong nước.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7890" y="2938438"/>
            <a:ext cx="92612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43092" y="3659259"/>
            <a:ext cx="106367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>
                <a:latin typeface="Times New Roman" panose="02020603050405020304" pitchFamily="18" charset="0"/>
              </a:rPr>
              <a:t>Muốn có nước uống được ta phải l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latin typeface="Times New Roman" panose="02020603050405020304" pitchFamily="18" charset="0"/>
              </a:rPr>
              <a:t>m gì? Tại sao?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19290" y="4343376"/>
            <a:ext cx="10560526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=&gt; Muốn uống được, chúng ta cần phải đun sôi nước trước khi uống, để diệt hết các vi khuẩn nhỏ sống trong nước v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loại bỏ các chất độc còn tồn tại trong nước.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6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1143130" y="684100"/>
            <a:ext cx="103900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Nước được sản xuất từ đâu? Được đảm bảo được mấy tiêu chuẩn? Đó là những tiêu chuẩn nào?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43130" y="1865405"/>
            <a:ext cx="10237651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=&gt; Nước được sản xuất từ nh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máy đảm bảo được 3 tiêu chuẩn: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Khử sắt, loại bỏ các chất không tan v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 sát trùng.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43129" y="3581707"/>
            <a:ext cx="102376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3600" b="1">
                <a:latin typeface="Times New Roman" panose="02020603050405020304" pitchFamily="18" charset="0"/>
              </a:rPr>
              <a:t>Nước thu được bằng cách lọc thì chỉ loại bỏ được gì?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3129" y="4820044"/>
            <a:ext cx="10591403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=&gt; Nước thu được bằng cách lọc thì chỉ loại bỏ được một số chất không tan trong nước. </a:t>
            </a:r>
            <a:endParaRPr 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5526" y="685872"/>
            <a:ext cx="102105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3600" b="1">
                <a:latin typeface="Times New Roman" panose="02020603050405020304" pitchFamily="18" charset="0"/>
              </a:rPr>
              <a:t>Dù l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latin typeface="Times New Roman" panose="02020603050405020304" pitchFamily="18" charset="0"/>
              </a:rPr>
              <a:t> nước máy hay nước thu được bằng cách lọc muốn uống được cần phải l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latin typeface="Times New Roman" panose="02020603050405020304" pitchFamily="18" charset="0"/>
              </a:rPr>
              <a:t>m gì?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95526" y="1886201"/>
            <a:ext cx="10210532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=&gt; Tuy nhiên, dù l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nước máy hay nước thu được bằng cách lọc thì đều phải đun sôi nước trước khi uống để diệt hết các vi khuẩn v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loại bỏ các chất độc còn tồn tại trong nước.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1286667" y="1447852"/>
            <a:ext cx="10676579" cy="4648164"/>
          </a:xfrm>
        </p:spPr>
        <p:txBody>
          <a:bodyPr/>
          <a:lstStyle/>
          <a:p>
            <a:pPr algn="just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thải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vỡ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ống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lũ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lụt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</a:rPr>
              <a:t>Khói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</a:rPr>
              <a:t>bụi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v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khí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thải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nh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máy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</a:rPr>
              <a:t>xe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cộ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 dirty="0" err="1">
                <a:latin typeface="Times New Roman" panose="02020603050405020304" pitchFamily="18" charset="0"/>
              </a:rPr>
              <a:t>m</a:t>
            </a:r>
            <a:r>
              <a:rPr lang="en-US" sz="3200" b="1" dirty="0">
                <a:latin typeface="Times New Roman" panose="02020603050405020304" pitchFamily="18" charset="0"/>
              </a:rPr>
              <a:t> ô </a:t>
            </a:r>
            <a:r>
              <a:rPr lang="en-US" sz="3200" b="1" dirty="0" err="1">
                <a:latin typeface="Times New Roman" panose="02020603050405020304" pitchFamily="18" charset="0"/>
              </a:rPr>
              <a:t>nhiễm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khí</a:t>
            </a:r>
            <a:r>
              <a:rPr lang="en-US" sz="3200" b="1" dirty="0">
                <a:latin typeface="Times New Roman" panose="02020603050405020304" pitchFamily="18" charset="0"/>
              </a:rPr>
              <a:t>, ô </a:t>
            </a:r>
            <a:r>
              <a:rPr lang="en-US" sz="3200" b="1" dirty="0" err="1">
                <a:latin typeface="Times New Roman" panose="02020603050405020304" pitchFamily="18" charset="0"/>
              </a:rPr>
              <a:t>nhiễm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mưa</a:t>
            </a:r>
            <a:r>
              <a:rPr lang="en-US" sz="3200" b="1" dirty="0"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bón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trừ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sâu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thải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xử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</a:rPr>
              <a:t>Vỡ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ống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dẫn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dầu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</a:rPr>
              <a:t>tr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 dirty="0" err="1">
                <a:latin typeface="Times New Roman" panose="02020603050405020304" pitchFamily="18" charset="0"/>
              </a:rPr>
              <a:t>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dầu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 dirty="0" err="1">
                <a:latin typeface="Times New Roman" panose="02020603050405020304" pitchFamily="18" charset="0"/>
              </a:rPr>
              <a:t>m</a:t>
            </a:r>
            <a:r>
              <a:rPr lang="en-US" sz="3200" b="1" dirty="0">
                <a:latin typeface="Times New Roman" panose="02020603050405020304" pitchFamily="18" charset="0"/>
              </a:rPr>
              <a:t> ô </a:t>
            </a:r>
            <a:r>
              <a:rPr lang="en-US" sz="3200" b="1" dirty="0" err="1">
                <a:latin typeface="Times New Roman" panose="02020603050405020304" pitchFamily="18" charset="0"/>
              </a:rPr>
              <a:t>nhiễm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biển</a:t>
            </a:r>
            <a:r>
              <a:rPr lang="en-US" sz="3200" b="1" dirty="0">
                <a:latin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86667" y="609674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Nêu nguyên nhân nước bị ô nhiễm.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/>
          <p:cNvSpPr/>
          <p:nvPr/>
        </p:nvSpPr>
        <p:spPr>
          <a:xfrm>
            <a:off x="1676516" y="1371654"/>
            <a:ext cx="9201150" cy="127516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2" tIns="60007" rIns="120012" bIns="60007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lvl="1" indent="-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437005" lvl="2" indent="-5226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154555" lvl="3" indent="-7829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873375" lvl="4" indent="-1044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22"/>
          <p:cNvSpPr/>
          <p:nvPr/>
        </p:nvSpPr>
        <p:spPr>
          <a:xfrm>
            <a:off x="1676516" y="2971812"/>
            <a:ext cx="9301163" cy="1425179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2" tIns="60007" rIns="120012" bIns="60007" anchor="ctr"/>
          <a:lstStyle/>
          <a:p>
            <a:pPr defTabSz="685800">
              <a:defRPr/>
            </a:pPr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7166" y="564407"/>
            <a:ext cx="3365018" cy="666592"/>
          </a:xfrm>
          <a:prstGeom prst="rect">
            <a:avLst/>
          </a:prstGeom>
          <a:noFill/>
        </p:spPr>
        <p:txBody>
          <a:bodyPr wrap="none" lIns="120012" tIns="60007" rIns="120012" bIns="6000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>
              <a:defRPr/>
            </a:pP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54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54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54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544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13"/>
          <p:cNvSpPr/>
          <p:nvPr/>
        </p:nvSpPr>
        <p:spPr>
          <a:xfrm>
            <a:off x="1750325" y="4721989"/>
            <a:ext cx="9201150" cy="127516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2" tIns="60007" rIns="120012" bIns="60007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lvl="1" indent="-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437005" lvl="2" indent="-5226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154555" lvl="3" indent="-7829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873375" lvl="4" indent="-1044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3082" y="1443188"/>
            <a:ext cx="85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2800" b="1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it-IT" sz="2800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 được một số cách làm sạch nước và hiệu quả của từng cách mà gia đình và địa phương đã áp dụng.</a:t>
            </a:r>
            <a:endParaRPr lang="en-US" sz="2800" kern="1400">
              <a:solidFill>
                <a:srgbClr val="0000CC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704" y="5174903"/>
            <a:ext cx="8369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2800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Biết được sự cần thiết của đun sôi nước trước khi uống.</a:t>
            </a:r>
            <a:endParaRPr lang="en-US" sz="2800" kern="1400">
              <a:solidFill>
                <a:srgbClr val="0000CC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3082" y="3207347"/>
            <a:ext cx="85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800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Nêu được tác dụng của từng giai đoạn lọc nước đơn giản và sản xuất nước sạch của nhà máy nước.</a:t>
            </a:r>
            <a:endParaRPr lang="en-US" sz="2800" kern="1400">
              <a:solidFill>
                <a:srgbClr val="0000CC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679" y="1443188"/>
            <a:ext cx="813093" cy="8130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645" y="3188335"/>
            <a:ext cx="813093" cy="8130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645" y="4885030"/>
            <a:ext cx="813093" cy="81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7043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1143130" y="990664"/>
            <a:ext cx="10515324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</a:rPr>
              <a:t>      </a:t>
            </a:r>
            <a:r>
              <a:rPr lang="en-US" sz="3800" b="1">
                <a:latin typeface="Times New Roman" panose="02020603050405020304" pitchFamily="18" charset="0"/>
              </a:rPr>
              <a:t>Nước được sản xuất từ nh</a:t>
            </a:r>
            <a:r>
              <a:rPr lang="en-U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800" b="1">
                <a:latin typeface="Times New Roman" panose="02020603050405020304" pitchFamily="18" charset="0"/>
              </a:rPr>
              <a:t> máy đảm bảo được 3 tiêu chuẩn: </a:t>
            </a:r>
            <a:r>
              <a:rPr lang="en-US" sz="3800" b="1" i="1">
                <a:solidFill>
                  <a:srgbClr val="FF0000"/>
                </a:solidFill>
                <a:latin typeface="Times New Roman" panose="02020603050405020304" pitchFamily="18" charset="0"/>
              </a:rPr>
              <a:t>Khử sắt, loại bỏ các chất không tan v</a:t>
            </a:r>
            <a:r>
              <a:rPr lang="en-US" sz="3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800" b="1" i="1">
                <a:solidFill>
                  <a:srgbClr val="FF0000"/>
                </a:solidFill>
                <a:latin typeface="Times New Roman" panose="02020603050405020304" pitchFamily="18" charset="0"/>
              </a:rPr>
              <a:t> sát trùng</a:t>
            </a:r>
            <a:r>
              <a:rPr lang="en-US" sz="3800" b="1" i="1">
                <a:latin typeface="Times New Roman" panose="02020603050405020304" pitchFamily="18" charset="0"/>
              </a:rPr>
              <a:t>.</a:t>
            </a:r>
            <a:r>
              <a:rPr lang="en-US" sz="3800" b="1">
                <a:latin typeface="Times New Roman" panose="02020603050405020304" pitchFamily="18" charset="0"/>
              </a:rPr>
              <a:t> Trong khi đó, nước thu được bằng cách lọc thì chỉ loại bỏ được một số chất không tan trong nước. Tuy nhiên, dù l</a:t>
            </a:r>
            <a:r>
              <a:rPr lang="en-U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800" b="1">
                <a:latin typeface="Times New Roman" panose="02020603050405020304" pitchFamily="18" charset="0"/>
              </a:rPr>
              <a:t> nước máy hay nước thu được bằng cách lọc thì đều phải </a:t>
            </a:r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</a:rPr>
              <a:t>đun sôi nước trước khi uống </a:t>
            </a:r>
            <a:r>
              <a:rPr lang="en-US" sz="3800" b="1">
                <a:latin typeface="Times New Roman" panose="02020603050405020304" pitchFamily="18" charset="0"/>
              </a:rPr>
              <a:t>để diệt hết các vi khuẩn v</a:t>
            </a:r>
            <a:r>
              <a:rPr lang="en-U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800" b="1">
                <a:latin typeface="Times New Roman" panose="02020603050405020304" pitchFamily="18" charset="0"/>
              </a:rPr>
              <a:t> loại bỏ các chất độc còn tồn tại trong nước.</a:t>
            </a:r>
            <a:endParaRPr lang="en-US" sz="3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086342" y="282639"/>
            <a:ext cx="2628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GHI NHỚ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"/>
            <a:ext cx="12192000" cy="684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63" name="TextBox 13"/>
          <p:cNvSpPr txBox="1">
            <a:spLocks noChangeArrowheads="1"/>
          </p:cNvSpPr>
          <p:nvPr/>
        </p:nvSpPr>
        <p:spPr bwMode="auto">
          <a:xfrm>
            <a:off x="1828800" y="2514600"/>
            <a:ext cx="838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vi-VN" altLang="en-US" sz="6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</a:rPr>
              <a:t> VẬN DỤNG</a:t>
            </a:r>
            <a:endParaRPr lang="en-US" sz="6600" b="1">
              <a:solidFill>
                <a:srgbClr val="FF0000"/>
              </a:solidFill>
              <a:latin typeface="Times New Roman" panose="02020603050405020304" pitchFamily="18" charset="0"/>
              <a:ea typeface="HP001 5Ha" pitchFamily="34" charset="-127"/>
            </a:endParaRPr>
          </a:p>
        </p:txBody>
      </p:sp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3"/>
          <p:cNvSpPr txBox="1">
            <a:spLocks noChangeArrowheads="1"/>
          </p:cNvSpPr>
          <p:nvPr/>
        </p:nvSpPr>
        <p:spPr bwMode="auto">
          <a:xfrm>
            <a:off x="1447922" y="685872"/>
            <a:ext cx="10286730" cy="29825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NHIỆM VỤ SAU BÀI HỌC:</a:t>
            </a:r>
          </a:p>
          <a:p>
            <a:pPr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ea typeface="HP001 5Ha" pitchFamily="34" charset="-127"/>
              </a:rPr>
              <a:t>- Hoàn chỉnh video quá trình thực hành lọc nước và gửi cho cô giáo</a:t>
            </a:r>
          </a:p>
          <a:p>
            <a:pPr>
              <a:lnSpc>
                <a:spcPct val="120000"/>
              </a:lnSpc>
            </a:pPr>
            <a:r>
              <a:rPr lang="en-US" sz="4000" b="1">
                <a:latin typeface="Times New Roman" panose="02020603050405020304" pitchFamily="18" charset="0"/>
                <a:ea typeface="HP001 5Ha" pitchFamily="34" charset="-127"/>
              </a:rPr>
              <a:t>- Chuẩn bị bài sau: Bảo vệ nguồn nước</a:t>
            </a:r>
          </a:p>
        </p:txBody>
      </p:sp>
      <p:pic>
        <p:nvPicPr>
          <p:cNvPr id="4" name="Picture 2" descr="bd1373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346" y="4676657"/>
            <a:ext cx="33909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3810000" y="2430463"/>
            <a:ext cx="6096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>
                <a:solidFill>
                  <a:srgbClr val="0000CC"/>
                </a:solidFill>
                <a:latin typeface="Times New Roman" panose="02020603050405020304" pitchFamily="18" charset="0"/>
              </a:rPr>
              <a:t>Tạm biệt các em!</a:t>
            </a:r>
            <a:endParaRPr lang="vi-VN" sz="48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5059" name="Picture 2" descr="D:\SOA SOA SOA\Khung nen bieu tuong\Khung nen bieu tuong\[Muare.asia]-FramesChildrenVol34\muare.asia - babyvol34 -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64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1143130" y="457278"/>
            <a:ext cx="10210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27: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0694" y="2196216"/>
            <a:ext cx="95247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khi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4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1066800" y="1143000"/>
            <a:ext cx="10210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27:Một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/>
          <p:cNvSpPr/>
          <p:nvPr/>
        </p:nvSpPr>
        <p:spPr>
          <a:xfrm>
            <a:off x="1676516" y="1371654"/>
            <a:ext cx="9201150" cy="127516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2" tIns="60007" rIns="120012" bIns="60007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lvl="1" indent="-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437005" lvl="2" indent="-5226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154555" lvl="3" indent="-7829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873375" lvl="4" indent="-1044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22"/>
          <p:cNvSpPr/>
          <p:nvPr/>
        </p:nvSpPr>
        <p:spPr>
          <a:xfrm>
            <a:off x="1676516" y="2971812"/>
            <a:ext cx="9301163" cy="1425179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2" tIns="60007" rIns="120012" bIns="60007" anchor="ctr"/>
          <a:lstStyle/>
          <a:p>
            <a:pPr defTabSz="685800">
              <a:defRPr/>
            </a:pPr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7166" y="564407"/>
            <a:ext cx="3365018" cy="666592"/>
          </a:xfrm>
          <a:prstGeom prst="rect">
            <a:avLst/>
          </a:prstGeom>
          <a:noFill/>
        </p:spPr>
        <p:txBody>
          <a:bodyPr wrap="none" lIns="120012" tIns="60007" rIns="120012" bIns="6000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>
              <a:defRPr/>
            </a:pP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54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54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54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544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13"/>
          <p:cNvSpPr/>
          <p:nvPr/>
        </p:nvSpPr>
        <p:spPr>
          <a:xfrm>
            <a:off x="1750325" y="4721989"/>
            <a:ext cx="9201150" cy="127516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2" tIns="60007" rIns="120012" bIns="60007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lvl="1" indent="-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437005" lvl="2" indent="-5226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154555" lvl="3" indent="-7829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873375" lvl="4" indent="-1044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3082" y="1443188"/>
            <a:ext cx="85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2800" b="1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it-IT" sz="2800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 được một số cách làm sạch nước và hiệu quả của từng cách mà gia đình và địa phương đã áp dụng.</a:t>
            </a:r>
            <a:endParaRPr lang="en-US" sz="2800" kern="1400">
              <a:solidFill>
                <a:srgbClr val="0000CC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704" y="5174903"/>
            <a:ext cx="8369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2800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Biết được sự cần thiết của đun sôi nước trước khi uống.</a:t>
            </a:r>
            <a:endParaRPr lang="en-US" sz="2800" kern="1400">
              <a:solidFill>
                <a:srgbClr val="0000CC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3082" y="3207347"/>
            <a:ext cx="85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800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Nêu được tác dụng của từng giai đoạn lọc nước đơn giản và sản xuất nước sạch của nhà máy nước.</a:t>
            </a:r>
            <a:endParaRPr lang="en-US" sz="2800" kern="1400">
              <a:solidFill>
                <a:srgbClr val="0000CC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892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"/>
            <a:ext cx="12192000" cy="684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19" name="TextBox 13"/>
          <p:cNvSpPr txBox="1">
            <a:spLocks noChangeArrowheads="1"/>
          </p:cNvSpPr>
          <p:nvPr/>
        </p:nvSpPr>
        <p:spPr bwMode="auto">
          <a:xfrm>
            <a:off x="1828800" y="2514600"/>
            <a:ext cx="838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vi-VN" altLang="en-US" sz="6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</a:rPr>
              <a:t> KHÁM PHÁ</a:t>
            </a:r>
            <a:endParaRPr lang="en-US" sz="6600" b="1">
              <a:solidFill>
                <a:srgbClr val="FF0000"/>
              </a:solidFill>
              <a:latin typeface="Times New Roman" panose="02020603050405020304" pitchFamily="18" charset="0"/>
              <a:ea typeface="HP001 5Ha" pitchFamily="34" charset="-127"/>
            </a:endParaRPr>
          </a:p>
        </p:txBody>
      </p:sp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Google Shape;212;p32"/>
          <p:cNvPicPr preferRelativeResize="0">
            <a:picLocks noChangeAspect="1"/>
          </p:cNvPicPr>
          <p:nvPr/>
        </p:nvPicPr>
        <p:blipFill>
          <a:blip r:embed="rId3"/>
          <a:srcRect l="8891" t="21025" b="16969"/>
          <a:stretch>
            <a:fillRect/>
          </a:stretch>
        </p:blipFill>
        <p:spPr>
          <a:xfrm>
            <a:off x="1189435" y="1662112"/>
            <a:ext cx="2672953" cy="10632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7" name="Google Shape;213;p32"/>
          <p:cNvPicPr preferRelativeResize="0">
            <a:picLocks noChangeAspect="1"/>
          </p:cNvPicPr>
          <p:nvPr/>
        </p:nvPicPr>
        <p:blipFill>
          <a:blip r:embed="rId4"/>
          <a:srcRect l="8891" t="18300" b="16734"/>
          <a:stretch>
            <a:fillRect/>
          </a:stretch>
        </p:blipFill>
        <p:spPr>
          <a:xfrm>
            <a:off x="1189435" y="2334816"/>
            <a:ext cx="2672953" cy="11108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8" name="Google Shape;214;p32"/>
          <p:cNvSpPr>
            <a:spLocks noGrp="1"/>
          </p:cNvSpPr>
          <p:nvPr>
            <p:ph type="title"/>
          </p:nvPr>
        </p:nvSpPr>
        <p:spPr>
          <a:xfrm>
            <a:off x="3695701" y="2128838"/>
            <a:ext cx="4985147" cy="1070372"/>
          </a:xfrm>
          <a:ln/>
        </p:spPr>
        <p:txBody>
          <a:bodyPr spcFirstLastPara="1" vert="horz" wrap="square" lIns="119996" tIns="119996" rIns="119996" bIns="119996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 ĐỘNG 1</a:t>
            </a:r>
            <a:endParaRPr lang="zh-CN" altLang="x-none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2469" name="Google Shape;214;p32"/>
          <p:cNvSpPr>
            <a:spLocks noGrp="1"/>
          </p:cNvSpPr>
          <p:nvPr>
            <p:ph type="title"/>
          </p:nvPr>
        </p:nvSpPr>
        <p:spPr>
          <a:xfrm>
            <a:off x="3095625" y="3429001"/>
            <a:ext cx="6200775" cy="1070372"/>
          </a:xfrm>
          <a:ln/>
        </p:spPr>
        <p:txBody>
          <a:bodyPr spcFirstLastPara="1" vert="horz" wrap="square" lIns="119996" tIns="119996" rIns="119996" bIns="119996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7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cách làm sạch nước</a:t>
            </a:r>
            <a:endParaRPr lang="zh-CN" altLang="x-none" sz="3675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143130" y="1219258"/>
            <a:ext cx="1059152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</a:rPr>
              <a:t> Dùng bể đựng cát, sỏi để lọc.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</a:rPr>
              <a:t> Dùng bình lọc nước.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</a:rPr>
              <a:t> Dùng bông lót ở phễu để lọc.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</a:rPr>
              <a:t> Dùng nước vôi trong.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</a:rPr>
              <a:t> Dùng phèn chua.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</a:rPr>
              <a:t> Dùng than củi.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</a:rPr>
              <a:t> Đun sôi nước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b="1">
                <a:latin typeface="Times New Roman" panose="02020603050405020304" pitchFamily="18" charset="0"/>
              </a:rPr>
              <a:t>.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43130" y="604983"/>
            <a:ext cx="104391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Kể tên một số cách l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m sạch nước m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 em biết.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143130" y="609674"/>
            <a:ext cx="105915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Những cách l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m như vậy đem lại hiệu quả như thế  n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o 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143130" y="1981200"/>
            <a:ext cx="104391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</a:rPr>
              <a:t>=&gt; L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latin typeface="Times New Roman" panose="02020603050405020304" pitchFamily="18" charset="0"/>
              </a:rPr>
              <a:t>m cho nước trong hơn, loại bỏ được một số vi khuẩn gây bệnh cho con người.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ae453dba36ff7a347a7d5e52ec6d68c9accd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1435</Words>
  <Application>Microsoft Office PowerPoint</Application>
  <PresentationFormat>Widescreen</PresentationFormat>
  <Paragraphs>157</Paragraphs>
  <Slides>35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SimSun</vt:lpstr>
      <vt:lpstr>.VnTime</vt:lpstr>
      <vt:lpstr>Arial</vt:lpstr>
      <vt:lpstr>Calibri</vt:lpstr>
      <vt:lpstr>Calibri Light</vt:lpstr>
      <vt:lpstr>Coming Soon</vt:lpstr>
      <vt:lpstr>HP001 5Ha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</vt:lpstr>
      <vt:lpstr>PowerPoint Presentation</vt:lpstr>
      <vt:lpstr>PowerPoint Presentation</vt:lpstr>
      <vt:lpstr>PowerPoint Presentation</vt:lpstr>
      <vt:lpstr>PowerPoint Presentation</vt:lpstr>
      <vt:lpstr>HOẠT ĐỘNG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 le</dc:creator>
  <cp:lastModifiedBy>Admin</cp:lastModifiedBy>
  <cp:revision>92</cp:revision>
  <dcterms:created xsi:type="dcterms:W3CDTF">2020-12-06T11:19:18Z</dcterms:created>
  <dcterms:modified xsi:type="dcterms:W3CDTF">2022-11-29T14:16:45Z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1033-11.2.0.9747</vt:lpwstr>
  </property>
</Properties>
</file>