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1" r:id="rId5"/>
    <p:sldMasterId id="2147483697" r:id="rId6"/>
    <p:sldMasterId id="2147483705" r:id="rId7"/>
    <p:sldMasterId id="2147483713" r:id="rId8"/>
    <p:sldMasterId id="2147483727" r:id="rId9"/>
  </p:sldMasterIdLst>
  <p:notesMasterIdLst>
    <p:notesMasterId r:id="rId44"/>
  </p:notesMasterIdLst>
  <p:sldIdLst>
    <p:sldId id="402" r:id="rId10"/>
    <p:sldId id="384" r:id="rId11"/>
    <p:sldId id="256" r:id="rId12"/>
    <p:sldId id="381" r:id="rId13"/>
    <p:sldId id="373" r:id="rId14"/>
    <p:sldId id="374" r:id="rId15"/>
    <p:sldId id="394" r:id="rId16"/>
    <p:sldId id="260" r:id="rId17"/>
    <p:sldId id="389" r:id="rId18"/>
    <p:sldId id="395" r:id="rId19"/>
    <p:sldId id="385" r:id="rId20"/>
    <p:sldId id="396" r:id="rId21"/>
    <p:sldId id="278" r:id="rId22"/>
    <p:sldId id="375" r:id="rId23"/>
    <p:sldId id="275" r:id="rId24"/>
    <p:sldId id="382" r:id="rId25"/>
    <p:sldId id="265" r:id="rId26"/>
    <p:sldId id="291" r:id="rId27"/>
    <p:sldId id="380" r:id="rId28"/>
    <p:sldId id="270" r:id="rId29"/>
    <p:sldId id="271" r:id="rId30"/>
    <p:sldId id="359" r:id="rId31"/>
    <p:sldId id="400" r:id="rId32"/>
    <p:sldId id="293" r:id="rId33"/>
    <p:sldId id="379" r:id="rId34"/>
    <p:sldId id="377" r:id="rId35"/>
    <p:sldId id="258" r:id="rId36"/>
    <p:sldId id="289" r:id="rId37"/>
    <p:sldId id="386" r:id="rId38"/>
    <p:sldId id="387" r:id="rId39"/>
    <p:sldId id="391" r:id="rId40"/>
    <p:sldId id="276" r:id="rId41"/>
    <p:sldId id="393" r:id="rId42"/>
    <p:sldId id="401" r:id="rId43"/>
  </p:sldIdLst>
  <p:sldSz cx="12192000" cy="6858000"/>
  <p:notesSz cx="6858000" cy="9144000"/>
  <p:defaultTextStyle>
    <a:defPPr>
      <a:defRPr lang="en-US"/>
    </a:defPPr>
    <a:lvl1pPr marL="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5864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6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43EDB2E2-D92E-43BC-A78D-58133E06E1A2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F2879B3F-421A-438B-AC2B-45F52360CC3A}"/>
              </a:ext>
            </a:extLst>
          </p:cNvPr>
          <p:cNvSpPr/>
          <p:nvPr/>
        </p:nvSpPr>
        <p:spPr>
          <a:xfrm>
            <a:off x="558130" y="434163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7"/>
            <a:ext cx="10363200" cy="1828800"/>
          </a:xfrm>
        </p:spPr>
        <p:txBody>
          <a:bodyPr lIns="45704" rIns="45704" bIns="45704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62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:a16="http://schemas.microsoft.com/office/drawing/2014/main" id="{98A8D432-92FF-4E1E-8588-E18B9B66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115300-0A9F-4CB5-8F69-554325D3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26A9FDD6-9D81-446D-A448-E4297D27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fld id="{0535041F-6594-40CB-B4A0-70ABA6858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695D8-2281-45F7-AA8D-CC743EF9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5F37-7A50-4611-9EEF-ADC0023B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204CA-74A8-4F3A-896B-C5C45373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A285BAF-BA9F-4DC2-A6B9-C7BB97976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0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65ED329A-7875-4440-A7B6-5419B537362A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D71FD7A0-0A76-4D39-A8A9-6EDD8C631FB6}"/>
              </a:ext>
            </a:extLst>
          </p:cNvPr>
          <p:cNvSpPr/>
          <p:nvPr/>
        </p:nvSpPr>
        <p:spPr>
          <a:xfrm>
            <a:off x="558130" y="434168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05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26" tIns="0"/>
          <a:lstStyle>
            <a:lvl1pPr marL="0" marR="36562" indent="0" algn="l">
              <a:spcBef>
                <a:spcPts val="0"/>
              </a:spcBef>
              <a:spcAft>
                <a:spcPts val="0"/>
              </a:spcAft>
              <a:buNone/>
              <a:defRPr sz="19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398531D-D2F2-4098-912E-0E71B48D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94C82E-3D52-4F4C-9C8C-2ED70B3A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3C856D5-5D70-427A-AF0A-F4F4BEDE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6715CD6-1D29-4BA1-B483-BB5329C84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8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F7A41-1D39-4839-B924-FF466DC8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7DBB2-2C21-4D1F-9E58-850A1908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6DF6A-61EB-4EDE-BC3E-A3BEC66A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68DA48E-A02E-410A-BD97-704C73311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2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3"/>
          </a:xfrm>
        </p:spPr>
        <p:txBody>
          <a:bodyPr lIns="146246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3"/>
          </a:xfrm>
        </p:spPr>
        <p:txBody>
          <a:bodyPr lIns="137109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DF2AD-7575-4CD5-94DA-3F7B582C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3B38D-58F4-479E-A071-DD001558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7CE3C4-1249-4460-AD54-8E8469FD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2B34B86-6BD4-4ACE-B25D-0C73B0256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7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D112C-3155-4DD3-827F-9BF66A95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8033E-64B3-489A-B84F-0B43621C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A4401-A687-454C-940C-3A807F9A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7085F6D-853B-42A9-8F34-267573D06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0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99229B7A-E360-409C-BD79-976223EEEDE0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407B520-8785-45A8-A958-D1D4413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9036FB3-D137-4899-BDB1-97C2CD19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AC8B31C-C765-4EC2-B1E6-15E9FB69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DE11537-A38C-4A47-8E99-C7F113C18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6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3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3"/>
            <a:ext cx="3962400" cy="4206112"/>
          </a:xfrm>
        </p:spPr>
        <p:txBody>
          <a:bodyPr lIns="91405"/>
          <a:lstStyle>
            <a:lvl1pPr marL="18281" marR="18281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1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7"/>
            <a:ext cx="6168212" cy="47244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7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6A423-2C29-43C7-8844-41128A6E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AEAF6-90AB-4FE0-8D18-D9EEE02C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E95AB-239F-47EA-BB09-F176BCBF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9B46CA1-31F2-43B4-BFA3-FDA11D888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4806D007-EAED-49A5-A9E3-FF9012B12AC6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 Single Corner Rectangle 10">
            <a:extLst>
              <a:ext uri="{FF2B5EF4-FFF2-40B4-BE49-F238E27FC236}">
                <a16:creationId xmlns:a16="http://schemas.microsoft.com/office/drawing/2014/main" id="{060B0DC9-156D-4E99-9E55-378422B792DE}"/>
              </a:ext>
            </a:extLst>
          </p:cNvPr>
          <p:cNvSpPr/>
          <p:nvPr/>
        </p:nvSpPr>
        <p:spPr>
          <a:xfrm>
            <a:off x="8534403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05"/>
          <a:lstStyle>
            <a:lvl1pPr marL="45704" indent="0" algn="l">
              <a:spcBef>
                <a:spcPts val="0"/>
              </a:spcBef>
              <a:buNone/>
              <a:defRPr sz="15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0A86E95-9DDB-4EF4-9F61-04CA1AB3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467E38D-830F-47F4-B8D3-F62BC103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CEA7382-B20C-45C2-BD90-9EB06DBB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C1FE3A5-DCF9-46AE-8352-A1C5E8CA5F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80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47E94-A37D-402E-A78E-8E79A31E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BD445-2A76-4708-95DB-30B7056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1CA2-C1A2-4578-8A0D-18C83480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2223732-1400-4B79-A0E0-3DDB92C13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8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533409"/>
            <a:ext cx="26416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8"/>
            <a:ext cx="79248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74B11-0C02-4FC9-AC4D-64734F3E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1E1C0-7706-48E6-8428-232FF8E7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EC914-3A3B-4483-A8C6-E7E81DFC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FE893F-D384-481F-BE8C-E93F00ED6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7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22/11/2022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22/11/2022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3" y="76203"/>
            <a:ext cx="38608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2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22/11/2022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9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674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3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22/11/2022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8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3" y="666752"/>
            <a:ext cx="5720741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9" y="666752"/>
            <a:ext cx="5722988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3" y="1316042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10" y="1316042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2434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22/11/2022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22/11/2022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2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1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6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22/11/2022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0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3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3" y="5533218"/>
            <a:ext cx="7823200" cy="768351"/>
          </a:xfrm>
        </p:spPr>
        <p:txBody>
          <a:bodyPr lIns="109685" tIns="0"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4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83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1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1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6E813-859A-4528-AD04-9719E85CA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9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6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9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99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99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4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8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6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2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8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8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8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6754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6280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70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015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4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0872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5011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5" y="6245225"/>
            <a:ext cx="3860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21709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7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7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8293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85394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22993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9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88366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9042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4" y="6245225"/>
            <a:ext cx="3860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4823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8FA82-38D0-4210-B97E-43FD111C6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006D04-FC49-49C9-8657-8DC4688D8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440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1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3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4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5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5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6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33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468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6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2A859-F5F1-4E87-B7C8-AC21D225A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085" indent="0">
              <a:buNone/>
              <a:defRPr sz="3300"/>
            </a:lvl2pPr>
            <a:lvl3pPr marL="1088168" indent="0">
              <a:buNone/>
              <a:defRPr sz="2800"/>
            </a:lvl3pPr>
            <a:lvl4pPr marL="1632254" indent="0">
              <a:buNone/>
              <a:defRPr sz="2300"/>
            </a:lvl4pPr>
            <a:lvl5pPr marL="2176337" indent="0">
              <a:buNone/>
              <a:defRPr sz="2300"/>
            </a:lvl5pPr>
            <a:lvl6pPr marL="2720421" indent="0">
              <a:buNone/>
              <a:defRPr sz="2300"/>
            </a:lvl6pPr>
            <a:lvl7pPr marL="3264506" indent="0">
              <a:buNone/>
              <a:defRPr sz="2300"/>
            </a:lvl7pPr>
            <a:lvl8pPr marL="3808589" indent="0">
              <a:buNone/>
              <a:defRPr sz="2300"/>
            </a:lvl8pPr>
            <a:lvl9pPr marL="4352674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0884" y="390529"/>
            <a:ext cx="3901016" cy="8321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34" y="390529"/>
            <a:ext cx="11499850" cy="8321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3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292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717357DF-4E4B-458B-9F51-E8C2E2DEA2D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912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D043D736-40A6-4F5F-B7AD-32C4190990F0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301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03B180A1-A6CA-4642-A2B2-47ED9273B940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595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59F30CD9-F401-4F34-A298-F3A2A461DFC4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608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ECA6F420-DBC3-4B07-A412-DBB3A4436D79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804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AB0FDF5C-2FFD-41D6-9A7A-7F34C3A09766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1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34C3C478-EF76-47BE-A2C6-D53F46BEBCDE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069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793E4D9A-9D73-45F9-B5D0-67E0A2FE6512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7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E97500E5-3F56-4C38-9CE0-B2A01089EB07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129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16665C8B-B706-415E-9A47-17548E122C3A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663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0BE0AA34-6CF9-4AC9-BB0D-F6F955ECA44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3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49" indent="0">
              <a:buNone/>
              <a:defRPr sz="2400"/>
            </a:lvl3pPr>
            <a:lvl4pPr marL="1371074" indent="0">
              <a:buNone/>
              <a:defRPr sz="2000"/>
            </a:lvl4pPr>
            <a:lvl5pPr marL="1828097" indent="0">
              <a:buNone/>
              <a:defRPr sz="2000"/>
            </a:lvl5pPr>
            <a:lvl6pPr marL="2285122" indent="0">
              <a:buNone/>
              <a:defRPr sz="2000"/>
            </a:lvl6pPr>
            <a:lvl7pPr marL="2742144" indent="0">
              <a:buNone/>
              <a:defRPr sz="2000"/>
            </a:lvl7pPr>
            <a:lvl8pPr marL="3199170" indent="0">
              <a:buNone/>
              <a:defRPr sz="2000"/>
            </a:lvl8pPr>
            <a:lvl9pPr marL="36561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9140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8" indent="-342768" algn="l" defTabSz="9140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5" indent="-285642" algn="l" defTabSz="9140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0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86" indent="-228512" algn="l" defTabSz="9140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09" indent="-228512" algn="l" defTabSz="9140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34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58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82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06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9D796E-CCD6-4270-9E81-4CDFEF7B7BC4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ABE8706-58DF-447D-A858-1180EF0E3D8D}"/>
              </a:ext>
            </a:extLst>
          </p:cNvPr>
          <p:cNvSpPr/>
          <p:nvPr/>
        </p:nvSpPr>
        <p:spPr>
          <a:xfrm>
            <a:off x="558130" y="434163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6F6B380F-D587-4C75-B454-B47AA72F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4986343"/>
            <a:ext cx="10911416" cy="1050925"/>
          </a:xfrm>
          <a:prstGeom prst="rect">
            <a:avLst/>
          </a:prstGeom>
        </p:spPr>
        <p:txBody>
          <a:bodyPr vert="horz" lIns="91405" tIns="45704" rIns="91405" bIns="45704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>
            <a:extLst>
              <a:ext uri="{FF2B5EF4-FFF2-40B4-BE49-F238E27FC236}">
                <a16:creationId xmlns:a16="http://schemas.microsoft.com/office/drawing/2014/main" id="{D6AB02C1-5C15-4378-9EB6-AD39F5580E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0984" y="530229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09" tIns="91405" rIns="91405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B531DF6C-48D6-4B54-97AA-D7CD258B4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5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F0349B5F-4C11-49AC-AD7D-94892F9EEF13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2D5919D-8E78-4453-BDC1-5E408E348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3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l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39AF8-7BD7-44AC-92E6-37EF230D5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1551" y="6111879"/>
            <a:ext cx="609600" cy="365125"/>
          </a:xfrm>
          <a:prstGeom prst="rect">
            <a:avLst/>
          </a:prstGeom>
        </p:spPr>
        <p:txBody>
          <a:bodyPr vert="horz" wrap="square" lIns="91405" tIns="45704" rIns="91405" bIns="457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A7A399"/>
                </a:solidFill>
              </a:defRPr>
            </a:lvl1pPr>
          </a:lstStyle>
          <a:p>
            <a:fld id="{47861690-028F-4EF1-A91B-25D15ADB6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39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025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049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074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097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013" indent="-265013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82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478" indent="-199948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512" indent="-182493" algn="l" rtl="0" eaLnBrk="0" fontAlgn="base" hangingPunct="0">
        <a:spcBef>
          <a:spcPts val="251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82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546" indent="-18249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031" indent="-182493" algn="l" rtl="0" eaLnBrk="0" fontAlgn="base" hangingPunct="0">
        <a:spcBef>
          <a:spcPts val="251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8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89899" indent="-182809" algn="l" rtl="0" eaLnBrk="1" latinLnBrk="0" hangingPunct="1">
        <a:spcBef>
          <a:spcPts val="251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130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502" indent="-182809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015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7"/>
            <a:ext cx="11582400" cy="4525963"/>
          </a:xfrm>
          <a:prstGeom prst="rect">
            <a:avLst/>
          </a:prstGeom>
        </p:spPr>
        <p:txBody>
          <a:bodyPr vert="horz" lIns="91405" tIns="45704" rIns="91405" bIns="4570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053DF6B-9EFB-49D5-A53C-084B96E6DAE3}" type="datetimeFigureOut">
              <a:rPr lang="en-GB" smtClean="0"/>
              <a:pPr/>
              <a:t>22/11/2022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3" y="76203"/>
            <a:ext cx="44704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lIns="91405" tIns="45704" rIns="91405" bIns="45704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16253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768" indent="-34276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665" indent="-28564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560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9586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6609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513634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6pPr>
      <a:lvl7pPr marL="2970658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7682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4706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1" tIns="60936" rIns="121871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1" tIns="60936" rIns="121871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2022/11/22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6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70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690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121870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13" indent="-457013" algn="l" defTabSz="121870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194" indent="-380843" algn="l" defTabSz="121870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3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26" indent="-304676" algn="l" defTabSz="121870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076" indent="-304676" algn="l" defTabSz="121870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427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2" tIns="60936" rIns="121872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2022/11/22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5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73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70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121873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25" indent="-457025" algn="l" defTabSz="121873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220" indent="-380853" algn="l" defTabSz="121873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414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80" indent="-304684" algn="l" defTabSz="121873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144" indent="-304684" algn="l" defTabSz="121873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511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78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3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07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2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7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3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29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5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2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8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8" y="2125270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8813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766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530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2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064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3831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5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362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12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8895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7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7" y="2125269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71842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80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60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413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21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4022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82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62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43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923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817" tIns="54409" rIns="108817" bIns="544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08817" tIns="54409" rIns="108817" bIns="544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36130BC8-EB2F-4112-9026-FB445542357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11/22/2022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868A579B-1BF5-4135-855D-EB21DD66D5AF}" type="slidenum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25904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1088168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63" indent="-408063" algn="l" defTabSz="1088168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36" indent="-340053" algn="l" defTabSz="1088168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211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95" indent="-272042" algn="l" defTabSz="108816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80" indent="-272042" algn="l" defTabSz="108816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463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548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632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716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5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68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5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37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21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06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589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67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Arial" panose="020B0604020202020204" pitchFamily="34" charset="0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6C97BF98-7C79-4DD3-A028-1FB36B9820B5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8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6.png"/><Relationship Id="rId1" Type="http://schemas.openxmlformats.org/officeDocument/2006/relationships/audio" Target="YouTube%20-%20NAM%20QU&#225;&#187;&#144;C%20S&#198;&#160;N%20H&#195;&#8364;%20(HD%201080).mp3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4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3.jpe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19.jpe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19.jpe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19.jpe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676400" y="457200"/>
            <a:ext cx="9296400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Southern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Southern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Southern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Southern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Southern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Southern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Southern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Southern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Southern" panose="020B7200000000000000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MÔN: LỊCH SỬ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 CUỘC KHÁNG CHIẾN CHỐNG QUÂN TỐNG XÂM LƯỢC LẦN THỨ HAI (1075- 1077)</a:t>
            </a:r>
          </a:p>
        </p:txBody>
      </p:sp>
      <p:pic>
        <p:nvPicPr>
          <p:cNvPr id="3075" name="Picture 8" descr="http://previews.123rf.com/images/yuyuyi/yuyuyi1209/yuyuyi120900222/15452353-Multicultural-children-and-banner--Stock-Vector-children-school-ho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7"/>
          <a:stretch>
            <a:fillRect/>
          </a:stretch>
        </p:blipFill>
        <p:spPr bwMode="auto">
          <a:xfrm>
            <a:off x="2667000" y="54864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26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1"/>
          <p:cNvSpPr txBox="1">
            <a:spLocks noChangeArrowheads="1"/>
          </p:cNvSpPr>
          <p:nvPr/>
        </p:nvSpPr>
        <p:spPr bwMode="auto">
          <a:xfrm>
            <a:off x="4000500" y="2017147"/>
            <a:ext cx="4495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1066800" y="2679338"/>
            <a:ext cx="872013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143000" y="4038600"/>
            <a:ext cx="9220200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1066800" y="755650"/>
            <a:ext cx="9906000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 Box 15"/>
          <p:cNvSpPr txBox="1">
            <a:spLocks noChangeArrowheads="1"/>
          </p:cNvSpPr>
          <p:nvPr/>
        </p:nvSpPr>
        <p:spPr bwMode="auto">
          <a:xfrm>
            <a:off x="3276600" y="533401"/>
            <a:ext cx="594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0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/>
      <p:bldP spid="51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 rot="21295612">
            <a:off x="3553609" y="1709454"/>
            <a:ext cx="2521152" cy="1131403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C00000"/>
              </a:solidFill>
              <a:sym typeface="Didot"/>
            </a:endParaRPr>
          </a:p>
        </p:txBody>
      </p:sp>
      <p:sp>
        <p:nvSpPr>
          <p:cNvPr id="27" name="Freeform 26"/>
          <p:cNvSpPr/>
          <p:nvPr/>
        </p:nvSpPr>
        <p:spPr>
          <a:xfrm rot="12668291">
            <a:off x="3525346" y="3085152"/>
            <a:ext cx="2522004" cy="562525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83906" y="2696044"/>
            <a:ext cx="3045834" cy="821531"/>
          </a:xfrm>
          <a:prstGeom prst="rect">
            <a:avLst/>
          </a:prstGeom>
        </p:spPr>
        <p:txBody>
          <a:bodyPr vert="horz" lIns="108785" tIns="54394" rIns="108785" bIns="54394" rtlCol="0">
            <a:normAutofit fontScale="92500"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Nguyên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nhân</a:t>
            </a:r>
            <a:endParaRPr lang="en-US" sz="4000" b="1" i="1" dirty="0">
              <a:solidFill>
                <a:srgbClr val="C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5827953" y="838201"/>
            <a:ext cx="5092956" cy="1770572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Thất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bại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ở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trận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đánh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năm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981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853518" y="3517576"/>
            <a:ext cx="5801623" cy="1552511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Giải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quyết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khó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khăn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,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tạo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thanh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thế</a:t>
            </a:r>
            <a:endParaRPr lang="en-US" sz="4400" b="1" i="1" dirty="0">
              <a:solidFill>
                <a:srgbClr val="0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4232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727200" y="1203325"/>
            <a:ext cx="89154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71" name="Group 11"/>
          <p:cNvGrpSpPr>
            <a:grpSpLocks/>
          </p:cNvGrpSpPr>
          <p:nvPr/>
        </p:nvGrpSpPr>
        <p:grpSpPr bwMode="auto">
          <a:xfrm>
            <a:off x="1727200" y="2568574"/>
            <a:ext cx="8686800" cy="2012950"/>
            <a:chOff x="128" y="2962"/>
            <a:chExt cx="5472" cy="1268"/>
          </a:xfrm>
        </p:grpSpPr>
        <p:sp>
          <p:nvSpPr>
            <p:cNvPr id="19465" name="AutoShape 9"/>
            <p:cNvSpPr>
              <a:spLocks noChangeArrowheads="1"/>
            </p:cNvSpPr>
            <p:nvPr/>
          </p:nvSpPr>
          <p:spPr bwMode="auto">
            <a:xfrm>
              <a:off x="128" y="3349"/>
              <a:ext cx="5472" cy="375"/>
            </a:xfrm>
            <a:prstGeom prst="roundRect">
              <a:avLst>
                <a:gd name="adj" fmla="val 4380"/>
              </a:avLst>
            </a:prstGeom>
            <a:gradFill rotWithShape="1">
              <a:gsLst>
                <a:gs pos="0">
                  <a:srgbClr val="FFFFCC"/>
                </a:gs>
                <a:gs pos="50000">
                  <a:schemeClr val="bg1"/>
                </a:gs>
                <a:gs pos="100000">
                  <a:srgbClr val="FFFFCC"/>
                </a:gs>
              </a:gsLst>
              <a:lin ang="5400000" scaled="1"/>
            </a:gradFill>
            <a:ln w="25400" algn="ctr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240" y="2962"/>
              <a:ext cx="5280" cy="126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chemeClr val="bg1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Tống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mưu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lược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ta.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Kiệt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tấn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Tống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phá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mưu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lược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03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uyen\Pictures\hoang-hoa-ma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74478"/>
            <a:ext cx="5199848" cy="596160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3812" y="6446606"/>
            <a:ext cx="11582400" cy="523188"/>
          </a:xfrm>
          <a:prstGeom prst="rect">
            <a:avLst/>
          </a:prstGeom>
        </p:spPr>
        <p:txBody>
          <a:bodyPr wrap="square" lIns="91405" tIns="45704" rIns="91405" bIns="4570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THƯỜNG KIỆT (1019 – 1105)</a:t>
            </a:r>
          </a:p>
        </p:txBody>
      </p:sp>
      <p:pic>
        <p:nvPicPr>
          <p:cNvPr id="1026" name="Picture 2" descr="Lý Thường Kiệt - Thái giám &amp;quot;quyền lực&amp;quot; nhất Việt Nam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4137"/>
            <a:ext cx="5334000" cy="595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ổng hợp hình nền powerpoint đẹp mê ly cho máy tính">
            <a:extLst>
              <a:ext uri="{FF2B5EF4-FFF2-40B4-BE49-F238E27FC236}">
                <a16:creationId xmlns:a16="http://schemas.microsoft.com/office/drawing/2014/main" id="{825B4EAB-1BF6-4976-8D47-E689EEE26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241" r="4297" b="3617"/>
          <a:stretch/>
        </p:blipFill>
        <p:spPr bwMode="auto">
          <a:xfrm>
            <a:off x="0" y="15240"/>
            <a:ext cx="12192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1371600" y="1676400"/>
            <a:ext cx="9753600" cy="33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pPr indent="284054" algn="just">
              <a:lnSpc>
                <a:spcPts val="432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húy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1019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1105.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nay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u l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XI.</a:t>
            </a:r>
          </a:p>
        </p:txBody>
      </p:sp>
    </p:spTree>
    <p:extLst>
      <p:ext uri="{BB962C8B-B14F-4D97-AF65-F5344CB8AC3E}">
        <p14:creationId xmlns:p14="http://schemas.microsoft.com/office/powerpoint/2010/main" val="141527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9" name="Picture 9" descr="Chongtong1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133622"/>
            <a:ext cx="7677149" cy="5360768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0753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1" y="1143000"/>
            <a:ext cx="50643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2057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2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4400" y="2438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33" name="AutoShape 13"/>
          <p:cNvSpPr>
            <a:spLocks noChangeArrowheads="1"/>
          </p:cNvSpPr>
          <p:nvPr/>
        </p:nvSpPr>
        <p:spPr bwMode="auto">
          <a:xfrm rot="8474645">
            <a:off x="6248400" y="25146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34" name="AutoShape 14"/>
          <p:cNvSpPr>
            <a:spLocks noChangeArrowheads="1"/>
          </p:cNvSpPr>
          <p:nvPr/>
        </p:nvSpPr>
        <p:spPr bwMode="auto">
          <a:xfrm rot="8474645">
            <a:off x="6629400" y="22098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35" name="AutoShape 15"/>
          <p:cNvSpPr>
            <a:spLocks noChangeArrowheads="1"/>
          </p:cNvSpPr>
          <p:nvPr/>
        </p:nvSpPr>
        <p:spPr bwMode="auto">
          <a:xfrm rot="8474645">
            <a:off x="7010400" y="19050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36" name="AutoShape 16"/>
          <p:cNvSpPr>
            <a:spLocks noChangeArrowheads="1"/>
          </p:cNvSpPr>
          <p:nvPr/>
        </p:nvSpPr>
        <p:spPr bwMode="auto">
          <a:xfrm rot="9646844">
            <a:off x="5943600" y="2208213"/>
            <a:ext cx="381000" cy="106363"/>
          </a:xfrm>
          <a:prstGeom prst="leftArrow">
            <a:avLst>
              <a:gd name="adj1" fmla="val 50000"/>
              <a:gd name="adj2" fmla="val 89553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37" name="AutoShape 17"/>
          <p:cNvSpPr>
            <a:spLocks noChangeArrowheads="1"/>
          </p:cNvSpPr>
          <p:nvPr/>
        </p:nvSpPr>
        <p:spPr bwMode="auto">
          <a:xfrm rot="10582696">
            <a:off x="6400800" y="20558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38" name="AutoShape 18"/>
          <p:cNvSpPr>
            <a:spLocks noChangeArrowheads="1"/>
          </p:cNvSpPr>
          <p:nvPr/>
        </p:nvSpPr>
        <p:spPr bwMode="auto">
          <a:xfrm rot="8474645">
            <a:off x="7315200" y="16002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39" name="AutoShape 19"/>
          <p:cNvSpPr>
            <a:spLocks noChangeArrowheads="1"/>
          </p:cNvSpPr>
          <p:nvPr/>
        </p:nvSpPr>
        <p:spPr bwMode="auto">
          <a:xfrm rot="10582696">
            <a:off x="7086600" y="29702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40" name="AutoShape 20"/>
          <p:cNvSpPr>
            <a:spLocks noChangeArrowheads="1"/>
          </p:cNvSpPr>
          <p:nvPr/>
        </p:nvSpPr>
        <p:spPr bwMode="auto">
          <a:xfrm rot="9149448">
            <a:off x="7521359" y="2930805"/>
            <a:ext cx="381000" cy="104775"/>
          </a:xfrm>
          <a:prstGeom prst="leftArrow">
            <a:avLst>
              <a:gd name="adj1" fmla="val 50000"/>
              <a:gd name="adj2" fmla="val 90909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41" name="AutoShape 21"/>
          <p:cNvSpPr>
            <a:spLocks noChangeArrowheads="1"/>
          </p:cNvSpPr>
          <p:nvPr/>
        </p:nvSpPr>
        <p:spPr bwMode="auto">
          <a:xfrm rot="5693526">
            <a:off x="7624768" y="2561447"/>
            <a:ext cx="628256" cy="82071"/>
          </a:xfrm>
          <a:prstGeom prst="leftArrow">
            <a:avLst>
              <a:gd name="adj1" fmla="val 50000"/>
              <a:gd name="adj2" fmla="val 9469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42" name="AutoShape 22"/>
          <p:cNvSpPr>
            <a:spLocks noChangeArrowheads="1"/>
          </p:cNvSpPr>
          <p:nvPr/>
        </p:nvSpPr>
        <p:spPr bwMode="auto">
          <a:xfrm>
            <a:off x="8382000" y="24257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43" name="AutoShape 23"/>
          <p:cNvSpPr>
            <a:spLocks noChangeArrowheads="1"/>
          </p:cNvSpPr>
          <p:nvPr/>
        </p:nvSpPr>
        <p:spPr bwMode="auto">
          <a:xfrm rot="13817124">
            <a:off x="8165147" y="2370131"/>
            <a:ext cx="431764" cy="141837"/>
          </a:xfrm>
          <a:prstGeom prst="leftArrow">
            <a:avLst>
              <a:gd name="adj1" fmla="val 50000"/>
              <a:gd name="adj2" fmla="val 85714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44" name="AutoShape 24"/>
          <p:cNvSpPr>
            <a:spLocks noChangeArrowheads="1"/>
          </p:cNvSpPr>
          <p:nvPr/>
        </p:nvSpPr>
        <p:spPr bwMode="auto">
          <a:xfrm>
            <a:off x="7772400" y="19812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45" name="AutoShape 25"/>
          <p:cNvSpPr>
            <a:spLocks noChangeArrowheads="1"/>
          </p:cNvSpPr>
          <p:nvPr/>
        </p:nvSpPr>
        <p:spPr bwMode="auto">
          <a:xfrm rot="3713743">
            <a:off x="8028207" y="1864602"/>
            <a:ext cx="761212" cy="162017"/>
          </a:xfrm>
          <a:prstGeom prst="leftArrow">
            <a:avLst>
              <a:gd name="adj1" fmla="val 50000"/>
              <a:gd name="adj2" fmla="val 94318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47" name="Oval 27"/>
          <p:cNvSpPr>
            <a:spLocks noChangeArrowheads="1"/>
          </p:cNvSpPr>
          <p:nvPr/>
        </p:nvSpPr>
        <p:spPr bwMode="auto">
          <a:xfrm>
            <a:off x="7391400" y="990602"/>
            <a:ext cx="1295400" cy="9525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endParaRPr lang="en-US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 flipH="1">
            <a:off x="5486400" y="2057401"/>
            <a:ext cx="1981200" cy="1587500"/>
          </a:xfrm>
          <a:prstGeom prst="line">
            <a:avLst/>
          </a:prstGeom>
          <a:noFill/>
          <a:ln w="1047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51" name="Text Box 31"/>
          <p:cNvSpPr txBox="1">
            <a:spLocks noChangeArrowheads="1"/>
          </p:cNvSpPr>
          <p:nvPr/>
        </p:nvSpPr>
        <p:spPr bwMode="auto">
          <a:xfrm rot="-1117295">
            <a:off x="5769097" y="1619196"/>
            <a:ext cx="1219200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 Đản</a:t>
            </a:r>
          </a:p>
        </p:txBody>
      </p:sp>
      <p:sp>
        <p:nvSpPr>
          <p:cNvPr id="107554" name="Text Box 34"/>
          <p:cNvSpPr txBox="1">
            <a:spLocks noChangeArrowheads="1"/>
          </p:cNvSpPr>
          <p:nvPr/>
        </p:nvSpPr>
        <p:spPr bwMode="auto">
          <a:xfrm>
            <a:off x="2190751" y="435792"/>
            <a:ext cx="9144000" cy="58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72201" y="2971803"/>
            <a:ext cx="1181100" cy="384688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10/1075</a:t>
            </a:r>
          </a:p>
        </p:txBody>
      </p:sp>
    </p:spTree>
    <p:extLst>
      <p:ext uri="{BB962C8B-B14F-4D97-AF65-F5344CB8AC3E}">
        <p14:creationId xmlns:p14="http://schemas.microsoft.com/office/powerpoint/2010/main" val="67527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3" grpId="0" animBg="1"/>
      <p:bldP spid="107534" grpId="0" animBg="1"/>
      <p:bldP spid="107535" grpId="0" animBg="1"/>
      <p:bldP spid="107536" grpId="0" animBg="1"/>
      <p:bldP spid="107537" grpId="0" animBg="1"/>
      <p:bldP spid="107538" grpId="0" animBg="1"/>
      <p:bldP spid="107539" grpId="0" animBg="1"/>
      <p:bldP spid="107540" grpId="0" animBg="1"/>
      <p:bldP spid="107541" grpId="0" animBg="1"/>
      <p:bldP spid="107542" grpId="0" animBg="1"/>
      <p:bldP spid="107543" grpId="0" animBg="1"/>
      <p:bldP spid="107544" grpId="0" animBg="1"/>
      <p:bldP spid="107545" grpId="0" animBg="1"/>
      <p:bldP spid="107547" grpId="0" animBg="1"/>
      <p:bldP spid="107549" grpId="0" animBg="1"/>
      <p:bldP spid="1075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529DFD6E-2A23-4F0A-BE2E-163A4FC44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9982200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5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38200" y="685800"/>
            <a:ext cx="10668003" cy="5448301"/>
            <a:chOff x="-1279672" y="38100"/>
            <a:chExt cx="10423672" cy="6667500"/>
          </a:xfrm>
        </p:grpSpPr>
        <p:pic>
          <p:nvPicPr>
            <p:cNvPr id="4" name="imgb" descr="nhu%20nguye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79672" y="38100"/>
              <a:ext cx="10423672" cy="666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515956" y="5943600"/>
              <a:ext cx="6551844" cy="762000"/>
            </a:xfrm>
            <a:prstGeom prst="rect">
              <a:avLst/>
            </a:prstGeom>
            <a:solidFill>
              <a:srgbClr val="F1FEA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36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36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Nguyệt</a:t>
              </a:r>
              <a:r>
                <a:rPr lang="en-US" sz="36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(</a:t>
              </a:r>
              <a:r>
                <a:rPr lang="en-US" sz="36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36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10000180" cy="5562600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7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7973" y="606465"/>
            <a:ext cx="9012115" cy="585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09600" y="533400"/>
            <a:ext cx="10820400" cy="5845175"/>
            <a:chOff x="72" y="480"/>
            <a:chExt cx="5688" cy="3840"/>
          </a:xfrm>
        </p:grpSpPr>
        <p:pic>
          <p:nvPicPr>
            <p:cNvPr id="21508" name="Picture 13" descr="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480"/>
              <a:ext cx="5664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Rectangle 14"/>
            <p:cNvSpPr>
              <a:spLocks noChangeArrowheads="1"/>
            </p:cNvSpPr>
            <p:nvPr/>
          </p:nvSpPr>
          <p:spPr bwMode="auto">
            <a:xfrm>
              <a:off x="72" y="528"/>
              <a:ext cx="2736" cy="8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FE84D04-58D3-4BEB-BBF0-6A39A465A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3400"/>
            <a:ext cx="6344360" cy="19238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05" tIns="45704" rIns="91405" bIns="4570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rgbClr val="0000CC"/>
              </a:solidFill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366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209800" y="2174260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218702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3280051"/>
            <a:ext cx="4734144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71600" y="685800"/>
            <a:ext cx="9525000" cy="5778465"/>
            <a:chOff x="241" y="0"/>
            <a:chExt cx="5663" cy="4427"/>
          </a:xfrm>
        </p:grpSpPr>
        <p:pic>
          <p:nvPicPr>
            <p:cNvPr id="4" name="Picture 3" descr="luoc d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4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uoc do tra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609600"/>
            <a:ext cx="8793256" cy="57315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291" name="Picture 3" descr="phong tien quan to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1751425"/>
            <a:ext cx="3576918" cy="114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0" y="4559187"/>
            <a:ext cx="1490382" cy="69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3984640"/>
            <a:ext cx="2012016" cy="9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phong tien song nhu nguye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2101620"/>
            <a:ext cx="5067300" cy="224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4470889" y="747713"/>
            <a:ext cx="3204322" cy="977900"/>
          </a:xfrm>
          <a:prstGeom prst="wedgeRectCallout">
            <a:avLst>
              <a:gd name="adj1" fmla="val -41296"/>
              <a:gd name="adj2" fmla="val 7884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05" tIns="45704" rIns="91405" bIns="45704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Giặc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5524505" y="5367339"/>
            <a:ext cx="3207188" cy="9779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Ta ở phía nam </a:t>
            </a:r>
          </a:p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sông Như Nguyệt</a:t>
            </a: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 flipV="1">
            <a:off x="5709139" y="4682066"/>
            <a:ext cx="1564901" cy="651933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8686800" y="5041053"/>
            <a:ext cx="1117787" cy="52154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047750" y="477839"/>
            <a:ext cx="10134600" cy="5929877"/>
            <a:chOff x="241" y="0"/>
            <a:chExt cx="5663" cy="4366"/>
          </a:xfrm>
        </p:grpSpPr>
        <p:pic>
          <p:nvPicPr>
            <p:cNvPr id="12" name="Picture 11" descr="luoc d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3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uoc do trang">
            <a:extLst>
              <a:ext uri="{FF2B5EF4-FFF2-40B4-BE49-F238E27FC236}">
                <a16:creationId xmlns:a16="http://schemas.microsoft.com/office/drawing/2014/main" id="{DC0BF389-E877-4E11-AF5B-190973AF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8991600" cy="5638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phong tien quan tong">
            <a:extLst>
              <a:ext uri="{FF2B5EF4-FFF2-40B4-BE49-F238E27FC236}">
                <a16:creationId xmlns:a16="http://schemas.microsoft.com/office/drawing/2014/main" id="{F350A274-D36C-4D78-89F2-5E001E04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56643"/>
            <a:ext cx="3657600" cy="10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3muiten">
            <a:extLst>
              <a:ext uri="{FF2B5EF4-FFF2-40B4-BE49-F238E27FC236}">
                <a16:creationId xmlns:a16="http://schemas.microsoft.com/office/drawing/2014/main" id="{6B3C24CD-C731-4D5A-B89F-F068082A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28" y="3978522"/>
            <a:ext cx="1899139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3muiten">
            <a:extLst>
              <a:ext uri="{FF2B5EF4-FFF2-40B4-BE49-F238E27FC236}">
                <a16:creationId xmlns:a16="http://schemas.microsoft.com/office/drawing/2014/main" id="{C735A76F-C26C-43D0-836E-2A371D3A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90" y="4484083"/>
            <a:ext cx="1408235" cy="56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hong tien song nhu nguyet">
            <a:extLst>
              <a:ext uri="{FF2B5EF4-FFF2-40B4-BE49-F238E27FC236}">
                <a16:creationId xmlns:a16="http://schemas.microsoft.com/office/drawing/2014/main" id="{CB4FFE3D-F4BD-4E64-B8EE-9B18F5B4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57051"/>
            <a:ext cx="5181600" cy="211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Muiten-den-lien">
            <a:extLst>
              <a:ext uri="{FF2B5EF4-FFF2-40B4-BE49-F238E27FC236}">
                <a16:creationId xmlns:a16="http://schemas.microsoft.com/office/drawing/2014/main" id="{BACB187E-8E30-4A47-AF67-406C7E80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4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900">
            <a:off x="4566139" y="1925516"/>
            <a:ext cx="914400" cy="47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Muiten-den-lien">
            <a:extLst>
              <a:ext uri="{FF2B5EF4-FFF2-40B4-BE49-F238E27FC236}">
                <a16:creationId xmlns:a16="http://schemas.microsoft.com/office/drawing/2014/main" id="{F499E4EE-0828-4DE9-B0DD-E01B51F6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15">
            <a:off x="5884987" y="2233249"/>
            <a:ext cx="633047" cy="42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Muiten-den-lien">
            <a:extLst>
              <a:ext uri="{FF2B5EF4-FFF2-40B4-BE49-F238E27FC236}">
                <a16:creationId xmlns:a16="http://schemas.microsoft.com/office/drawing/2014/main" id="{916F607F-A47F-41F4-B4C2-96176A9D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3736">
            <a:off x="3812937" y="2540978"/>
            <a:ext cx="50702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Muiten-den-lien">
            <a:extLst>
              <a:ext uri="{FF2B5EF4-FFF2-40B4-BE49-F238E27FC236}">
                <a16:creationId xmlns:a16="http://schemas.microsoft.com/office/drawing/2014/main" id="{DFE50377-A8F7-48AF-B966-15EB2A6C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0405">
            <a:off x="5392620" y="2621579"/>
            <a:ext cx="392723" cy="62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muiten-do">
            <a:extLst>
              <a:ext uri="{FF2B5EF4-FFF2-40B4-BE49-F238E27FC236}">
                <a16:creationId xmlns:a16="http://schemas.microsoft.com/office/drawing/2014/main" id="{461A91BA-4230-4C7F-8905-2F5EAC8C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586">
            <a:off x="4226172" y="2592267"/>
            <a:ext cx="315059" cy="10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muiten-nhat">
            <a:extLst>
              <a:ext uri="{FF2B5EF4-FFF2-40B4-BE49-F238E27FC236}">
                <a16:creationId xmlns:a16="http://schemas.microsoft.com/office/drawing/2014/main" id="{2742E51C-FA05-4B0B-9DFF-B02AB37A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93" y="3363059"/>
            <a:ext cx="446943" cy="4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muiten-nhat">
            <a:extLst>
              <a:ext uri="{FF2B5EF4-FFF2-40B4-BE49-F238E27FC236}">
                <a16:creationId xmlns:a16="http://schemas.microsoft.com/office/drawing/2014/main" id="{35AF35D5-3581-4044-BBFD-418612EB7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13" y="3358662"/>
            <a:ext cx="367811" cy="5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muiten-do">
            <a:extLst>
              <a:ext uri="{FF2B5EF4-FFF2-40B4-BE49-F238E27FC236}">
                <a16:creationId xmlns:a16="http://schemas.microsoft.com/office/drawing/2014/main" id="{CB53F715-C1F2-4513-812A-88E139C4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3086">
            <a:off x="5926020" y="3623897"/>
            <a:ext cx="291612" cy="64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muiten-do">
            <a:extLst>
              <a:ext uri="{FF2B5EF4-FFF2-40B4-BE49-F238E27FC236}">
                <a16:creationId xmlns:a16="http://schemas.microsoft.com/office/drawing/2014/main" id="{A2409107-03B8-4237-A898-01203ED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5" y="2373926"/>
            <a:ext cx="562708" cy="168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muiten-do">
            <a:extLst>
              <a:ext uri="{FF2B5EF4-FFF2-40B4-BE49-F238E27FC236}">
                <a16:creationId xmlns:a16="http://schemas.microsoft.com/office/drawing/2014/main" id="{01A2836D-7DE7-4DC4-83FB-AF7C91D5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62">
            <a:off x="6655780" y="3278068"/>
            <a:ext cx="2612781" cy="6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muiten-dendut">
            <a:extLst>
              <a:ext uri="{FF2B5EF4-FFF2-40B4-BE49-F238E27FC236}">
                <a16:creationId xmlns:a16="http://schemas.microsoft.com/office/drawing/2014/main" id="{9883DC9C-D0D3-4A27-B3B9-0AB115547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85" y="474787"/>
            <a:ext cx="465992" cy="154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8" descr="muiten-dendut">
            <a:extLst>
              <a:ext uri="{FF2B5EF4-FFF2-40B4-BE49-F238E27FC236}">
                <a16:creationId xmlns:a16="http://schemas.microsoft.com/office/drawing/2014/main" id="{F4BC335D-EC95-4317-A34B-BA515730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" b="38321"/>
          <a:stretch>
            <a:fillRect/>
          </a:stretch>
        </p:blipFill>
        <p:spPr bwMode="auto">
          <a:xfrm rot="211212">
            <a:off x="6586910" y="1947498"/>
            <a:ext cx="353157" cy="7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YouTube - NAM QUá»C SÆ N HÃ€ (HD 1080).mp3">
            <a:hlinkClick r:id="" action="ppaction://media"/>
            <a:extLst>
              <a:ext uri="{FF2B5EF4-FFF2-40B4-BE49-F238E27FC236}">
                <a16:creationId xmlns:a16="http://schemas.microsoft.com/office/drawing/2014/main" id="{95C967B6-9178-482D-90A0-2359EEA7DBF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3" y="3288326"/>
            <a:ext cx="281355" cy="2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131" fill="hold"/>
                                        <p:tgtEl>
                                          <p:spTgt spid="14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853184" y="943594"/>
            <a:ext cx="866241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1828800" y="3838798"/>
            <a:ext cx="8610600" cy="399604"/>
          </a:xfrm>
          <a:prstGeom prst="roundRect">
            <a:avLst>
              <a:gd name="adj" fmla="val 6963"/>
            </a:avLst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1981200" y="1981200"/>
            <a:ext cx="8001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1076.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ồ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66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47800" y="3429000"/>
            <a:ext cx="4114800" cy="461633"/>
          </a:xfrm>
          <a:prstGeom prst="rect">
            <a:avLst/>
          </a:prstGeom>
          <a:noFill/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Dịch thơ: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066" y="618434"/>
            <a:ext cx="8077199" cy="22467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Nam quốc sơn hà</a:t>
            </a:r>
          </a:p>
          <a:p>
            <a:r>
              <a:rPr lang="vi-VN" sz="2800" b="1" dirty="0">
                <a:latin typeface="+mj-lt"/>
              </a:rPr>
              <a:t>Nam quốc sơn hà Nam đế cư,</a:t>
            </a:r>
          </a:p>
          <a:p>
            <a:r>
              <a:rPr lang="vi-VN" sz="2800" b="1" dirty="0">
                <a:latin typeface="+mj-lt"/>
              </a:rPr>
              <a:t>Tiệt nhiên định phận </a:t>
            </a:r>
            <a:r>
              <a:rPr lang="vi-VN" sz="2800" b="1">
                <a:latin typeface="+mj-lt"/>
              </a:rPr>
              <a:t>tại </a:t>
            </a:r>
            <a:r>
              <a:rPr lang="en-US" sz="2800" b="1" smtClean="0">
                <a:latin typeface="+mj-lt"/>
              </a:rPr>
              <a:t>t</a:t>
            </a:r>
            <a:r>
              <a:rPr lang="vi-VN" sz="2800" b="1" smtClean="0">
                <a:latin typeface="+mj-lt"/>
              </a:rPr>
              <a:t>hiên </a:t>
            </a:r>
            <a:r>
              <a:rPr lang="vi-VN" sz="2800" b="1" dirty="0">
                <a:latin typeface="+mj-lt"/>
              </a:rPr>
              <a:t>thư</a:t>
            </a:r>
          </a:p>
          <a:p>
            <a:r>
              <a:rPr lang="vi-VN" sz="2800" b="1" dirty="0">
                <a:latin typeface="+mj-lt"/>
              </a:rPr>
              <a:t>Như hà nghịch lỗ lại xâm phạm</a:t>
            </a:r>
          </a:p>
          <a:p>
            <a:r>
              <a:rPr lang="vi-VN" sz="2800" b="1" dirty="0">
                <a:latin typeface="+mj-lt"/>
              </a:rPr>
              <a:t>Nhữ đẳng hành khan thủ bại hư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4038600"/>
            <a:ext cx="8077199" cy="22467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</a:rPr>
              <a:t>Sông núi nước Nam</a:t>
            </a:r>
          </a:p>
          <a:p>
            <a:r>
              <a:rPr lang="vi-VN" sz="2800" b="1" dirty="0">
                <a:latin typeface="+mj-lt"/>
              </a:rPr>
              <a:t>Sông núi nước Nam vua Nam ở,</a:t>
            </a:r>
          </a:p>
          <a:p>
            <a:r>
              <a:rPr lang="vi-VN" sz="2800" b="1">
                <a:latin typeface="+mj-lt"/>
              </a:rPr>
              <a:t>Rành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ành </a:t>
            </a:r>
            <a:r>
              <a:rPr lang="vi-VN" sz="2800" b="1" dirty="0">
                <a:latin typeface="+mj-lt"/>
              </a:rPr>
              <a:t>định phận tại sách trời.</a:t>
            </a:r>
          </a:p>
          <a:p>
            <a:r>
              <a:rPr lang="vi-VN" sz="2800" b="1" dirty="0">
                <a:latin typeface="+mj-lt"/>
              </a:rPr>
              <a:t>Cớ sao lũ giặc sang xâm phạm,</a:t>
            </a:r>
          </a:p>
          <a:p>
            <a:r>
              <a:rPr lang="vi-VN" sz="2800" b="1" dirty="0">
                <a:latin typeface="+mj-lt"/>
              </a:rPr>
              <a:t>Chúng bay sẽ bị đánh tơi bời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337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4C16BFE-BF13-4E4C-98CD-6A32637D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61" y="3745530"/>
            <a:ext cx="3652339" cy="255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14C83B3-E97D-4A85-AA35-BF43432C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859" y="2167536"/>
            <a:ext cx="3773138" cy="108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3D59ADB-606C-403A-8398-569846F6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59" y="582751"/>
            <a:ext cx="4087330" cy="274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C7A127D-63E5-4ADA-9B5F-16A428AA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20510"/>
            <a:ext cx="2341127" cy="152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C488AE4-2E9E-467E-AFC0-5EB281CA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76400"/>
            <a:ext cx="3095715" cy="283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8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1F01B13-45BB-4853-BE1B-3774D2F7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82656"/>
            <a:ext cx="6705600" cy="43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E49A335-7207-49DA-BF39-5AF5D4EF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42" y="381004"/>
            <a:ext cx="6922708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7C764BA-EABA-45E1-B191-4317E0FD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5"/>
            <a:ext cx="3810000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2B008-BA79-4759-8C97-5B676FCD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7" y="2041526"/>
            <a:ext cx="2917825" cy="247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:a16="http://schemas.microsoft.com/office/drawing/2014/main" id="{D9C6586A-608A-4F10-A694-6051534F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27" y="3016823"/>
            <a:ext cx="4079944" cy="32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93CAB868-B7F2-4B50-B198-73BF3A52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27" y="36446"/>
            <a:ext cx="4488244" cy="316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B700D9-7CB7-43DE-A3AB-0EA2DB37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53" y="1904212"/>
            <a:ext cx="301542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210077D2-0F02-4E81-A7B3-A54F843B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" y="3200400"/>
            <a:ext cx="39875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C31F3BED-1DB4-44D5-AAC5-86DD18C5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" y="1796261"/>
            <a:ext cx="2999607" cy="254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9136645A-1468-46F6-A853-C62AC79D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3" y="76200"/>
            <a:ext cx="39875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7F957CED-905E-4DB5-A4F7-E1710233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3" y="1798004"/>
            <a:ext cx="3028157" cy="181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A5B8153-4619-4FDD-BFD9-253AB6BA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70" y="1524000"/>
            <a:ext cx="274883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685800"/>
            <a:ext cx="43783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425582" y="5962627"/>
            <a:ext cx="4575169" cy="4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Đền thờ Lý Thường Kiệt ở Thanh Hóa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477000" y="5924531"/>
            <a:ext cx="3962400" cy="4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Tượng Lý Thường Kiệt</a:t>
            </a:r>
          </a:p>
        </p:txBody>
      </p:sp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2" y="685800"/>
            <a:ext cx="4667251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5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Khu di tích và đền thờ Lý Thường Kiệt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45" y="629590"/>
            <a:ext cx="9815514" cy="48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340645" y="5607491"/>
            <a:ext cx="9815514" cy="61769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108804" tIns="54402" rIns="108804" bIns="544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88775" eaLnBrk="1" hangingPunct="1">
              <a:spcBef>
                <a:spcPct val="50000"/>
              </a:spcBef>
            </a:pP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Khu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di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tích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và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đền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thờ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Lý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Thường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Kiệt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(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Bắc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Ninh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93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F5A94C-5FBE-4FBB-A2C3-379EC8511F9B}"/>
              </a:ext>
            </a:extLst>
          </p:cNvPr>
          <p:cNvSpPr txBox="1"/>
          <p:nvPr/>
        </p:nvSpPr>
        <p:spPr>
          <a:xfrm>
            <a:off x="2286004" y="1537166"/>
            <a:ext cx="8088313" cy="938686"/>
          </a:xfrm>
          <a:prstGeom prst="rect">
            <a:avLst/>
          </a:prstGeom>
          <a:noFill/>
        </p:spPr>
        <p:txBody>
          <a:bodyPr lIns="91405" tIns="45704" rIns="91405" bIns="45704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5" name="Picture 6" descr="Bellcoll">
            <a:extLst>
              <a:ext uri="{FF2B5EF4-FFF2-40B4-BE49-F238E27FC236}">
                <a16:creationId xmlns:a16="http://schemas.microsoft.com/office/drawing/2014/main" id="{84E21505-A84C-4674-84EA-DB13182D3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2438401"/>
            <a:ext cx="3263899" cy="37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4724400" y="1457697"/>
            <a:ext cx="3048000" cy="52350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lIns="76503" tIns="38253" rIns="76503" bIns="38253" anchor="ctr"/>
          <a:lstStyle/>
          <a:p>
            <a:pPr algn="ctr" defTabSz="488775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HỌC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Dido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38200" y="1981200"/>
            <a:ext cx="10591800" cy="19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503" tIns="38253" rIns="76503" bIns="38253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9pPr>
          </a:lstStyle>
          <a:p>
            <a:pPr algn="just" defTabSz="488775" eaLnBrk="1" hangingPunct="1">
              <a:lnSpc>
                <a:spcPct val="150000"/>
              </a:lnSpc>
            </a:pP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  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thời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bằng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trí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thông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minh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và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lòng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dũng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cảm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nhân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dân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ta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chỉ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huy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Thường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Kiệt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đã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bảo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vệ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được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nền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độc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lập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đất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nước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trước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xâm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lược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Tống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1447800" y="1282116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1218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DỤNG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251891" y="2348916"/>
            <a:ext cx="3478417" cy="2160167"/>
          </a:xfrm>
          <a:prstGeom prst="rect">
            <a:avLst/>
          </a:prstGeom>
        </p:spPr>
        <p:txBody>
          <a:bodyPr vert="horz" wrap="square" lIns="0" tIns="95963" rIns="0" bIns="0" anchor="t" anchorCtr="1">
            <a:normAutofit/>
          </a:bodyPr>
          <a:lstStyle/>
          <a:p>
            <a:pPr marL="0" marR="0" lvl="0" indent="0" algn="l" defTabSz="121870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28" y="1629688"/>
            <a:ext cx="4429125" cy="506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2371328"/>
            <a:ext cx="3657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398931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572252"/>
              </p:ext>
            </p:extLst>
          </p:nvPr>
        </p:nvGraphicFramePr>
        <p:xfrm>
          <a:off x="5410201" y="228644"/>
          <a:ext cx="4063998" cy="5689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8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506963"/>
              </p:ext>
            </p:extLst>
          </p:nvPr>
        </p:nvGraphicFramePr>
        <p:xfrm>
          <a:off x="3378203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696305"/>
              </p:ext>
            </p:extLst>
          </p:nvPr>
        </p:nvGraphicFramePr>
        <p:xfrm>
          <a:off x="5418670" y="177944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198047"/>
              </p:ext>
            </p:extLst>
          </p:nvPr>
        </p:nvGraphicFramePr>
        <p:xfrm>
          <a:off x="6752302" y="783778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526886"/>
              </p:ext>
            </p:extLst>
          </p:nvPr>
        </p:nvGraphicFramePr>
        <p:xfrm>
          <a:off x="2717800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82937"/>
              </p:ext>
            </p:extLst>
          </p:nvPr>
        </p:nvGraphicFramePr>
        <p:xfrm>
          <a:off x="6773333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22847"/>
              </p:ext>
            </p:extLst>
          </p:nvPr>
        </p:nvGraphicFramePr>
        <p:xfrm>
          <a:off x="2057400" y="328676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1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44389"/>
              </p:ext>
            </p:extLst>
          </p:nvPr>
        </p:nvGraphicFramePr>
        <p:xfrm>
          <a:off x="6832601" y="4282431"/>
          <a:ext cx="2709332" cy="583823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175980"/>
              </p:ext>
            </p:extLst>
          </p:nvPr>
        </p:nvGraphicFramePr>
        <p:xfrm>
          <a:off x="50801" y="3784595"/>
          <a:ext cx="8127996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 Box 168"/>
          <p:cNvSpPr txBox="1">
            <a:spLocks noChangeArrowheads="1"/>
          </p:cNvSpPr>
          <p:nvPr/>
        </p:nvSpPr>
        <p:spPr bwMode="auto">
          <a:xfrm>
            <a:off x="3048000" y="366757"/>
            <a:ext cx="609600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14" name="Text Box 169"/>
          <p:cNvSpPr txBox="1">
            <a:spLocks noChangeArrowheads="1"/>
          </p:cNvSpPr>
          <p:nvPr/>
        </p:nvSpPr>
        <p:spPr bwMode="auto">
          <a:xfrm>
            <a:off x="301824" y="14265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</a:t>
            </a:r>
          </a:p>
        </p:txBody>
      </p:sp>
      <p:sp>
        <p:nvSpPr>
          <p:cNvPr id="15" name="Text Box 170"/>
          <p:cNvSpPr txBox="1">
            <a:spLocks noChangeArrowheads="1"/>
          </p:cNvSpPr>
          <p:nvPr/>
        </p:nvSpPr>
        <p:spPr bwMode="auto">
          <a:xfrm>
            <a:off x="301824" y="1153194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</a:t>
            </a:r>
          </a:p>
        </p:txBody>
      </p:sp>
      <p:sp>
        <p:nvSpPr>
          <p:cNvPr id="16" name="Text Box 171"/>
          <p:cNvSpPr txBox="1">
            <a:spLocks noChangeArrowheads="1"/>
          </p:cNvSpPr>
          <p:nvPr/>
        </p:nvSpPr>
        <p:spPr bwMode="auto">
          <a:xfrm>
            <a:off x="301826" y="658521"/>
            <a:ext cx="605319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2</a:t>
            </a:r>
          </a:p>
        </p:txBody>
      </p:sp>
      <p:sp>
        <p:nvSpPr>
          <p:cNvPr id="17" name="Text Box 172"/>
          <p:cNvSpPr txBox="1">
            <a:spLocks noChangeArrowheads="1"/>
          </p:cNvSpPr>
          <p:nvPr/>
        </p:nvSpPr>
        <p:spPr bwMode="auto">
          <a:xfrm>
            <a:off x="301824" y="166589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4</a:t>
            </a:r>
          </a:p>
        </p:txBody>
      </p:sp>
      <p:sp>
        <p:nvSpPr>
          <p:cNvPr id="18" name="Text Box 173"/>
          <p:cNvSpPr txBox="1">
            <a:spLocks noChangeArrowheads="1"/>
          </p:cNvSpPr>
          <p:nvPr/>
        </p:nvSpPr>
        <p:spPr bwMode="auto">
          <a:xfrm>
            <a:off x="301824" y="2178602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5</a:t>
            </a:r>
          </a:p>
        </p:txBody>
      </p:sp>
      <p:sp>
        <p:nvSpPr>
          <p:cNvPr id="19" name="Text Box 174"/>
          <p:cNvSpPr txBox="1">
            <a:spLocks noChangeArrowheads="1"/>
          </p:cNvSpPr>
          <p:nvPr/>
        </p:nvSpPr>
        <p:spPr bwMode="auto">
          <a:xfrm>
            <a:off x="10871200" y="2837405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6</a:t>
            </a:r>
          </a:p>
        </p:txBody>
      </p:sp>
      <p:sp>
        <p:nvSpPr>
          <p:cNvPr id="20" name="Text Box 175"/>
          <p:cNvSpPr txBox="1">
            <a:spLocks noChangeArrowheads="1"/>
          </p:cNvSpPr>
          <p:nvPr/>
        </p:nvSpPr>
        <p:spPr bwMode="auto">
          <a:xfrm>
            <a:off x="10871200" y="335010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7</a:t>
            </a:r>
          </a:p>
        </p:txBody>
      </p:sp>
      <p:sp>
        <p:nvSpPr>
          <p:cNvPr id="21" name="Text Box 176"/>
          <p:cNvSpPr txBox="1">
            <a:spLocks noChangeArrowheads="1"/>
          </p:cNvSpPr>
          <p:nvPr/>
        </p:nvSpPr>
        <p:spPr bwMode="auto">
          <a:xfrm>
            <a:off x="10871200" y="385571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8</a:t>
            </a:r>
          </a:p>
        </p:txBody>
      </p:sp>
      <p:sp>
        <p:nvSpPr>
          <p:cNvPr id="22" name="Text Box 177"/>
          <p:cNvSpPr txBox="1">
            <a:spLocks noChangeArrowheads="1"/>
          </p:cNvSpPr>
          <p:nvPr/>
        </p:nvSpPr>
        <p:spPr bwMode="auto">
          <a:xfrm>
            <a:off x="10871200" y="435354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9</a:t>
            </a:r>
          </a:p>
        </p:txBody>
      </p:sp>
      <p:graphicFrame>
        <p:nvGraphicFramePr>
          <p:cNvPr id="23" name="Group 4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53341"/>
              </p:ext>
            </p:extLst>
          </p:nvPr>
        </p:nvGraphicFramePr>
        <p:xfrm>
          <a:off x="5392377" y="228646"/>
          <a:ext cx="4063998" cy="582771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2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È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Group 4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63672"/>
              </p:ext>
            </p:extLst>
          </p:nvPr>
        </p:nvGraphicFramePr>
        <p:xfrm>
          <a:off x="6752302" y="779311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Group 2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593703"/>
              </p:ext>
            </p:extLst>
          </p:nvPr>
        </p:nvGraphicFramePr>
        <p:xfrm>
          <a:off x="3360376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Group 2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789044"/>
              </p:ext>
            </p:extLst>
          </p:nvPr>
        </p:nvGraphicFramePr>
        <p:xfrm>
          <a:off x="5423925" y="179326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Ầ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Group 2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52014"/>
              </p:ext>
            </p:extLst>
          </p:nvPr>
        </p:nvGraphicFramePr>
        <p:xfrm>
          <a:off x="6768075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Ò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2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863896"/>
              </p:ext>
            </p:extLst>
          </p:nvPr>
        </p:nvGraphicFramePr>
        <p:xfrm>
          <a:off x="2735627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Group 2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771319"/>
              </p:ext>
            </p:extLst>
          </p:nvPr>
        </p:nvGraphicFramePr>
        <p:xfrm>
          <a:off x="2063551" y="327294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Group 3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52488"/>
              </p:ext>
            </p:extLst>
          </p:nvPr>
        </p:nvGraphicFramePr>
        <p:xfrm>
          <a:off x="47331" y="3784595"/>
          <a:ext cx="8160907" cy="518825"/>
        </p:xfrm>
        <a:graphic>
          <a:graphicData uri="http://schemas.openxmlformats.org/drawingml/2006/table">
            <a:tbl>
              <a:tblPr/>
              <a:tblGrid>
                <a:gridCol w="68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8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86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8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97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25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Ờ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Ệ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609922"/>
              </p:ext>
            </p:extLst>
          </p:nvPr>
        </p:nvGraphicFramePr>
        <p:xfrm>
          <a:off x="6843051" y="4268999"/>
          <a:ext cx="2709332" cy="5972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72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Group 3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060485"/>
              </p:ext>
            </p:extLst>
          </p:nvPr>
        </p:nvGraphicFramePr>
        <p:xfrm>
          <a:off x="6768079" y="245464"/>
          <a:ext cx="768085" cy="4670487"/>
        </p:xfrm>
        <a:graphic>
          <a:graphicData uri="http://schemas.openxmlformats.org/drawingml/2006/table">
            <a:tbl>
              <a:tblPr/>
              <a:tblGrid>
                <a:gridCol w="76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3" name="AutoShape 366"/>
          <p:cNvSpPr>
            <a:spLocks noChangeArrowheads="1"/>
          </p:cNvSpPr>
          <p:nvPr/>
        </p:nvSpPr>
        <p:spPr bwMode="auto">
          <a:xfrm>
            <a:off x="1219202" y="142655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4" name="AutoShape 367"/>
          <p:cNvSpPr>
            <a:spLocks noChangeArrowheads="1"/>
          </p:cNvSpPr>
          <p:nvPr/>
        </p:nvSpPr>
        <p:spPr bwMode="auto">
          <a:xfrm>
            <a:off x="1250752" y="655359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5" name="AutoShape 368"/>
          <p:cNvSpPr>
            <a:spLocks noChangeArrowheads="1"/>
          </p:cNvSpPr>
          <p:nvPr/>
        </p:nvSpPr>
        <p:spPr bwMode="auto">
          <a:xfrm>
            <a:off x="1250752" y="118376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6" name="AutoShape 369"/>
          <p:cNvSpPr>
            <a:spLocks noChangeArrowheads="1"/>
          </p:cNvSpPr>
          <p:nvPr/>
        </p:nvSpPr>
        <p:spPr bwMode="auto">
          <a:xfrm>
            <a:off x="1227444" y="1696470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7" name="AutoShape 370"/>
          <p:cNvSpPr>
            <a:spLocks noChangeArrowheads="1"/>
          </p:cNvSpPr>
          <p:nvPr/>
        </p:nvSpPr>
        <p:spPr bwMode="auto">
          <a:xfrm>
            <a:off x="1241559" y="2253433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8" name="AutoShape 371"/>
          <p:cNvSpPr>
            <a:spLocks noChangeArrowheads="1"/>
          </p:cNvSpPr>
          <p:nvPr/>
        </p:nvSpPr>
        <p:spPr bwMode="auto">
          <a:xfrm rot="10800000">
            <a:off x="9648395" y="285750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9" name="AutoShape 372"/>
          <p:cNvSpPr>
            <a:spLocks noChangeArrowheads="1"/>
          </p:cNvSpPr>
          <p:nvPr/>
        </p:nvSpPr>
        <p:spPr bwMode="auto">
          <a:xfrm rot="10800000">
            <a:off x="9661236" y="439326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40" name="AutoShape 373"/>
          <p:cNvSpPr>
            <a:spLocks noChangeArrowheads="1"/>
          </p:cNvSpPr>
          <p:nvPr/>
        </p:nvSpPr>
        <p:spPr bwMode="auto">
          <a:xfrm rot="10800000">
            <a:off x="9648395" y="3357882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41" name="AutoShape 374"/>
          <p:cNvSpPr>
            <a:spLocks noChangeArrowheads="1"/>
          </p:cNvSpPr>
          <p:nvPr/>
        </p:nvSpPr>
        <p:spPr bwMode="auto">
          <a:xfrm rot="10800000">
            <a:off x="9661235" y="386644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42" name="Text Box 375"/>
          <p:cNvSpPr txBox="1">
            <a:spLocks noChangeArrowheads="1"/>
          </p:cNvSpPr>
          <p:nvPr/>
        </p:nvSpPr>
        <p:spPr bwMode="auto">
          <a:xfrm>
            <a:off x="1727203" y="5310486"/>
            <a:ext cx="8432800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43" name="Text Box 376"/>
          <p:cNvSpPr txBox="1">
            <a:spLocks noChangeArrowheads="1"/>
          </p:cNvSpPr>
          <p:nvPr/>
        </p:nvSpPr>
        <p:spPr bwMode="auto">
          <a:xfrm>
            <a:off x="1422400" y="5385745"/>
            <a:ext cx="9144000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44" name="Text Box 377"/>
          <p:cNvSpPr txBox="1">
            <a:spLocks noChangeArrowheads="1"/>
          </p:cNvSpPr>
          <p:nvPr/>
        </p:nvSpPr>
        <p:spPr bwMode="auto">
          <a:xfrm>
            <a:off x="4" y="5159963"/>
            <a:ext cx="12101689" cy="181584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1/Quách Quỳ cho quân làm gì để vượt sông ?</a:t>
            </a:r>
          </a:p>
          <a:p>
            <a:pPr algn="ctr"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45" name="Text Box 378"/>
          <p:cNvSpPr txBox="1">
            <a:spLocks noChangeArrowheads="1"/>
          </p:cNvSpPr>
          <p:nvPr/>
        </p:nvSpPr>
        <p:spPr bwMode="auto">
          <a:xfrm>
            <a:off x="0" y="5235223"/>
            <a:ext cx="12192000" cy="116951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2/ Đây là cuộc kháng chiến chống quân xâm lược nhà Tống lần thứ mấy ?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46" name="Text Box 379"/>
          <p:cNvSpPr txBox="1">
            <a:spLocks noChangeArrowheads="1"/>
          </p:cNvSpPr>
          <p:nvPr/>
        </p:nvSpPr>
        <p:spPr bwMode="auto">
          <a:xfrm>
            <a:off x="4" y="5159963"/>
            <a:ext cx="12101689" cy="954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3. </a:t>
            </a:r>
            <a:r>
              <a:rPr lang="en-US" sz="2800" dirty="0">
                <a:latin typeface="Times New Roman" pitchFamily="18" charset="0"/>
              </a:rPr>
              <a:t>Cuối năm 1075, Lý Thường Kiệt chia quân bất ngờ đánh vào nơi tập trung nào của </a:t>
            </a:r>
            <a:r>
              <a:rPr lang="en-US" sz="2800">
                <a:latin typeface="Times New Roman" pitchFamily="18" charset="0"/>
              </a:rPr>
              <a:t>nhà Tống?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47" name="Text Box 380"/>
          <p:cNvSpPr txBox="1">
            <a:spLocks noChangeArrowheads="1"/>
          </p:cNvSpPr>
          <p:nvPr/>
        </p:nvSpPr>
        <p:spPr bwMode="auto">
          <a:xfrm>
            <a:off x="0" y="5219791"/>
            <a:ext cx="12011379" cy="15927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4.  Tên con sông hiện </a:t>
            </a:r>
            <a:r>
              <a:rPr lang="en-US" sz="2800" dirty="0">
                <a:latin typeface="Times New Roman" pitchFamily="18" charset="0"/>
              </a:rPr>
              <a:t>nay</a:t>
            </a:r>
            <a:r>
              <a:rPr lang="en-US" sz="2800">
                <a:latin typeface="Times New Roman" pitchFamily="18" charset="0"/>
              </a:rPr>
              <a:t>,  </a:t>
            </a:r>
            <a:r>
              <a:rPr lang="en-US" sz="2800" dirty="0">
                <a:latin typeface="Times New Roman" pitchFamily="18" charset="0"/>
              </a:rPr>
              <a:t>diễn ra trận tuyến phòng chống quân xâm lược Tống lần hai ?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48" name="Text Box 381"/>
          <p:cNvSpPr txBox="1">
            <a:spLocks noChangeArrowheads="1"/>
          </p:cNvSpPr>
          <p:nvPr/>
        </p:nvSpPr>
        <p:spPr bwMode="auto">
          <a:xfrm>
            <a:off x="33871" y="5235224"/>
            <a:ext cx="11921067" cy="523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5/ Để mở lối thoát cho giặc, Lý Thường Kiệt đã chủ động </a:t>
            </a:r>
            <a:r>
              <a:rPr lang="en-US" sz="2800">
                <a:latin typeface="Times New Roman" pitchFamily="18" charset="0"/>
              </a:rPr>
              <a:t>làm gì?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49" name="Text Box 382"/>
          <p:cNvSpPr txBox="1">
            <a:spLocks noChangeArrowheads="1"/>
          </p:cNvSpPr>
          <p:nvPr/>
        </p:nvSpPr>
        <p:spPr bwMode="auto">
          <a:xfrm>
            <a:off x="75259" y="5159967"/>
            <a:ext cx="11830756" cy="181584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6/Ai chỉ huy quân Tống?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50" name="Text Box 383"/>
          <p:cNvSpPr txBox="1">
            <a:spLocks noChangeArrowheads="1"/>
          </p:cNvSpPr>
          <p:nvPr/>
        </p:nvSpPr>
        <p:spPr bwMode="auto">
          <a:xfrm>
            <a:off x="0" y="5084706"/>
            <a:ext cx="12011379" cy="954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</a:rPr>
              <a:t>7/Khiếp đảm trước sự tấn công của quân ta, giặc đã  làm gì ?</a:t>
            </a:r>
          </a:p>
        </p:txBody>
      </p:sp>
      <p:sp>
        <p:nvSpPr>
          <p:cNvPr id="51" name="Text Box 384"/>
          <p:cNvSpPr txBox="1">
            <a:spLocks noChangeArrowheads="1"/>
          </p:cNvSpPr>
          <p:nvPr/>
        </p:nvSpPr>
        <p:spPr bwMode="auto">
          <a:xfrm>
            <a:off x="3" y="5159965"/>
            <a:ext cx="11785600" cy="954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8/Vị tướng tài giỏi của nước ta chỉ huy trận chiến phòng tuyến sông Như Nguyệt là ai?</a:t>
            </a:r>
          </a:p>
        </p:txBody>
      </p:sp>
      <p:sp>
        <p:nvSpPr>
          <p:cNvPr id="52" name="Text Box 385"/>
          <p:cNvSpPr txBox="1">
            <a:spLocks noChangeArrowheads="1"/>
          </p:cNvSpPr>
          <p:nvPr/>
        </p:nvSpPr>
        <p:spPr bwMode="auto">
          <a:xfrm>
            <a:off x="184385" y="5084707"/>
            <a:ext cx="11480800" cy="523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9/ Tên của quân xâm lược phương Bắc tiến đánh nước ta lần thứ hai ?</a:t>
            </a:r>
          </a:p>
        </p:txBody>
      </p:sp>
    </p:spTree>
    <p:extLst>
      <p:ext uri="{BB962C8B-B14F-4D97-AF65-F5344CB8AC3E}">
        <p14:creationId xmlns:p14="http://schemas.microsoft.com/office/powerpoint/2010/main" val="292608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7382" y="762000"/>
            <a:ext cx="6386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sau bài học: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21336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98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914400"/>
            <a:ext cx="8926512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(1075 – 1077)/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34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>
              <a:buFontTx/>
              <a:buChar char="-"/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(981),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>
              <a:defRPr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1068,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ráo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riết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>
              <a:defRPr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1075,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1076,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ta      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vững</a:t>
            </a:r>
            <a:endParaRPr lang="vi-VN" sz="2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387" name="Straight Arrow Connector 7"/>
          <p:cNvCxnSpPr>
            <a:cxnSpLocks noChangeShapeType="1"/>
          </p:cNvCxnSpPr>
          <p:nvPr/>
        </p:nvCxnSpPr>
        <p:spPr bwMode="auto">
          <a:xfrm>
            <a:off x="7391400" y="4648200"/>
            <a:ext cx="4572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705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48737"/>
            <a:ext cx="12199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944588" y="623653"/>
            <a:ext cx="7952011" cy="109808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Tống xâm lược nước ta lần thứ nhất</a:t>
            </a:r>
          </a:p>
          <a:p>
            <a:pPr>
              <a:defRPr/>
            </a:pPr>
            <a:r>
              <a:rPr lang="fr-FR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vào năm nào </a:t>
            </a: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0"/>
            <a:ext cx="32088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4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8" y="4800600"/>
            <a:ext cx="3451172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1169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757613"/>
            <a:ext cx="3461888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968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41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116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347413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41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117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41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117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635251"/>
            <a:ext cx="2133600" cy="2147887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44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07975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07975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195643"/>
            <a:ext cx="857849" cy="892174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244852"/>
            <a:ext cx="762598" cy="842965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79" y="4782138"/>
            <a:ext cx="3451172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60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192000" cy="682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16131" y="481559"/>
            <a:ext cx="8455326" cy="130232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531412"/>
            <a:ext cx="274683" cy="6326588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8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1" y="293390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746590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804973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6" y="2900219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6" y="3968950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81639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840025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2" y="3935268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9" y="4859646"/>
            <a:ext cx="2954258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8" y="502305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835739"/>
            <a:ext cx="1383941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94124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5" y="4989368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5" y="292120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733890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92273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1" y="2887519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816659"/>
            <a:ext cx="2963431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fr-FR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1" y="395625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68939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6" y="3922568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4" y="4973839"/>
            <a:ext cx="547718" cy="3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86520"/>
            <a:ext cx="1383941" cy="7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70" y="4940156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94298"/>
            <a:ext cx="2973915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fr-FR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80" y="2871990"/>
            <a:ext cx="547718" cy="3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729120"/>
            <a:ext cx="1383942" cy="7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743062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7" y="2838307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6" y="3907039"/>
            <a:ext cx="547718" cy="3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719720"/>
            <a:ext cx="1383942" cy="7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1" y="3873356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590799"/>
            <a:ext cx="2057400" cy="2192339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28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17691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17691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111" y="3852833"/>
            <a:ext cx="2954258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Hoàn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1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3864"/>
            <a:ext cx="12192000" cy="69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44704" y="372169"/>
            <a:ext cx="10071099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cuộc kháng chiến </a:t>
            </a:r>
            <a:r>
              <a:rPr lang="fr-FR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fr-FR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fr-FR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fr-FR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lược lần thứ nhất là:</a:t>
            </a:r>
            <a:endParaRPr lang="en-US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438280" y="0"/>
            <a:ext cx="40798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6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7" y="4800600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thắng lợi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41" y="3757613"/>
            <a:ext cx="4916557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 giặc bị giết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493394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giặc chết quá nửa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893971" y="2472444"/>
            <a:ext cx="1928811" cy="2070895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48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93805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93043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936148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94567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0" name="AutoShape 51">
            <a:extLst>
              <a:ext uri="{FF2B5EF4-FFF2-40B4-BE49-F238E27FC236}">
                <a16:creationId xmlns:a16="http://schemas.microsoft.com/office/drawing/2014/main" id="{A1CFDA55-D383-401B-AD4B-B2A7B948B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7" y="5754688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37" descr="Blue_chapterlist">
            <a:extLst>
              <a:ext uri="{FF2B5EF4-FFF2-40B4-BE49-F238E27FC236}">
                <a16:creationId xmlns:a16="http://schemas.microsoft.com/office/drawing/2014/main" id="{080ABB52-FE78-46AF-A544-69BDF50E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594995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>
            <a:extLst>
              <a:ext uri="{FF2B5EF4-FFF2-40B4-BE49-F238E27FC236}">
                <a16:creationId xmlns:a16="http://schemas.microsoft.com/office/drawing/2014/main" id="{C4FC9BD0-65AA-49A0-934D-88C104C4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5727706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1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1CF49DF3-C5ED-4235-90C7-B541007A2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6" y="580073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62" name="WordArt 226">
            <a:extLst>
              <a:ext uri="{FF2B5EF4-FFF2-40B4-BE49-F238E27FC236}">
                <a16:creationId xmlns:a16="http://schemas.microsoft.com/office/drawing/2014/main" id="{969699FF-7C03-48AD-AA36-3D14BC4497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6644" y="59134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64" name="Picture 37" descr="Blue_chapterlist">
            <a:extLst>
              <a:ext uri="{FF2B5EF4-FFF2-40B4-BE49-F238E27FC236}">
                <a16:creationId xmlns:a16="http://schemas.microsoft.com/office/drawing/2014/main" id="{507CD84C-4E91-4592-9545-DD78633C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5900741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3" name="Picture 39" descr="Classicmode">
            <a:extLst>
              <a:ext uri="{FF2B5EF4-FFF2-40B4-BE49-F238E27FC236}">
                <a16:creationId xmlns:a16="http://schemas.microsoft.com/office/drawing/2014/main" id="{D2BDDC04-1C86-429D-86D1-2915C7DA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5678488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7" name="WordArt 226">
            <a:extLst>
              <a:ext uri="{FF2B5EF4-FFF2-40B4-BE49-F238E27FC236}">
                <a16:creationId xmlns:a16="http://schemas.microsoft.com/office/drawing/2014/main" id="{92CB13FB-59AC-49B1-B575-0BAE4A9465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4269" y="5864229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D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9646" y="5746116"/>
            <a:ext cx="489664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0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"/>
                            </p:stCondLst>
                            <p:childTnLst>
                              <p:par>
                                <p:cTn id="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61" grpId="0" animBg="1"/>
      <p:bldP spid="62" grpId="0" animBg="1"/>
      <p:bldP spid="77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14679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665374" y="-252464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3200086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4343400" y="1272756"/>
            <a:ext cx="3354337" cy="969444"/>
          </a:xfrm>
          <a:prstGeom prst="rect">
            <a:avLst/>
          </a:prstGeom>
          <a:noFill/>
        </p:spPr>
        <p:txBody>
          <a:bodyPr wrap="none" lIns="121867" tIns="60934" rIns="121867" bIns="60934" rtlCol="0">
            <a:spAutoFit/>
          </a:bodyPr>
          <a:lstStyle/>
          <a:p>
            <a:pPr defTabSz="1218672"/>
            <a:r>
              <a:rPr lang="vi-VN" altLang="zh-CN" sz="5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LỊCH SỬ</a:t>
            </a:r>
            <a:r>
              <a:rPr lang="en-US" altLang="zh-CN" sz="5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endParaRPr lang="zh-CN" altLang="en-US" sz="5500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399" y="4487478"/>
            <a:ext cx="2368487" cy="23684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261407" y="2815950"/>
            <a:ext cx="4517251" cy="638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75933" y="2597192"/>
            <a:ext cx="8991600" cy="95408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11: CUỘC KHÁNG CHIẾN CHỐNG QUÂN TỐNG XÂM LƯỢC LẦN THỨ HAI (1075- 1077)</a:t>
            </a:r>
          </a:p>
        </p:txBody>
      </p:sp>
    </p:spTree>
    <p:extLst>
      <p:ext uri="{BB962C8B-B14F-4D97-AF65-F5344CB8AC3E}">
        <p14:creationId xmlns:p14="http://schemas.microsoft.com/office/powerpoint/2010/main" val="8889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nhất">
            <a:extLst>
              <a:ext uri="{FF2B5EF4-FFF2-40B4-BE49-F238E27FC236}">
                <a16:creationId xmlns:a16="http://schemas.microsoft.com/office/drawing/2014/main" id="{38F27FAC-76CB-40F7-B5B1-B4D6F3CD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 rot="21260072">
            <a:off x="8032302" y="1411499"/>
            <a:ext cx="3523137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Nguyên</a:t>
            </a:r>
            <a:r>
              <a:rPr lang="en-US" sz="4400" b="1" i="1" dirty="0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nhân</a:t>
            </a:r>
            <a:endParaRPr lang="en-US" sz="4400" b="1" i="1" dirty="0">
              <a:solidFill>
                <a:srgbClr val="A50021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 rot="651108">
            <a:off x="1043539" y="1445270"/>
            <a:ext cx="2590803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Ý </a:t>
            </a:r>
            <a:r>
              <a:rPr lang="en-US" sz="4400" b="1" i="1" dirty="0" err="1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nghĩa</a:t>
            </a:r>
            <a:endParaRPr lang="en-US" sz="4400" b="1" i="1" dirty="0">
              <a:solidFill>
                <a:srgbClr val="D60093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 rot="21362188">
            <a:off x="791244" y="4215561"/>
            <a:ext cx="2590803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Kết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quả</a:t>
            </a:r>
            <a:endParaRPr lang="en-US" sz="4400" b="1" i="1" dirty="0">
              <a:solidFill>
                <a:srgbClr val="0070C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76844" y="2490297"/>
            <a:ext cx="4758771" cy="2492762"/>
          </a:xfrm>
          <a:prstGeom prst="roundRect">
            <a:avLst/>
          </a:prstGeom>
          <a:solidFill>
            <a:sysClr val="window" lastClr="FFFFFF"/>
          </a:solidFill>
          <a:ln w="12700" cap="flat" cmpd="tri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Freeform 6"/>
          <p:cNvSpPr/>
          <p:nvPr/>
        </p:nvSpPr>
        <p:spPr>
          <a:xfrm>
            <a:off x="8180291" y="20330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C0000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 rot="11303235">
            <a:off x="565067" y="4504852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66FF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 rot="1590005">
            <a:off x="557544" y="2012217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D60093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 rot="12174381">
            <a:off x="8210689" y="46103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B05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rot="351419">
            <a:off x="8402239" y="4281827"/>
            <a:ext cx="3523137" cy="80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Diễn</a:t>
            </a:r>
            <a:r>
              <a:rPr lang="en-US" sz="4400" b="1" i="1" dirty="0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biến</a:t>
            </a:r>
            <a:endParaRPr lang="en-US" sz="4400" b="1" i="1" dirty="0">
              <a:solidFill>
                <a:srgbClr val="00B05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1752600" y="2029738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1218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PHÁ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251891" y="2348916"/>
            <a:ext cx="3478417" cy="2160167"/>
          </a:xfrm>
          <a:prstGeom prst="rect">
            <a:avLst/>
          </a:prstGeom>
        </p:spPr>
        <p:txBody>
          <a:bodyPr vert="horz" wrap="square" lIns="0" tIns="95963" rIns="0" bIns="0" anchor="t" anchorCtr="1">
            <a:normAutofit/>
          </a:bodyPr>
          <a:lstStyle/>
          <a:p>
            <a:pPr marL="0" marR="0" lvl="0" indent="0" algn="l" defTabSz="121870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3353498"/>
            <a:ext cx="4734144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Cooper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Cooper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1210</Words>
  <Application>Microsoft Office PowerPoint</Application>
  <PresentationFormat>Widescreen</PresentationFormat>
  <Paragraphs>247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64" baseType="lpstr">
      <vt:lpstr>等线</vt:lpstr>
      <vt:lpstr>微软雅黑</vt:lpstr>
      <vt:lpstr>宋体</vt:lpstr>
      <vt:lpstr>.VnCooper</vt:lpstr>
      <vt:lpstr>.VnHelvetInsH</vt:lpstr>
      <vt:lpstr>.VnTime</vt:lpstr>
      <vt:lpstr>.VnTimeH</vt:lpstr>
      <vt:lpstr>Arial</vt:lpstr>
      <vt:lpstr>Calibri</vt:lpstr>
      <vt:lpstr>Didot</vt:lpstr>
      <vt:lpstr>Franklin Gothic Book</vt:lpstr>
      <vt:lpstr>Franklin Gothic Medium</vt:lpstr>
      <vt:lpstr>Georgia</vt:lpstr>
      <vt:lpstr>Impact</vt:lpstr>
      <vt:lpstr>inpin heiti</vt:lpstr>
      <vt:lpstr>Times New Roman</vt:lpstr>
      <vt:lpstr>Verdana</vt:lpstr>
      <vt:lpstr>Wingdings 2</vt:lpstr>
      <vt:lpstr>Zapfino</vt:lpstr>
      <vt:lpstr>-윤고딕140</vt:lpstr>
      <vt:lpstr>-윤명조230</vt:lpstr>
      <vt:lpstr>Office Theme</vt:lpstr>
      <vt:lpstr>Aspect</vt:lpstr>
      <vt:lpstr>Trek</vt:lpstr>
      <vt:lpstr>第一PPT，www.1ppt.com</vt:lpstr>
      <vt:lpstr>1_第一PPT，www.1ppt.com</vt:lpstr>
      <vt:lpstr>Renaissance</vt:lpstr>
      <vt:lpstr>1_Renaissance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143</cp:revision>
  <dcterms:created xsi:type="dcterms:W3CDTF">2018-11-04T14:19:53Z</dcterms:created>
  <dcterms:modified xsi:type="dcterms:W3CDTF">2022-11-22T07:25:08Z</dcterms:modified>
</cp:coreProperties>
</file>