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media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0" r:id="rId3"/>
    <p:sldMasterId id="2147483684" r:id="rId4"/>
    <p:sldMasterId id="2147483705" r:id="rId5"/>
    <p:sldMasterId id="2147483718" r:id="rId6"/>
  </p:sldMasterIdLst>
  <p:notesMasterIdLst>
    <p:notesMasterId r:id="rId36"/>
  </p:notesMasterIdLst>
  <p:sldIdLst>
    <p:sldId id="528" r:id="rId7"/>
    <p:sldId id="383" r:id="rId8"/>
    <p:sldId id="352" r:id="rId9"/>
    <p:sldId id="318" r:id="rId10"/>
    <p:sldId id="344" r:id="rId11"/>
    <p:sldId id="349" r:id="rId12"/>
    <p:sldId id="350" r:id="rId13"/>
    <p:sldId id="351" r:id="rId14"/>
    <p:sldId id="272" r:id="rId15"/>
    <p:sldId id="525" r:id="rId16"/>
    <p:sldId id="385" r:id="rId17"/>
    <p:sldId id="387" r:id="rId18"/>
    <p:sldId id="294" r:id="rId19"/>
    <p:sldId id="402" r:id="rId20"/>
    <p:sldId id="403" r:id="rId21"/>
    <p:sldId id="389" r:id="rId22"/>
    <p:sldId id="388" r:id="rId23"/>
    <p:sldId id="404" r:id="rId24"/>
    <p:sldId id="394" r:id="rId25"/>
    <p:sldId id="405" r:id="rId26"/>
    <p:sldId id="406" r:id="rId27"/>
    <p:sldId id="392" r:id="rId28"/>
    <p:sldId id="407" r:id="rId29"/>
    <p:sldId id="526" r:id="rId30"/>
    <p:sldId id="408" r:id="rId31"/>
    <p:sldId id="398" r:id="rId32"/>
    <p:sldId id="409" r:id="rId33"/>
    <p:sldId id="410" r:id="rId34"/>
    <p:sldId id="38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BC5"/>
    <a:srgbClr val="E64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8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08E9EE6-7504-4D0A-A299-AB8F6BCCDDA0}" type="datetimeFigureOut">
              <a:rPr lang="en-US" smtClean="0"/>
              <a:pPr/>
              <a:t>9/18/2023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0E92BA1-2598-4641-BD62-0E2005F4B0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79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112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56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dể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E602FCF-448E-419E-82E4-12DAE3C8EF89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305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7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78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43EFE-9F40-4876-82FC-AA0BF46C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514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8690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54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19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99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25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047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832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57997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000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16767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12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747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184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9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6253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1835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87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20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24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27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61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3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99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19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820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4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36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20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41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167688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809052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785776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17138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243131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5488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68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424870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096665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783536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38569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463109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33041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390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251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583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67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51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835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5016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903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4894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620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549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13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82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525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3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98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05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57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4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5210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15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4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147371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2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2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slide" Target="slide4.xm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5.png"/><Relationship Id="rId18" Type="http://schemas.openxmlformats.org/officeDocument/2006/relationships/image" Target="../media/image27.png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openxmlformats.org/officeDocument/2006/relationships/slide" Target="slide5.xml"/><Relationship Id="rId17" Type="http://schemas.microsoft.com/office/2007/relationships/hdphoto" Target="../media/hdphoto4.wdp"/><Relationship Id="rId25" Type="http://schemas.openxmlformats.org/officeDocument/2006/relationships/slide" Target="slide9.xml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slide" Target="slide8.xml"/><Relationship Id="rId11" Type="http://schemas.openxmlformats.org/officeDocument/2006/relationships/image" Target="../media/image24.png"/><Relationship Id="rId24" Type="http://schemas.microsoft.com/office/2007/relationships/hdphoto" Target="../media/hdphoto7.wdp"/><Relationship Id="rId5" Type="http://schemas.openxmlformats.org/officeDocument/2006/relationships/audio" Target="../media/audio1.wav"/><Relationship Id="rId15" Type="http://schemas.openxmlformats.org/officeDocument/2006/relationships/image" Target="../media/image19.png"/><Relationship Id="rId23" Type="http://schemas.openxmlformats.org/officeDocument/2006/relationships/image" Target="../media/image30.png"/><Relationship Id="rId10" Type="http://schemas.openxmlformats.org/officeDocument/2006/relationships/slide" Target="slide6.xml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Relationship Id="rId14" Type="http://schemas.openxmlformats.org/officeDocument/2006/relationships/image" Target="../media/image18.png"/><Relationship Id="rId22" Type="http://schemas.microsoft.com/office/2007/relationships/hdphoto" Target="../media/hdphoto6.wdp"/><Relationship Id="rId27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084945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183323" y="376237"/>
            <a:ext cx="9814560" cy="857250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UBND QUẬN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LONG BIÊN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baseline="0" dirty="0">
                <a:solidFill>
                  <a:srgbClr val="C0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TRƯỜNG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TIỂU HỌC ÁI MỘ B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183323" y="1830336"/>
            <a:ext cx="10137141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34BB8B-EB77-42D5-B163-6E7DB29B049F}"/>
              </a:ext>
            </a:extLst>
          </p:cNvPr>
          <p:cNvSpPr/>
          <p:nvPr/>
        </p:nvSpPr>
        <p:spPr>
          <a:xfrm>
            <a:off x="4492836" y="2750512"/>
            <a:ext cx="32063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Arial" panose="020B0604020202020204" pitchFamily="34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Arial" panose="020B0604020202020204" pitchFamily="34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Arial" panose="020B0604020202020204" pitchFamily="34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Arial" panose="020B0604020202020204" pitchFamily="34" charset="0"/>
                <a:cs typeface="Arial"/>
                <a:sym typeface="Arial"/>
              </a:rPr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64B0E8-645C-411F-A8A1-71D08A4CF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533" y="1872712"/>
            <a:ext cx="1700931" cy="8291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75E0C7-B401-4BD6-A26F-E23D5CE14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373" y="3646990"/>
            <a:ext cx="9845040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20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EEFE8-4FED-4564-9704-3B09BC96E138}"/>
              </a:ext>
            </a:extLst>
          </p:cNvPr>
          <p:cNvSpPr txBox="1"/>
          <p:nvPr/>
        </p:nvSpPr>
        <p:spPr>
          <a:xfrm>
            <a:off x="3149600" y="1838960"/>
            <a:ext cx="586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B0F0"/>
                </a:solidFill>
                <a:latin typeface="Arial" panose="020B0604020202020204" pitchFamily="34" charset="0"/>
              </a:rPr>
              <a:t>Thực</a:t>
            </a:r>
            <a:r>
              <a:rPr lang="en-US" sz="80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00B0F0"/>
                </a:solidFill>
                <a:latin typeface="Arial" panose="020B0604020202020204" pitchFamily="34" charset="0"/>
              </a:rPr>
              <a:t>hành</a:t>
            </a:r>
            <a:endParaRPr lang="en-US" sz="8000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867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0D57F0FA-AA8A-451B-8D70-5F53D2D0E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5169165" y="1862052"/>
            <a:ext cx="2210375" cy="453071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4B2193-F623-459A-90DD-41BB7A36E70D}"/>
              </a:ext>
            </a:extLst>
          </p:cNvPr>
          <p:cNvGrpSpPr/>
          <p:nvPr/>
        </p:nvGrpSpPr>
        <p:grpSpPr>
          <a:xfrm>
            <a:off x="7080069" y="1954726"/>
            <a:ext cx="5096377" cy="3441051"/>
            <a:chOff x="7080069" y="1954726"/>
            <a:chExt cx="5096377" cy="3441051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89AC39BD-47F3-43C3-98D8-6C2DB4E7D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A6EB17-3E68-41E8-8F96-B15435655B28}"/>
                </a:ext>
              </a:extLst>
            </p:cNvPr>
            <p:cNvSpPr txBox="1"/>
            <p:nvPr/>
          </p:nvSpPr>
          <p:spPr>
            <a:xfrm>
              <a:off x="7291076" y="2819057"/>
              <a:ext cx="4677174" cy="121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 sao lại xưng hô như vậy?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288EC8-86D4-410F-8523-C9B79ABF2B0B}"/>
              </a:ext>
            </a:extLst>
          </p:cNvPr>
          <p:cNvGrpSpPr/>
          <p:nvPr/>
        </p:nvGrpSpPr>
        <p:grpSpPr>
          <a:xfrm>
            <a:off x="238114" y="195943"/>
            <a:ext cx="5634366" cy="2966589"/>
            <a:chOff x="238114" y="195943"/>
            <a:chExt cx="4885391" cy="2966589"/>
          </a:xfrm>
        </p:grpSpPr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E52E5987-D71B-4E8C-98C1-3A480A91F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288AE7-1C68-4CA7-B813-B5736498A9F9}"/>
                </a:ext>
              </a:extLst>
            </p:cNvPr>
            <p:cNvSpPr txBox="1"/>
            <p:nvPr/>
          </p:nvSpPr>
          <p:spPr>
            <a:xfrm>
              <a:off x="387695" y="661178"/>
              <a:ext cx="3976407" cy="159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hãy kể tên một số thành viên trong gia đình bên nội, bên ngoại của em.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1556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9">
            <a:extLst>
              <a:ext uri="{FF2B5EF4-FFF2-40B4-BE49-F238E27FC236}">
                <a16:creationId xmlns:a16="http://schemas.microsoft.com/office/drawing/2014/main" id="{F98D1447-670C-4CC4-93A3-649CC6F6D0BE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5F7AAC-9F76-4D59-B1EC-763EC3B876F4}"/>
              </a:ext>
            </a:extLst>
          </p:cNvPr>
          <p:cNvSpPr txBox="1"/>
          <p:nvPr/>
        </p:nvSpPr>
        <p:spPr>
          <a:xfrm>
            <a:off x="1179732" y="2013471"/>
            <a:ext cx="3188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xưng hô trong gia đình dòng họ tuỳ thuộc vào mỗi vùng miền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等腰三角形 14">
            <a:extLst>
              <a:ext uri="{FF2B5EF4-FFF2-40B4-BE49-F238E27FC236}">
                <a16:creationId xmlns:a16="http://schemas.microsoft.com/office/drawing/2014/main" id="{002FBE7F-11E1-431C-800E-13DFA21D58A8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481627-741D-4494-8A39-E87ED03ED002}"/>
              </a:ext>
            </a:extLst>
          </p:cNvPr>
          <p:cNvSpPr txBox="1"/>
          <p:nvPr/>
        </p:nvSpPr>
        <p:spPr>
          <a:xfrm>
            <a:off x="5592605" y="1230716"/>
            <a:ext cx="6059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E64674"/>
                </a:solidFill>
                <a:cs typeface="Arial" panose="020B0604020202020204" pitchFamily="34" charset="0"/>
              </a:rPr>
              <a:t>Có nơi gọi bố mẹ bằng ba - má, có nơi lại gọi là cha – mẹ; có nơi gọi là thầy-u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E9D03E-AD7A-41DC-8AF0-DFEF2322FE09}"/>
              </a:ext>
            </a:extLst>
          </p:cNvPr>
          <p:cNvSpPr txBox="1"/>
          <p:nvPr/>
        </p:nvSpPr>
        <p:spPr>
          <a:xfrm>
            <a:off x="5592605" y="3071430"/>
            <a:ext cx="5918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E64674"/>
                </a:solidFill>
                <a:cs typeface="Arial" panose="020B0604020202020204" pitchFamily="34" charset="0"/>
              </a:rPr>
              <a:t>V</a:t>
            </a:r>
            <a:r>
              <a:rPr lang="vi-VN" sz="3200" dirty="0">
                <a:solidFill>
                  <a:srgbClr val="E64674"/>
                </a:solidFill>
                <a:cs typeface="Arial" panose="020B0604020202020204" pitchFamily="34" charset="0"/>
              </a:rPr>
              <a:t>ì vậy chúng ta xưng hộ theo địa phương của mình sao cho phù hợp và lễ phép.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等腰三角形 14">
            <a:extLst>
              <a:ext uri="{FF2B5EF4-FFF2-40B4-BE49-F238E27FC236}">
                <a16:creationId xmlns:a16="http://schemas.microsoft.com/office/drawing/2014/main" id="{0EEF804E-24CE-42BC-B3B5-E16D54999EF7}"/>
              </a:ext>
            </a:extLst>
          </p:cNvPr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964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39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1303972-D026-4BB9-A697-6157A55E7685}"/>
              </a:ext>
            </a:extLst>
          </p:cNvPr>
          <p:cNvGrpSpPr/>
          <p:nvPr/>
        </p:nvGrpSpPr>
        <p:grpSpPr>
          <a:xfrm>
            <a:off x="1062430" y="182880"/>
            <a:ext cx="9808770" cy="1371600"/>
            <a:chOff x="1933286" y="192870"/>
            <a:chExt cx="9808770" cy="1371600"/>
          </a:xfrm>
        </p:grpSpPr>
        <p:sp>
          <p:nvSpPr>
            <p:cNvPr id="18" name="Google Shape;1352;p29">
              <a:extLst>
                <a:ext uri="{FF2B5EF4-FFF2-40B4-BE49-F238E27FC236}">
                  <a16:creationId xmlns:a16="http://schemas.microsoft.com/office/drawing/2014/main" id="{AC641FE3-42FD-402A-B875-67F34DD6BC78}"/>
                </a:ext>
              </a:extLst>
            </p:cNvPr>
            <p:cNvSpPr/>
            <p:nvPr/>
          </p:nvSpPr>
          <p:spPr>
            <a:xfrm>
              <a:off x="2600580" y="625942"/>
              <a:ext cx="91414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" name="Google Shape;697;p24">
              <a:extLst>
                <a:ext uri="{FF2B5EF4-FFF2-40B4-BE49-F238E27FC236}">
                  <a16:creationId xmlns:a16="http://schemas.microsoft.com/office/drawing/2014/main" id="{8B81A902-DF43-4101-8C6C-C7EFA29B5EB0}"/>
                </a:ext>
              </a:extLst>
            </p:cNvPr>
            <p:cNvSpPr txBox="1">
              <a:spLocks/>
            </p:cNvSpPr>
            <p:nvPr/>
          </p:nvSpPr>
          <p:spPr>
            <a:xfrm>
              <a:off x="2880631" y="512482"/>
              <a:ext cx="8452501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Quan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sát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tranh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và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trả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lời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câu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hỏi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31E3BE1-9E5C-462D-9059-72810784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ACD3E2C-2DDB-46D3-B4A0-87187C972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" y="1914529"/>
            <a:ext cx="5258904" cy="2889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1A546D-7AF5-4A86-8C08-43A86867E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438" y="2169784"/>
            <a:ext cx="4454132" cy="26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58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23;p13">
            <a:extLst>
              <a:ext uri="{FF2B5EF4-FFF2-40B4-BE49-F238E27FC236}">
                <a16:creationId xmlns:a16="http://schemas.microsoft.com/office/drawing/2014/main" id="{FE7E1238-FC65-42A0-97A0-F2A5300042B6}"/>
              </a:ext>
            </a:extLst>
          </p:cNvPr>
          <p:cNvGrpSpPr/>
          <p:nvPr/>
        </p:nvGrpSpPr>
        <p:grpSpPr>
          <a:xfrm>
            <a:off x="188686" y="4125420"/>
            <a:ext cx="4484624" cy="2528919"/>
            <a:chOff x="5876916" y="975793"/>
            <a:chExt cx="4684259" cy="2641495"/>
          </a:xfrm>
        </p:grpSpPr>
        <p:grpSp>
          <p:nvGrpSpPr>
            <p:cNvPr id="11" name="Google Shape;1024;p13">
              <a:extLst>
                <a:ext uri="{FF2B5EF4-FFF2-40B4-BE49-F238E27FC236}">
                  <a16:creationId xmlns:a16="http://schemas.microsoft.com/office/drawing/2014/main" id="{4887CD34-7E84-4636-95B4-8D0A6E7C771F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3" name="Google Shape;1025;p13" descr="2">
                <a:extLst>
                  <a:ext uri="{FF2B5EF4-FFF2-40B4-BE49-F238E27FC236}">
                    <a16:creationId xmlns:a16="http://schemas.microsoft.com/office/drawing/2014/main" id="{003DFD44-85C0-4ACD-99B1-28BDC0EFBF2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026;p13" descr="1">
                <a:extLst>
                  <a:ext uri="{FF2B5EF4-FFF2-40B4-BE49-F238E27FC236}">
                    <a16:creationId xmlns:a16="http://schemas.microsoft.com/office/drawing/2014/main" id="{53552114-AC6C-4EC3-A61E-520CB5430443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1027;p13" descr="3">
                <a:extLst>
                  <a:ext uri="{FF2B5EF4-FFF2-40B4-BE49-F238E27FC236}">
                    <a16:creationId xmlns:a16="http://schemas.microsoft.com/office/drawing/2014/main" id="{D33E9ECC-1A3D-453C-A1A5-0A41407191F4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Google Shape;1028;p13">
              <a:extLst>
                <a:ext uri="{FF2B5EF4-FFF2-40B4-BE49-F238E27FC236}">
                  <a16:creationId xmlns:a16="http://schemas.microsoft.com/office/drawing/2014/main" id="{5563D8E9-6DAC-4DA5-958D-1A7541D2F874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892DEF-683B-41F1-8330-F29BEF790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84" y="89209"/>
            <a:ext cx="3643396" cy="39650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56433C2-32EC-4CD0-AC2D-D6CAA3A3044D}"/>
              </a:ext>
            </a:extLst>
          </p:cNvPr>
          <p:cNvGrpSpPr/>
          <p:nvPr/>
        </p:nvGrpSpPr>
        <p:grpSpPr>
          <a:xfrm>
            <a:off x="4131752" y="2317131"/>
            <a:ext cx="7257608" cy="1421006"/>
            <a:chOff x="4101272" y="2580505"/>
            <a:chExt cx="7257608" cy="142100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8792C75-A2B6-4F91-B79B-80E648178141}"/>
                </a:ext>
              </a:extLst>
            </p:cNvPr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7761208A-41E8-470A-A361-B8D7B0CD8C7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Speech Bubble: Rectangle with Corners Rounded 21">
                <a:extLst>
                  <a:ext uri="{FF2B5EF4-FFF2-40B4-BE49-F238E27FC236}">
                    <a16:creationId xmlns:a16="http://schemas.microsoft.com/office/drawing/2014/main" id="{D93EB6EB-45E1-48BD-85DB-5F3377E7FB03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E095CDE2-91A9-4AC6-9CF6-0BF08D094215}"/>
                </a:ext>
              </a:extLst>
            </p:cNvPr>
            <p:cNvSpPr txBox="1"/>
            <p:nvPr/>
          </p:nvSpPr>
          <p:spPr>
            <a:xfrm>
              <a:off x="4260945" y="2998687"/>
              <a:ext cx="673581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altLang="zh-CN" sz="3600" b="1" dirty="0">
                  <a:solidFill>
                    <a:srgbClr val="000000"/>
                  </a:solidFill>
                  <a:latin typeface="Arial" panose="020B0604020202020204" pitchFamily="34" charset="0"/>
                  <a:ea typeface="仓耳今楷05-6763 W05" panose="02020400000000000000" pitchFamily="18" charset="-122"/>
                  <a:cs typeface="Arial" panose="020B0604020202020204" pitchFamily="34" charset="0"/>
                </a:rPr>
                <a:t>Họ đang gặp nhau vào dịp gì?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4E1BAB-9154-4808-9665-1D56F27912BC}"/>
              </a:ext>
            </a:extLst>
          </p:cNvPr>
          <p:cNvGrpSpPr/>
          <p:nvPr/>
        </p:nvGrpSpPr>
        <p:grpSpPr>
          <a:xfrm>
            <a:off x="4336636" y="4330159"/>
            <a:ext cx="7257608" cy="1665938"/>
            <a:chOff x="4101272" y="2580505"/>
            <a:chExt cx="7257608" cy="142100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52096D-71B9-4E9E-8B48-92BBBF9D1DEC}"/>
                </a:ext>
              </a:extLst>
            </p:cNvPr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31" name="Speech Bubble: Rectangle with Corners Rounded 30">
                <a:extLst>
                  <a:ext uri="{FF2B5EF4-FFF2-40B4-BE49-F238E27FC236}">
                    <a16:creationId xmlns:a16="http://schemas.microsoft.com/office/drawing/2014/main" id="{66A64F61-582A-43F4-9E08-027F080A0B9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Speech Bubble: Rectangle with Corners Rounded 31">
                <a:extLst>
                  <a:ext uri="{FF2B5EF4-FFF2-40B4-BE49-F238E27FC236}">
                    <a16:creationId xmlns:a16="http://schemas.microsoft.com/office/drawing/2014/main" id="{877B1A47-A993-4F97-8615-D46A8A2791E6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08289823-613F-4B07-B7DE-32BAC0387BC6}"/>
                </a:ext>
              </a:extLst>
            </p:cNvPr>
            <p:cNvSpPr txBox="1"/>
            <p:nvPr/>
          </p:nvSpPr>
          <p:spPr>
            <a:xfrm>
              <a:off x="4418178" y="2826548"/>
              <a:ext cx="6373701" cy="10405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 cảm của những người trong hình như thế nào?</a:t>
              </a:r>
              <a:endPara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672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6535D1-C2D0-4883-908D-591C9A45E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0" y="2494578"/>
            <a:ext cx="4942130" cy="27152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2E1848C-22B6-46A9-BF95-8B8E3E969D9A}"/>
              </a:ext>
            </a:extLst>
          </p:cNvPr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>
              <a:extLst>
                <a:ext uri="{FF2B5EF4-FFF2-40B4-BE49-F238E27FC236}">
                  <a16:creationId xmlns:a16="http://schemas.microsoft.com/office/drawing/2014/main" id="{74B246B1-63C5-4385-9F29-18609983FED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>
              <a:extLst>
                <a:ext uri="{FF2B5EF4-FFF2-40B4-BE49-F238E27FC236}">
                  <a16:creationId xmlns:a16="http://schemas.microsoft.com/office/drawing/2014/main" id="{FE7362AA-B278-418A-8647-6397D64D93F5}"/>
                </a:ext>
              </a:extLst>
            </p:cNvPr>
            <p:cNvSpPr/>
            <p:nvPr/>
          </p:nvSpPr>
          <p:spPr>
            <a:xfrm>
              <a:off x="847366" y="1828814"/>
              <a:ext cx="8476636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có mối quan hệ họ hàng với nhau, được thể hiện qua cách xưng hô. </a:t>
              </a:r>
              <a:endParaRPr sz="28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ACB50B-863E-4468-B68C-0137CF75F12A}"/>
              </a:ext>
            </a:extLst>
          </p:cNvPr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>
              <a:extLst>
                <a:ext uri="{FF2B5EF4-FFF2-40B4-BE49-F238E27FC236}">
                  <a16:creationId xmlns:a16="http://schemas.microsoft.com/office/drawing/2014/main" id="{ADCF86E9-1F9D-42DD-82D7-2161887BEC7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>
              <a:extLst>
                <a:ext uri="{FF2B5EF4-FFF2-40B4-BE49-F238E27FC236}">
                  <a16:creationId xmlns:a16="http://schemas.microsoft.com/office/drawing/2014/main" id="{E5EE6FCE-3887-4276-93D1-CFBEB70DA0C8}"/>
                </a:ext>
              </a:extLst>
            </p:cNvPr>
            <p:cNvSpPr/>
            <p:nvPr/>
          </p:nvSpPr>
          <p:spPr>
            <a:xfrm>
              <a:off x="951526" y="2179151"/>
              <a:ext cx="8476636" cy="1842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 gặp nhau vào dịp sinh nhật của một thành viên trong họ hàng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66AFBB-54C4-4E10-AF01-193BFA98302A}"/>
              </a:ext>
            </a:extLst>
          </p:cNvPr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>
              <a:extLst>
                <a:ext uri="{FF2B5EF4-FFF2-40B4-BE49-F238E27FC236}">
                  <a16:creationId xmlns:a16="http://schemas.microsoft.com/office/drawing/2014/main" id="{A0DA384A-0108-4CC2-A008-6919E95A320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>
              <a:extLst>
                <a:ext uri="{FF2B5EF4-FFF2-40B4-BE49-F238E27FC236}">
                  <a16:creationId xmlns:a16="http://schemas.microsoft.com/office/drawing/2014/main" id="{739F3042-F8DD-420A-A2A4-772BD0A69F78}"/>
                </a:ext>
              </a:extLst>
            </p:cNvPr>
            <p:cNvSpPr/>
            <p:nvPr/>
          </p:nvSpPr>
          <p:spPr>
            <a:xfrm>
              <a:off x="1324759" y="2179151"/>
              <a:ext cx="8103403" cy="23099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tặng quà nhân dịp dinh nhật; sự vui vẻ của mỗi người khi gặp họ hàng nhà mình.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5495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00" l="31149" r="68925"/>
                    </a14:imgEffect>
                  </a14:imgLayer>
                </a14:imgProps>
              </a:ext>
            </a:extLst>
          </a:blip>
          <a:srcRect l="30872" r="31192"/>
          <a:stretch/>
        </p:blipFill>
        <p:spPr>
          <a:xfrm>
            <a:off x="1962469" y="1724227"/>
            <a:ext cx="8345128" cy="37939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296" y="4016050"/>
            <a:ext cx="3791865" cy="2921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r="-120"/>
          <a:stretch/>
        </p:blipFill>
        <p:spPr>
          <a:xfrm>
            <a:off x="312528" y="100757"/>
            <a:ext cx="5691843" cy="1175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1645" y="2384980"/>
            <a:ext cx="2950185" cy="57938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42537">
            <a:off x="959598" y="3899884"/>
            <a:ext cx="787311" cy="6843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6359" y="486971"/>
            <a:ext cx="711035" cy="715069"/>
          </a:xfrm>
          <a:prstGeom prst="rect">
            <a:avLst/>
          </a:prstGeom>
        </p:spPr>
      </p:pic>
      <p:pic>
        <p:nvPicPr>
          <p:cNvPr id="20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2080" y="1621421"/>
            <a:ext cx="711035" cy="715069"/>
          </a:xfrm>
          <a:prstGeom prst="rect">
            <a:avLst/>
          </a:prstGeom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89571" y="331110"/>
            <a:ext cx="711035" cy="71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9FA436-A59C-48D1-9171-9578B4D810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0759" y="2706914"/>
            <a:ext cx="724877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01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2E1848C-22B6-46A9-BF95-8B8E3E969D9A}"/>
              </a:ext>
            </a:extLst>
          </p:cNvPr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>
              <a:extLst>
                <a:ext uri="{FF2B5EF4-FFF2-40B4-BE49-F238E27FC236}">
                  <a16:creationId xmlns:a16="http://schemas.microsoft.com/office/drawing/2014/main" id="{74B246B1-63C5-4385-9F29-18609983FED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>
              <a:extLst>
                <a:ext uri="{FF2B5EF4-FFF2-40B4-BE49-F238E27FC236}">
                  <a16:creationId xmlns:a16="http://schemas.microsoft.com/office/drawing/2014/main" id="{FE7362AA-B278-418A-8647-6397D64D93F5}"/>
                </a:ext>
              </a:extLst>
            </p:cNvPr>
            <p:cNvSpPr/>
            <p:nvPr/>
          </p:nvSpPr>
          <p:spPr>
            <a:xfrm>
              <a:off x="586770" y="1828814"/>
              <a:ext cx="8737232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có mối quan hệ họ hàng với nhau, được thê hiện qua cách xưng hô: bác, cháu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ACB50B-863E-4468-B68C-0137CF75F12A}"/>
              </a:ext>
            </a:extLst>
          </p:cNvPr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>
              <a:extLst>
                <a:ext uri="{FF2B5EF4-FFF2-40B4-BE49-F238E27FC236}">
                  <a16:creationId xmlns:a16="http://schemas.microsoft.com/office/drawing/2014/main" id="{ADCF86E9-1F9D-42DD-82D7-2161887BEC7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>
              <a:extLst>
                <a:ext uri="{FF2B5EF4-FFF2-40B4-BE49-F238E27FC236}">
                  <a16:creationId xmlns:a16="http://schemas.microsoft.com/office/drawing/2014/main" id="{E5EE6FCE-3887-4276-93D1-CFBEB70DA0C8}"/>
                </a:ext>
              </a:extLst>
            </p:cNvPr>
            <p:cNvSpPr/>
            <p:nvPr/>
          </p:nvSpPr>
          <p:spPr>
            <a:xfrm>
              <a:off x="951526" y="2454683"/>
              <a:ext cx="8476636" cy="996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 gặp nhau vào dịp Tết nguyên đán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66AFBB-54C4-4E10-AF01-193BFA98302A}"/>
              </a:ext>
            </a:extLst>
          </p:cNvPr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>
              <a:extLst>
                <a:ext uri="{FF2B5EF4-FFF2-40B4-BE49-F238E27FC236}">
                  <a16:creationId xmlns:a16="http://schemas.microsoft.com/office/drawing/2014/main" id="{A0DA384A-0108-4CC2-A008-6919E95A320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>
              <a:extLst>
                <a:ext uri="{FF2B5EF4-FFF2-40B4-BE49-F238E27FC236}">
                  <a16:creationId xmlns:a16="http://schemas.microsoft.com/office/drawing/2014/main" id="{739F3042-F8DD-420A-A2A4-772BD0A69F78}"/>
                </a:ext>
              </a:extLst>
            </p:cNvPr>
            <p:cNvSpPr/>
            <p:nvPr/>
          </p:nvSpPr>
          <p:spPr>
            <a:xfrm>
              <a:off x="1324759" y="2179151"/>
              <a:ext cx="8103403" cy="2309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đến thăm và chúc tết nhau nhân dịp đón năm mới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8842510-F3C7-4826-891B-88AA48FAE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40" y="2037340"/>
            <a:ext cx="4454132" cy="26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2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prstClr val="white"/>
                </a:solidFill>
                <a:cs typeface="Arial" panose="020B0604020202020204" pitchFamily="34" charset="0"/>
              </a:rPr>
              <a:t>Nêu việc mình làm thể hiện tình cảm với gia đình, họ hàng.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9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64F59E36-735B-4271-A43A-2D1D02A20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925887" y="272219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4908B46-0FB0-40FD-8C98-A9BD735C797C}"/>
              </a:ext>
            </a:extLst>
          </p:cNvPr>
          <p:cNvGrpSpPr/>
          <p:nvPr/>
        </p:nvGrpSpPr>
        <p:grpSpPr>
          <a:xfrm rot="10800000">
            <a:off x="2194560" y="783769"/>
            <a:ext cx="8249920" cy="1826185"/>
            <a:chOff x="1557867" y="4109156"/>
            <a:chExt cx="3770489" cy="1527028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3E466175-C4DC-4136-8430-F28D57CD7420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59BA69F8-9D3F-4545-A0C0-EC83E12603C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文本框 18">
            <a:extLst>
              <a:ext uri="{FF2B5EF4-FFF2-40B4-BE49-F238E27FC236}">
                <a16:creationId xmlns:a16="http://schemas.microsoft.com/office/drawing/2014/main" id="{BB99CCB7-9263-4CF3-B42C-8278C6C6CDFF}"/>
              </a:ext>
            </a:extLst>
          </p:cNvPr>
          <p:cNvSpPr txBox="1"/>
          <p:nvPr/>
        </p:nvSpPr>
        <p:spPr>
          <a:xfrm>
            <a:off x="2596045" y="1228688"/>
            <a:ext cx="765678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Em thường làm gì để thể hiện tình cảm của mình đối với họ hàng?</a:t>
            </a:r>
            <a:endParaRPr lang="zh-CN" altLang="en-US" sz="3000" dirty="0"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525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7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EEFE8-4FED-4564-9704-3B09BC96E138}"/>
              </a:ext>
            </a:extLst>
          </p:cNvPr>
          <p:cNvSpPr txBox="1"/>
          <p:nvPr/>
        </p:nvSpPr>
        <p:spPr>
          <a:xfrm>
            <a:off x="3149600" y="1838960"/>
            <a:ext cx="586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022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92386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49120" y="3050898"/>
            <a:ext cx="83739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cách xưng hô hoặc dán ảnh các thành viên trong gia đình thuộc họ hàng bên nội, bên ngoại.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855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Viết cách xưng hô hoặc dán ảnh các thành viên trong gia đình thuộc họ hàng bên nội, bên ngoại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01268-4CA1-44C3-8A6C-54663CF3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310" y="1991361"/>
            <a:ext cx="7430897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54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9D256-6B19-4859-9389-F0E9771D1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74091"/>
            <a:ext cx="8321040" cy="402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71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TỔNG HỢP 100+ từ vựng học tiếng anh trẻ em theo chủ đề">
            <a:extLst>
              <a:ext uri="{FF2B5EF4-FFF2-40B4-BE49-F238E27FC236}">
                <a16:creationId xmlns:a16="http://schemas.microsoft.com/office/drawing/2014/main" id="{BCFE4EB1-D99B-4402-9478-0D02503C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1628140"/>
            <a:ext cx="6390640" cy="479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877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pic>
        <p:nvPicPr>
          <p:cNvPr id="6" name="5c249dca6369b">
            <a:hlinkClick r:id="" action="ppaction://media"/>
            <a:extLst>
              <a:ext uri="{FF2B5EF4-FFF2-40B4-BE49-F238E27FC236}">
                <a16:creationId xmlns:a16="http://schemas.microsoft.com/office/drawing/2014/main" id="{42CDFC18-91B1-49DD-A67A-97A5B558E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8212" y="0"/>
            <a:ext cx="859155" cy="85915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002274" y="2143696"/>
            <a:ext cx="5886450" cy="3294126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t="3088" r="19812" b="18394"/>
          <a:stretch/>
        </p:blipFill>
        <p:spPr>
          <a:xfrm>
            <a:off x="5895525" y="2706624"/>
            <a:ext cx="5993199" cy="216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6191"/>
            <a:ext cx="3857625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201" y="-13632"/>
            <a:ext cx="385762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7" y="-13632"/>
            <a:ext cx="3857625" cy="6858000"/>
          </a:xfrm>
          <a:prstGeom prst="rect">
            <a:avLst/>
          </a:prstGeom>
        </p:spPr>
      </p:pic>
      <p:pic>
        <p:nvPicPr>
          <p:cNvPr id="2" name="Picture 2" descr="Baby Smiling Cute - Free vector graphic on Pixa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59" y="3415369"/>
            <a:ext cx="2057400" cy="26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ittle brother and sister clipart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066801"/>
            <a:ext cx="3696103" cy="49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8" y="2190726"/>
            <a:ext cx="1219200" cy="1224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405" y="1695852"/>
            <a:ext cx="1219200" cy="1224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051958"/>
            <a:ext cx="1219200" cy="1224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00549"/>
            <a:ext cx="1219200" cy="12246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9546" y="39108"/>
            <a:ext cx="11880054" cy="830997"/>
          </a:xfrm>
          <a:prstGeom prst="rect">
            <a:avLst/>
          </a:prstGeom>
          <a:solidFill>
            <a:srgbClr val="FEE4CE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   Anh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vui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thêm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 Hai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tặng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Bon.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hộp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ra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xem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!</a:t>
            </a:r>
          </a:p>
        </p:txBody>
      </p:sp>
      <p:pic>
        <p:nvPicPr>
          <p:cNvPr id="6146" name="Picture 2" descr="beginning clipart - Clip Art Library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58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5199718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61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062" y="26424"/>
            <a:ext cx="1414462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327" y="23249"/>
            <a:ext cx="13589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50" y="38330"/>
            <a:ext cx="13843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45" y="53410"/>
            <a:ext cx="1395412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Baby Smiling Cute - Free vector graphic on Pixaba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59" y="3415369"/>
            <a:ext cx="2057400" cy="26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brother and sister clipart 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066801"/>
            <a:ext cx="3696103" cy="49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Toys Cliparts, Download Free Toys Cliparts png images, Free ...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2464" y1="61202" x2="73551" y2="85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1" y="181192"/>
            <a:ext cx="1779425" cy="11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34182" y="1098682"/>
            <a:ext cx="609600" cy="609600"/>
          </a:xfrm>
          <a:prstGeom prst="rect">
            <a:avLst/>
          </a:prstGeom>
        </p:spPr>
      </p:pic>
      <p:pic>
        <p:nvPicPr>
          <p:cNvPr id="1032" name="Picture 8" descr="Toy Train Png Transparent Toy Train Clipart - Clip Art Library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7382" l="75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132" y="210220"/>
            <a:ext cx="1614714" cy="116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y Car Clipart Free Clipartfest Car Png Clip - Clip Art Library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46" b="91543" l="0" r="95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52516" y="597466"/>
            <a:ext cx="1499272" cy="7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obot clipart - Clip Art Library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8772" l="5114" r="91932">
                        <a14:foregroundMark x1="48068" y1="24554" x2="48068" y2="24554"/>
                        <a14:foregroundMark x1="44545" y1="23326" x2="54091" y2="24554"/>
                        <a14:foregroundMark x1="54886" y1="23772" x2="54886" y2="28237"/>
                        <a14:foregroundMark x1="41705" y1="21763" x2="47045" y2="260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41" y="297838"/>
            <a:ext cx="1279105" cy="130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urn right sign green - Clip Art Library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7895" l="0" r="100000">
                        <a14:foregroundMark x1="22180" y1="17368" x2="22180" y2="17368"/>
                        <a14:foregroundMark x1="12782" y1="18421" x2="12782" y2="18421"/>
                        <a14:foregroundMark x1="8647" y1="27895" x2="8647" y2="27895"/>
                        <a14:foregroundMark x1="6767" y1="25789" x2="6767" y2="25789"/>
                        <a14:foregroundMark x1="3383" y1="36316" x2="8647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692" y="5918825"/>
            <a:ext cx="1222376" cy="87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8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1.27168E-6 C 0.00182 0.16925 -0.00431 0.22381 0.00848 0.34474 C 0.00952 0.44462 0.00731 0.46196 0.01292 0.52878 C 0.01357 0.55561 0.01605 0.58266 0.01605 0.60925 " pathEditMode="relative" rAng="0" ptsTypes="fffA">
                                      <p:cBhvr>
                                        <p:cTn id="1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30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9624E-6 -5.31792E-6 C -0.00143 0.01248 -0.00235 0.02843 -0.00469 0.04022 C -0.00587 0.04624 -0.00952 0.0571 -0.00952 0.0571 C -0.01226 0.07676 -0.01422 0.09641 -0.0167 0.11629 C -0.01709 0.12901 -0.01683 0.14173 -0.01788 0.15421 C -0.0184 0.16022 -0.02114 0.16531 -0.0214 0.17132 C -0.02271 0.19791 -0.02153 0.22496 -0.02258 0.25155 C -0.02284 0.25803 -0.02505 0.27051 -0.02505 0.27051 C -0.0261 0.29063 -0.02701 0.31213 -0.02975 0.33178 C -0.03054 0.34311 -0.02988 0.35514 -0.0321 0.36577 C -0.03367 0.37317 -0.03393 0.37317 -0.03458 0.38265 C -0.03615 0.40323 -0.03758 0.42427 -0.04176 0.44392 C -0.04307 0.47213 -0.04711 0.49918 -0.05129 0.52647 C -0.05429 0.54681 -0.05168 0.53803 -0.05599 0.54959 C -0.0586 0.56415 -0.05873 0.56901 -0.05964 0.58774 C -0.05925 0.61872 -0.05899 0.6497 -0.05847 0.68069 C -0.05821 0.69687 -0.05781 0.71306 -0.05716 0.72924 C -0.0569 0.73479 -0.05599 0.74612 -0.05599 0.74612 " pathEditMode="relative" ptsTypes="fffffffffffffffffA">
                                      <p:cBhvr>
                                        <p:cTn id="3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2161E-6 -1.38728E-6 C 0.00105 0.02197 0.003 0.03122 0.00587 0.05087 C 0.00927 0.07399 0.01175 0.09734 0.01605 0.11977 C 0.0188 0.14937 0.02323 0.1778 0.02623 0.2074 C 0.02806 0.2259 0.02898 0.24648 0.03302 0.26289 C 0.03498 0.28439 0.03367 0.27561 0.03641 0.29017 C 0.04072 0.36116 0.03811 0.44694 0.03811 0.51145 " pathEditMode="relative" rAng="0" ptsTypes="ffffffA">
                                      <p:cBhvr>
                                        <p:cTn id="5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" y="255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2.65896E-6 C -0.00052 0.07214 -0.00066 0.07838 -0.00131 0.15769 C -0.00235 0.30266 0.00261 0.25226 -0.00314 0.30636 C -0.00379 0.3274 -0.00405 0.34821 -0.00483 0.36902 C -0.00535 0.38058 -0.00666 0.40347 -0.00666 0.4037 C -0.00731 0.42914 -0.00809 0.45203 -0.0094 0.477 C -0.01018 0.51584 -0.01071 0.5563 -0.02023 0.58914 C -0.02167 0.59399 -0.02271 0.6 -0.02467 0.60416 C -0.02676 0.60925 -0.02989 0.61203 -0.03198 0.61711 C -0.03485 0.62451 -0.03576 0.63029 -0.03994 0.63029 " pathEditMode="relative" rAng="0" ptsTypes="fffffffffA">
                                      <p:cBhvr>
                                        <p:cTn id="70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9" y="31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36454" y="762001"/>
            <a:ext cx="10728614" cy="73846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Anh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ruột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của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bố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88780" y="2574540"/>
            <a:ext cx="8851392" cy="122658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nội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88780" y="3977509"/>
            <a:ext cx="8851392" cy="125795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ngoại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796461"/>
            <a:ext cx="798097" cy="7827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4204225"/>
            <a:ext cx="807556" cy="778352"/>
          </a:xfrm>
          <a:prstGeom prst="rect">
            <a:avLst/>
          </a:prstGeom>
        </p:spPr>
      </p:pic>
      <p:pic>
        <p:nvPicPr>
          <p:cNvPr id="409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768" y="76200"/>
            <a:ext cx="1153233" cy="127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6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45433" y="419921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ngoại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37980" y="2956439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nội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739" y="4259150"/>
            <a:ext cx="798097" cy="782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370" y="3026739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0025" y="762000"/>
            <a:ext cx="11801475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ruột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của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mẹ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51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449" y="29832"/>
            <a:ext cx="1040045" cy="117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39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96233" y="424815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O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8780" y="5495945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lang="en-US" sz="4400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Ô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39" y="4308090"/>
            <a:ext cx="798097" cy="782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566245"/>
            <a:ext cx="807556" cy="7783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93749" y="2984236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Dì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061190"/>
            <a:ext cx="807556" cy="7783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0025" y="762000"/>
            <a:ext cx="11801475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Ở </a:t>
            </a:r>
            <a:r>
              <a:rPr lang="en-US" sz="4400" b="1" kern="0" noProof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miền</a:t>
            </a:r>
            <a:r>
              <a:rPr lang="en-US" sz="4400" b="1" kern="0" noProof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noProof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Trung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thường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gọi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cô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gì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205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038" y="76200"/>
            <a:ext cx="1020962" cy="120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7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36454" y="762001"/>
            <a:ext cx="10728614" cy="147713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Đâu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việc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thể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hiện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tình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cảm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với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8780" y="25146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thương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88780" y="3757834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ganh tị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574540"/>
            <a:ext cx="798097" cy="7827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828134"/>
            <a:ext cx="807556" cy="7783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93749" y="5029201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đánh nhau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106155"/>
            <a:ext cx="807556" cy="778352"/>
          </a:xfrm>
          <a:prstGeom prst="rect">
            <a:avLst/>
          </a:prstGeom>
        </p:spPr>
      </p:pic>
      <p:pic>
        <p:nvPicPr>
          <p:cNvPr id="3074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358" y="19332"/>
            <a:ext cx="1062706" cy="119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7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084945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183323" y="376237"/>
            <a:ext cx="9814560" cy="857250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UBND QUẬN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LONG BIÊN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baseline="0" dirty="0">
                <a:solidFill>
                  <a:srgbClr val="C0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TRƯỜNG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TIỂU HỌC ÁI MỘ B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183323" y="1830336"/>
            <a:ext cx="10137141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34BB8B-EB77-42D5-B163-6E7DB29B049F}"/>
              </a:ext>
            </a:extLst>
          </p:cNvPr>
          <p:cNvSpPr/>
          <p:nvPr/>
        </p:nvSpPr>
        <p:spPr>
          <a:xfrm>
            <a:off x="4492836" y="2750512"/>
            <a:ext cx="32063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Arial" panose="020B0604020202020204" pitchFamily="34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Arial" panose="020B0604020202020204" pitchFamily="34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Arial" panose="020B0604020202020204" pitchFamily="34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Arial" panose="020B0604020202020204" pitchFamily="34" charset="0"/>
                <a:cs typeface="Arial"/>
                <a:sym typeface="Arial"/>
              </a:rPr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64B0E8-645C-411F-A8A1-71D08A4CF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533" y="1872712"/>
            <a:ext cx="1700931" cy="8291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75E0C7-B401-4BD6-A26F-E23D5CE14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373" y="3646990"/>
            <a:ext cx="9845040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569</Words>
  <Application>Microsoft Office PowerPoint</Application>
  <PresentationFormat>Widescreen</PresentationFormat>
  <Paragraphs>57</Paragraphs>
  <Slides>29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等线</vt:lpstr>
      <vt:lpstr>等线 Light</vt:lpstr>
      <vt:lpstr>Arial</vt:lpstr>
      <vt:lpstr>Calibri</vt:lpstr>
      <vt:lpstr>Chewy</vt:lpstr>
      <vt:lpstr>Comfortaa</vt:lpstr>
      <vt:lpstr>Delius Unicase</vt:lpstr>
      <vt:lpstr>Georgia</vt:lpstr>
      <vt:lpstr>ITC Avant Garde Std Bk</vt:lpstr>
      <vt:lpstr>Odibee Sans</vt:lpstr>
      <vt:lpstr>仓耳玄三M W05</vt:lpstr>
      <vt:lpstr>Office 主题​​</vt:lpstr>
      <vt:lpstr>Response to Intervention: The Alphabet by Slidesgo</vt:lpstr>
      <vt:lpstr>1_Office Theme</vt:lpstr>
      <vt:lpstr>1_Office 主题​​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Vũ Kim Ngân</cp:lastModifiedBy>
  <cp:revision>16</cp:revision>
  <dcterms:created xsi:type="dcterms:W3CDTF">2022-07-05T02:58:56Z</dcterms:created>
  <dcterms:modified xsi:type="dcterms:W3CDTF">2023-09-18T13:23:53Z</dcterms:modified>
</cp:coreProperties>
</file>