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87" r:id="rId3"/>
    <p:sldMasterId id="2147483689" r:id="rId4"/>
  </p:sldMasterIdLst>
  <p:sldIdLst>
    <p:sldId id="311" r:id="rId5"/>
    <p:sldId id="293" r:id="rId6"/>
    <p:sldId id="294" r:id="rId7"/>
    <p:sldId id="305" r:id="rId8"/>
    <p:sldId id="295" r:id="rId9"/>
    <p:sldId id="296" r:id="rId10"/>
    <p:sldId id="297" r:id="rId11"/>
    <p:sldId id="306" r:id="rId12"/>
    <p:sldId id="298" r:id="rId13"/>
    <p:sldId id="308" r:id="rId14"/>
    <p:sldId id="309" r:id="rId15"/>
    <p:sldId id="299" r:id="rId16"/>
    <p:sldId id="301" r:id="rId17"/>
    <p:sldId id="302" r:id="rId18"/>
    <p:sldId id="272" r:id="rId19"/>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E2EFF3"/>
    <a:srgbClr val="DEDEDE"/>
    <a:srgbClr val="20ECEC"/>
    <a:srgbClr val="FFCCFF"/>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786" y="7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402839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971125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24748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075204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989304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870135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780410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826703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16987753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78405655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2057493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47886893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91915730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8729266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542903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259433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633197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9136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911199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4215679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9331" y="2675710"/>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74127232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97211406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98178571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28887736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35136891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06273954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404925099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4907529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152610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8083084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7488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7102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18805000"/>
      </p:ext>
    </p:extLst>
  </p:cSld>
  <p:clrMap bg1="lt1" tx1="dk1" bg2="dk2" tx2="lt2" accent1="accent1" accent2="accent2" accent3="accent3" accent4="accent4" accent5="accent5" accent6="accent6" hlink="hlink" folHlink="folHlink"/>
  <p:sldLayoutIdLst>
    <p:sldLayoutId id="2147483685" r:id="rId1"/>
    <p:sldLayoutId id="2147483686"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296096432"/>
      </p:ext>
    </p:extLst>
  </p:cSld>
  <p:clrMap bg1="lt1" tx1="dk1" bg2="dk2" tx2="lt2" accent1="accent1" accent2="accent2" accent3="accent3" accent4="accent4" accent5="accent5" accent6="accent6" hlink="hlink" folHlink="folHlink"/>
  <p:sldLayoutIdLst>
    <p:sldLayoutId id="2147483688" r:id="rId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61183711"/>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3.png"/><Relationship Id="rId5" Type="http://schemas.microsoft.com/office/2007/relationships/hdphoto" Target="../media/hdphoto15.wdp"/><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6.png"/><Relationship Id="rId5" Type="http://schemas.microsoft.com/office/2007/relationships/hdphoto" Target="../media/hdphoto18.wdp"/><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3.xml"/><Relationship Id="rId7" Type="http://schemas.microsoft.com/office/2007/relationships/hdphoto" Target="../media/hdphoto3.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9.wdp"/><Relationship Id="rId3" Type="http://schemas.microsoft.com/office/2007/relationships/hdphoto" Target="../media/hdphoto4.wdp"/><Relationship Id="rId7" Type="http://schemas.microsoft.com/office/2007/relationships/hdphoto" Target="../media/hdphoto6.wdp"/><Relationship Id="rId12"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5.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image" Target="../media/image30.png"/><Relationship Id="rId5" Type="http://schemas.microsoft.com/office/2007/relationships/hdphoto" Target="../media/hdphoto10.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13.xml"/><Relationship Id="rId5" Type="http://schemas.microsoft.com/office/2007/relationships/hdphoto" Target="../media/hdphoto12.wdp"/><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1" i="0" u="none" strike="noStrike" kern="10" cap="none" spc="0" normalizeH="0" baseline="0" noProof="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a:uLnTx/>
              <a:uFillTx/>
              <a:latin typeface="Times New Roman"/>
              <a:ea typeface="+mn-ea"/>
              <a:cs typeface="Times New Roman"/>
            </a:endParaRPr>
          </a:p>
        </p:txBody>
      </p:sp>
      <p:sp>
        <p:nvSpPr>
          <p:cNvPr id="14348" name="WordArt 12"/>
          <p:cNvSpPr>
            <a:spLocks noChangeArrowheads="1" noChangeShapeType="1" noTextEdit="1"/>
          </p:cNvSpPr>
          <p:nvPr/>
        </p:nvSpPr>
        <p:spPr bwMode="auto">
          <a:xfrm>
            <a:off x="2909060" y="2785992"/>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ea typeface="+mn-ea"/>
                <a:cs typeface="Times New Roman" pitchFamily="18" charset="0"/>
              </a:rPr>
              <a:t>MÔN</a:t>
            </a:r>
            <a:r>
              <a:rPr kumimoji="0" lang="en-US" sz="3600" b="1" i="0" u="none" strike="noStrike" kern="10" cap="none" spc="0" normalizeH="0" baseline="0" noProof="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ea typeface="+mn-ea"/>
                <a:cs typeface="Times New Roman" pitchFamily="18" charset="0"/>
              </a:rPr>
              <a:t>: ĐẠO ĐỨC</a:t>
            </a:r>
            <a:endPar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ea typeface="+mn-ea"/>
              <a:cs typeface="Times New Roman" pitchFamily="18" charset="0"/>
            </a:endParaRP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ỦY BAN NHÂN DÂN QUẬN LONG BIÊN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TRƯỜNG TIỂU HỌC ÁI MỘ B</a:t>
            </a: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301319" y="4975745"/>
            <a:ext cx="115776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Bài</a:t>
            </a:r>
            <a:r>
              <a:rPr kumimoji="0" lang="en-US" sz="36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12: </a:t>
            </a:r>
            <a:r>
              <a:rPr kumimoji="0" lang="vi-VN" sz="36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Tìm </a:t>
            </a:r>
            <a:r>
              <a:rPr kumimoji="0" lang="en-US" sz="36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hiểu</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quy</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định</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nơi</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công</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cộng</a:t>
            </a:r>
            <a:endParaRPr kumimoji="0" lang="en-US" sz="36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835149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F36EA8-04A1-EB4C-8CAD-D005E31696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2288" t="6353" r="48856"/>
          <a:stretch/>
        </p:blipFill>
        <p:spPr>
          <a:xfrm>
            <a:off x="1224366" y="828380"/>
            <a:ext cx="4871634" cy="5201240"/>
          </a:xfrm>
          <a:prstGeom prst="rect">
            <a:avLst/>
          </a:prstGeom>
        </p:spPr>
      </p:pic>
      <p:sp>
        <p:nvSpPr>
          <p:cNvPr id="15" name="TextBox 14">
            <a:extLst>
              <a:ext uri="{FF2B5EF4-FFF2-40B4-BE49-F238E27FC236}">
                <a16:creationId xmlns:a16="http://schemas.microsoft.com/office/drawing/2014/main" id="{3FDD1F78-E1C5-1042-8F64-E26A95D49BE9}"/>
              </a:ext>
            </a:extLst>
          </p:cNvPr>
          <p:cNvSpPr txBox="1"/>
          <p:nvPr/>
        </p:nvSpPr>
        <p:spPr>
          <a:xfrm>
            <a:off x="6638442" y="1587797"/>
            <a:ext cx="4711484" cy="39703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Khi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đến thư viện: </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Xếp hàng theo quy định.</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Giữ trật tự.</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Sắp xếp sách, tài liệu ngay ngắn, đúng vị trí.</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Giữ vệ sinh chung.</a:t>
            </a:r>
            <a:endParaRPr kumimoji="0" lang="en-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07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682530" y="-527778"/>
            <a:ext cx="1025510" cy="2376055"/>
          </a:xfrm>
          <a:prstGeom prst="trapezoid">
            <a:avLst/>
          </a:prstGeom>
          <a:solidFill>
            <a:schemeClr val="accent2">
              <a:lumMod val="40000"/>
              <a:lumOff val="60000"/>
            </a:schemeClr>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AEA0E37-62CC-4F29-9999-BD0DA4D3C01B}"/>
              </a:ext>
            </a:extLst>
          </p:cNvPr>
          <p:cNvPicPr>
            <a:picLocks noChangeAspect="1"/>
          </p:cNvPicPr>
          <p:nvPr/>
        </p:nvPicPr>
        <p:blipFill>
          <a:blip r:embed="rId2"/>
          <a:stretch>
            <a:fillRect/>
          </a:stretch>
        </p:blipFill>
        <p:spPr>
          <a:xfrm>
            <a:off x="677057" y="300113"/>
            <a:ext cx="1706255" cy="638095"/>
          </a:xfrm>
          <a:prstGeom prst="rect">
            <a:avLst/>
          </a:prstGeom>
        </p:spPr>
      </p:pic>
      <p:sp>
        <p:nvSpPr>
          <p:cNvPr id="40" name="TextBox 39">
            <a:extLst>
              <a:ext uri="{FF2B5EF4-FFF2-40B4-BE49-F238E27FC236}">
                <a16:creationId xmlns:a16="http://schemas.microsoft.com/office/drawing/2014/main" id="{DBF394F2-C6F0-4BE9-B976-2D8C2E3CC5DB}"/>
              </a:ext>
            </a:extLst>
          </p:cNvPr>
          <p:cNvSpPr txBox="1"/>
          <p:nvPr/>
        </p:nvSpPr>
        <p:spPr>
          <a:xfrm>
            <a:off x="152401" y="5478536"/>
            <a:ext cx="4017240" cy="1077218"/>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vẽ</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địa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46" name="TextBox 45">
            <a:extLst>
              <a:ext uri="{FF2B5EF4-FFF2-40B4-BE49-F238E27FC236}">
                <a16:creationId xmlns:a16="http://schemas.microsoft.com/office/drawing/2014/main" id="{3100628F-7B23-4200-B6B0-CC7B4BA43748}"/>
              </a:ext>
            </a:extLst>
          </p:cNvPr>
          <p:cNvSpPr txBox="1"/>
          <p:nvPr/>
        </p:nvSpPr>
        <p:spPr>
          <a:xfrm>
            <a:off x="5090072" y="5478536"/>
            <a:ext cx="6111328" cy="584775"/>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55" name="TextBox 54">
            <a:extLst>
              <a:ext uri="{FF2B5EF4-FFF2-40B4-BE49-F238E27FC236}">
                <a16:creationId xmlns:a16="http://schemas.microsoft.com/office/drawing/2014/main" id="{3E5C943F-54A6-43AD-982C-1308ED38E2BD}"/>
              </a:ext>
            </a:extLst>
          </p:cNvPr>
          <p:cNvSpPr txBox="1"/>
          <p:nvPr/>
        </p:nvSpPr>
        <p:spPr>
          <a:xfrm>
            <a:off x="1735311" y="266120"/>
            <a:ext cx="9107261" cy="1200329"/>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Nêu</a:t>
            </a:r>
            <a:r>
              <a:rPr kumimoji="0" lang="en-US" sz="36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các</a:t>
            </a:r>
            <a:r>
              <a:rPr kumimoji="0" lang="en-US" sz="36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quy</a:t>
            </a:r>
            <a:r>
              <a:rPr kumimoji="0" lang="en-US" sz="36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định</a:t>
            </a:r>
            <a:r>
              <a:rPr kumimoji="0" lang="en-US" sz="36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cần</a:t>
            </a:r>
            <a:r>
              <a:rPr kumimoji="0" lang="en-US" sz="36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tuân</a:t>
            </a:r>
            <a:r>
              <a:rPr kumimoji="0" lang="en-US" sz="36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thủ</a:t>
            </a:r>
            <a:r>
              <a:rPr kumimoji="0" lang="en-US" sz="36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ở </a:t>
            </a:r>
            <a:r>
              <a:rPr kumimoji="0" lang="en-US" sz="36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các</a:t>
            </a:r>
            <a:r>
              <a:rPr kumimoji="0" lang="en-US" sz="36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địa</a:t>
            </a:r>
            <a:r>
              <a:rPr kumimoji="0" lang="en-US" sz="36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điểm</a:t>
            </a:r>
            <a:r>
              <a:rPr kumimoji="0" lang="en-US" sz="36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sau</a:t>
            </a:r>
            <a:r>
              <a:rPr kumimoji="0" lang="en-US" sz="36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a:t>
            </a:r>
          </a:p>
        </p:txBody>
      </p:sp>
      <p:pic>
        <p:nvPicPr>
          <p:cNvPr id="57" name="Picture 56">
            <a:extLst>
              <a:ext uri="{FF2B5EF4-FFF2-40B4-BE49-F238E27FC236}">
                <a16:creationId xmlns:a16="http://schemas.microsoft.com/office/drawing/2014/main" id="{6DBA12E6-F2C7-46BF-A8B6-65F66BB1181C}"/>
              </a:ext>
            </a:extLst>
          </p:cNvPr>
          <p:cNvPicPr>
            <a:picLocks noChangeAspect="1"/>
          </p:cNvPicPr>
          <p:nvPr/>
        </p:nvPicPr>
        <p:blipFill>
          <a:blip r:embed="rId3"/>
          <a:stretch>
            <a:fillRect/>
          </a:stretch>
        </p:blipFill>
        <p:spPr>
          <a:xfrm>
            <a:off x="573249" y="1925699"/>
            <a:ext cx="3037305" cy="3370814"/>
          </a:xfrm>
          <a:prstGeom prst="rect">
            <a:avLst/>
          </a:prstGeom>
        </p:spPr>
      </p:pic>
      <p:pic>
        <p:nvPicPr>
          <p:cNvPr id="59" name="Picture 58">
            <a:extLst>
              <a:ext uri="{FF2B5EF4-FFF2-40B4-BE49-F238E27FC236}">
                <a16:creationId xmlns:a16="http://schemas.microsoft.com/office/drawing/2014/main" id="{2B873476-579A-4D0F-B402-CFFB485039AC}"/>
              </a:ext>
            </a:extLst>
          </p:cNvPr>
          <p:cNvPicPr>
            <a:picLocks noChangeAspect="1"/>
          </p:cNvPicPr>
          <p:nvPr/>
        </p:nvPicPr>
        <p:blipFill>
          <a:blip r:embed="rId4"/>
          <a:stretch>
            <a:fillRect/>
          </a:stretch>
        </p:blipFill>
        <p:spPr>
          <a:xfrm>
            <a:off x="4089692" y="1857005"/>
            <a:ext cx="3301708" cy="3569414"/>
          </a:xfrm>
          <a:prstGeom prst="rect">
            <a:avLst/>
          </a:prstGeom>
        </p:spPr>
      </p:pic>
      <p:pic>
        <p:nvPicPr>
          <p:cNvPr id="61" name="Picture 60">
            <a:extLst>
              <a:ext uri="{FF2B5EF4-FFF2-40B4-BE49-F238E27FC236}">
                <a16:creationId xmlns:a16="http://schemas.microsoft.com/office/drawing/2014/main" id="{3446620E-57AF-45D2-8CEF-24BA0E5109C1}"/>
              </a:ext>
            </a:extLst>
          </p:cNvPr>
          <p:cNvPicPr>
            <a:picLocks noChangeAspect="1"/>
          </p:cNvPicPr>
          <p:nvPr/>
        </p:nvPicPr>
        <p:blipFill>
          <a:blip r:embed="rId5"/>
          <a:stretch>
            <a:fillRect/>
          </a:stretch>
        </p:blipFill>
        <p:spPr>
          <a:xfrm>
            <a:off x="8077200" y="1842492"/>
            <a:ext cx="3200400" cy="3421967"/>
          </a:xfrm>
          <a:prstGeom prst="rect">
            <a:avLst/>
          </a:prstGeom>
        </p:spPr>
      </p:pic>
    </p:spTree>
    <p:extLst>
      <p:ext uri="{BB962C8B-B14F-4D97-AF65-F5344CB8AC3E}">
        <p14:creationId xmlns:p14="http://schemas.microsoft.com/office/powerpoint/2010/main" val="89075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anim calcmode="lin" valueType="num">
                                      <p:cBhvr>
                                        <p:cTn id="18" dur="1000" fill="hold"/>
                                        <p:tgtEl>
                                          <p:spTgt spid="59"/>
                                        </p:tgtEl>
                                        <p:attrNameLst>
                                          <p:attrName>ppt_x</p:attrName>
                                        </p:attrNameLst>
                                      </p:cBhvr>
                                      <p:tavLst>
                                        <p:tav tm="0">
                                          <p:val>
                                            <p:strVal val="#ppt_x"/>
                                          </p:val>
                                        </p:tav>
                                        <p:tav tm="100000">
                                          <p:val>
                                            <p:strVal val="#ppt_x"/>
                                          </p:val>
                                        </p:tav>
                                      </p:tavLst>
                                    </p:anim>
                                    <p:anim calcmode="lin" valueType="num">
                                      <p:cBhvr>
                                        <p:cTn id="19" dur="1000" fill="hold"/>
                                        <p:tgtEl>
                                          <p:spTgt spid="5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1000"/>
                                        <p:tgtEl>
                                          <p:spTgt spid="61"/>
                                        </p:tgtEl>
                                      </p:cBhvr>
                                    </p:animEffect>
                                    <p:anim calcmode="lin" valueType="num">
                                      <p:cBhvr>
                                        <p:cTn id="23" dur="1000" fill="hold"/>
                                        <p:tgtEl>
                                          <p:spTgt spid="61"/>
                                        </p:tgtEl>
                                        <p:attrNameLst>
                                          <p:attrName>ppt_x</p:attrName>
                                        </p:attrNameLst>
                                      </p:cBhvr>
                                      <p:tavLst>
                                        <p:tav tm="0">
                                          <p:val>
                                            <p:strVal val="#ppt_x"/>
                                          </p:val>
                                        </p:tav>
                                        <p:tav tm="100000">
                                          <p:val>
                                            <p:strVal val="#ppt_x"/>
                                          </p:val>
                                        </p:tav>
                                      </p:tavLst>
                                    </p:anim>
                                    <p:anim calcmode="lin" valueType="num">
                                      <p:cBhvr>
                                        <p:cTn id="24"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P spid="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FD71A28-82D5-744B-B675-C68BD431CF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05162" y="1345528"/>
            <a:ext cx="4806484" cy="3019831"/>
          </a:xfrm>
          <a:prstGeom prst="rect">
            <a:avLst/>
          </a:prstGeom>
        </p:spPr>
      </p:pic>
      <p:sp>
        <p:nvSpPr>
          <p:cNvPr id="28" name="TextBox 27">
            <a:extLst>
              <a:ext uri="{FF2B5EF4-FFF2-40B4-BE49-F238E27FC236}">
                <a16:creationId xmlns:a16="http://schemas.microsoft.com/office/drawing/2014/main" id="{79702922-01A7-7641-A6B0-B3C4F966BFA8}"/>
              </a:ext>
            </a:extLst>
          </p:cNvPr>
          <p:cNvSpPr txBox="1"/>
          <p:nvPr/>
        </p:nvSpPr>
        <p:spPr>
          <a:xfrm>
            <a:off x="1389423" y="4669549"/>
            <a:ext cx="9413154" cy="1687963"/>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Khi đến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siêu thị, khu vui chơi, rạp hát, … cần xếp hàng theo quy định.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Không gây ồn ào, chen lấn, xô đẩy.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Giữ vệ sinh chung.</a:t>
            </a:r>
            <a:endParaRPr kumimoji="0" lang="en-VN"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2299FF3B-287A-E642-8579-F47D23DE0B5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1144" t="6353"/>
          <a:stretch/>
        </p:blipFill>
        <p:spPr>
          <a:xfrm>
            <a:off x="5274664" y="1194603"/>
            <a:ext cx="3111182" cy="3321679"/>
          </a:xfrm>
          <a:prstGeom prst="rect">
            <a:avLst/>
          </a:prstGeom>
        </p:spPr>
      </p:pic>
      <p:pic>
        <p:nvPicPr>
          <p:cNvPr id="30" name="Picture 29">
            <a:extLst>
              <a:ext uri="{FF2B5EF4-FFF2-40B4-BE49-F238E27FC236}">
                <a16:creationId xmlns:a16="http://schemas.microsoft.com/office/drawing/2014/main" id="{BC40735B-6B99-7C4C-9166-84F14ED48EE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001"/>
          <a:stretch/>
        </p:blipFill>
        <p:spPr>
          <a:xfrm>
            <a:off x="8517868" y="1170718"/>
            <a:ext cx="3111182" cy="3345564"/>
          </a:xfrm>
          <a:prstGeom prst="rect">
            <a:avLst/>
          </a:prstGeom>
        </p:spPr>
      </p:pic>
    </p:spTree>
    <p:extLst>
      <p:ext uri="{BB962C8B-B14F-4D97-AF65-F5344CB8AC3E}">
        <p14:creationId xmlns:p14="http://schemas.microsoft.com/office/powerpoint/2010/main" val="398126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A5D39-6508-DE4C-A5B2-994BB8F8DB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8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50458" t="1120" r="-457" b="-1120"/>
          <a:stretch/>
        </p:blipFill>
        <p:spPr>
          <a:xfrm>
            <a:off x="457200" y="685800"/>
            <a:ext cx="4725113" cy="5562600"/>
          </a:xfrm>
          <a:prstGeom prst="rect">
            <a:avLst/>
          </a:prstGeom>
        </p:spPr>
      </p:pic>
      <p:sp>
        <p:nvSpPr>
          <p:cNvPr id="5" name="TextBox 4">
            <a:extLst>
              <a:ext uri="{FF2B5EF4-FFF2-40B4-BE49-F238E27FC236}">
                <a16:creationId xmlns:a16="http://schemas.microsoft.com/office/drawing/2014/main" id="{9E267F48-83BB-5E40-A27D-8564CA2F616D}"/>
              </a:ext>
            </a:extLst>
          </p:cNvPr>
          <p:cNvSpPr txBox="1"/>
          <p:nvPr/>
        </p:nvSpPr>
        <p:spPr>
          <a:xfrm>
            <a:off x="5165380" y="1905000"/>
            <a:ext cx="6798020" cy="138499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Khi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đến bãi biển: Giữ gìn vệ sinh chung, mặc áo phao khi đi bơi, đi cùng người lớn.</a:t>
            </a:r>
          </a:p>
        </p:txBody>
      </p:sp>
    </p:spTree>
    <p:extLst>
      <p:ext uri="{BB962C8B-B14F-4D97-AF65-F5344CB8AC3E}">
        <p14:creationId xmlns:p14="http://schemas.microsoft.com/office/powerpoint/2010/main" val="63103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A1BE0-E469-4869-8417-DE9B9EC6F2B4}"/>
              </a:ext>
            </a:extLst>
          </p:cNvPr>
          <p:cNvGrpSpPr/>
          <p:nvPr/>
        </p:nvGrpSpPr>
        <p:grpSpPr>
          <a:xfrm>
            <a:off x="537988" y="259719"/>
            <a:ext cx="2677424" cy="1274454"/>
            <a:chOff x="479771" y="4186500"/>
            <a:chExt cx="2677424" cy="1274454"/>
          </a:xfrm>
        </p:grpSpPr>
        <p:pic>
          <p:nvPicPr>
            <p:cNvPr id="3" name="Picture 2">
              <a:extLst>
                <a:ext uri="{FF2B5EF4-FFF2-40B4-BE49-F238E27FC236}">
                  <a16:creationId xmlns:a16="http://schemas.microsoft.com/office/drawing/2014/main" id="{8A137115-0E6C-4EB8-9AFF-E91DFB9C91F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id="{99733AAB-E5E3-46A1-9F4E-0452DF37F2DF}"/>
                </a:ext>
              </a:extLst>
            </p:cNvPr>
            <p:cNvSpPr txBox="1"/>
            <p:nvPr/>
          </p:nvSpPr>
          <p:spPr>
            <a:xfrm>
              <a:off x="1148949" y="4550361"/>
              <a:ext cx="17972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UTM Cookies"/>
                  <a:ea typeface="+mn-ea"/>
                  <a:cs typeface="+mn-cs"/>
                </a:rPr>
                <a:t>VẬN DỤNG</a:t>
              </a:r>
            </a:p>
          </p:txBody>
        </p:sp>
      </p:grpSp>
      <p:sp>
        <p:nvSpPr>
          <p:cNvPr id="6" name="TextBox 5">
            <a:extLst>
              <a:ext uri="{FF2B5EF4-FFF2-40B4-BE49-F238E27FC236}">
                <a16:creationId xmlns:a16="http://schemas.microsoft.com/office/drawing/2014/main" id="{914F83CF-2475-CC43-A670-4B855B5684FD}"/>
              </a:ext>
            </a:extLst>
          </p:cNvPr>
          <p:cNvSpPr txBox="1"/>
          <p:nvPr/>
        </p:nvSpPr>
        <p:spPr>
          <a:xfrm>
            <a:off x="537988" y="1465576"/>
            <a:ext cx="11430000" cy="524567"/>
          </a:xfrm>
          <a:prstGeom prst="rect">
            <a:avLst/>
          </a:prstGeom>
          <a:noFill/>
        </p:spPr>
        <p:txBody>
          <a:bodyPr wrap="square" rtlCol="0">
            <a:spAutoFit/>
          </a:bodyPr>
          <a:lstStyle/>
          <a:p>
            <a:pPr marL="285750" marR="0" lvl="0" indent="-285750"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VN" sz="2400" b="1" i="0" u="none" strike="noStrike" kern="1200" cap="none" spc="0" normalizeH="0" baseline="0" noProof="0" dirty="0">
                <a:ln>
                  <a:noFill/>
                </a:ln>
                <a:solidFill>
                  <a:srgbClr val="EA4F46"/>
                </a:solidFill>
                <a:effectLst/>
                <a:uLnTx/>
                <a:uFillTx/>
                <a:latin typeface="Times New Roman" panose="02020603050405020304" pitchFamily="18" charset="0"/>
                <a:cs typeface="Times New Roman" panose="02020603050405020304" pitchFamily="18" charset="0"/>
              </a:rPr>
              <a:t> </a:t>
            </a:r>
            <a:r>
              <a:rPr kumimoji="0" lang="en-VN"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Chia sẻ với các bạn về những quy định ở nơi gia đình em đang sinh sống.</a:t>
            </a:r>
          </a:p>
        </p:txBody>
      </p:sp>
      <p:pic>
        <p:nvPicPr>
          <p:cNvPr id="7" name="Giữ Trật Tự Nơi Công Cộng.mp4" descr="Giữ Trật Tự Nơi Công Cộng.mp4">
            <a:hlinkClick r:id="" action="ppaction://media"/>
            <a:extLst>
              <a:ext uri="{FF2B5EF4-FFF2-40B4-BE49-F238E27FC236}">
                <a16:creationId xmlns:a16="http://schemas.microsoft.com/office/drawing/2014/main" id="{03799A19-6286-3642-AA7D-126155A9D4E9}"/>
              </a:ext>
            </a:extLst>
          </p:cNvPr>
          <p:cNvPicPr>
            <a:picLocks noChangeAspect="1"/>
          </p:cNvPicPr>
          <p:nvPr>
            <a:videoFile r:link="rId1"/>
            <p:extLst>
              <p:ext uri="{DAA4B4D4-6D71-4841-9C94-3DE7FCFB9230}">
                <p14:media xmlns:p14="http://schemas.microsoft.com/office/powerpoint/2010/main" r:embed="rId2">
                  <p14:trim st="10793.1008" end="64286.4247"/>
                </p14:media>
              </p:ext>
            </p:extLst>
          </p:nvPr>
        </p:nvPicPr>
        <p:blipFill>
          <a:blip r:embed="rId6"/>
          <a:stretch>
            <a:fillRect/>
          </a:stretch>
        </p:blipFill>
        <p:spPr>
          <a:xfrm>
            <a:off x="2694982" y="2189013"/>
            <a:ext cx="7838699" cy="4409268"/>
          </a:xfrm>
          <a:prstGeom prst="rect">
            <a:avLst/>
          </a:prstGeom>
        </p:spPr>
      </p:pic>
    </p:spTree>
    <p:extLst>
      <p:ext uri="{BB962C8B-B14F-4D97-AF65-F5344CB8AC3E}">
        <p14:creationId xmlns:p14="http://schemas.microsoft.com/office/powerpoint/2010/main" val="71087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912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675273" y="-675273"/>
            <a:ext cx="1025510" cy="2376055"/>
          </a:xfrm>
          <a:prstGeom prst="trapezoid">
            <a:avLst/>
          </a:prstGeom>
          <a:solidFill>
            <a:srgbClr val="0000FF"/>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1707572" y="0"/>
            <a:ext cx="5746172" cy="1219200"/>
          </a:xfrm>
        </p:spPr>
        <p:txBody>
          <a:bodyPr>
            <a:noAutofit/>
          </a:bodyPr>
          <a:lstStyle/>
          <a:p>
            <a:r>
              <a:rPr lang="en-US" sz="3600" b="1" noProof="1">
                <a:solidFill>
                  <a:schemeClr val="bg1"/>
                </a:solidFill>
                <a:latin typeface="HP-089" pitchFamily="34" charset="0"/>
              </a:rPr>
              <a:t>Thông điệp</a:t>
            </a:r>
            <a:endParaRPr lang="vi-VN" sz="3600" b="1" dirty="0">
              <a:solidFill>
                <a:schemeClr val="bg1"/>
              </a:solidFill>
              <a:latin typeface="HP001 TD 4H" pitchFamily="34" charset="-93"/>
            </a:endParaRPr>
          </a:p>
        </p:txBody>
      </p:sp>
      <p:pic>
        <p:nvPicPr>
          <p:cNvPr id="6" name="Picture 5">
            <a:extLst>
              <a:ext uri="{FF2B5EF4-FFF2-40B4-BE49-F238E27FC236}">
                <a16:creationId xmlns:a16="http://schemas.microsoft.com/office/drawing/2014/main" id="{E7470560-20FD-4E40-87F0-500C9498A5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val="0"/>
              </a:ext>
            </a:extLst>
          </a:blip>
          <a:stretch>
            <a:fillRect/>
          </a:stretch>
        </p:blipFill>
        <p:spPr>
          <a:xfrm>
            <a:off x="131170" y="1219200"/>
            <a:ext cx="12060830" cy="5562600"/>
          </a:xfrm>
          <a:prstGeom prst="rect">
            <a:avLst/>
          </a:prstGeom>
        </p:spPr>
      </p:pic>
    </p:spTree>
    <p:extLst>
      <p:ext uri="{BB962C8B-B14F-4D97-AF65-F5344CB8AC3E}">
        <p14:creationId xmlns:p14="http://schemas.microsoft.com/office/powerpoint/2010/main" val="31196719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id="{7B184F5B-7CAC-4B80-B156-8C694C9E3AB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id="{E9414956-4A62-4264-A537-DD96800310E3}"/>
                </a:ext>
              </a:extLst>
            </p:cNvPr>
            <p:cNvSpPr txBox="1"/>
            <p:nvPr/>
          </p:nvSpPr>
          <p:spPr>
            <a:xfrm>
              <a:off x="1493281" y="639505"/>
              <a:ext cx="18934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78609"/>
                  </a:solidFill>
                  <a:effectLst/>
                  <a:uLnTx/>
                  <a:uFillTx/>
                  <a:latin typeface="UTM Cookies"/>
                  <a:ea typeface="+mn-ea"/>
                  <a:cs typeface="+mn-cs"/>
                </a:rPr>
                <a:t>KHỞI ĐỘNG</a:t>
              </a:r>
            </a:p>
          </p:txBody>
        </p:sp>
      </p:grpSp>
      <p:sp>
        <p:nvSpPr>
          <p:cNvPr id="14" name="TextBox 13">
            <a:extLst>
              <a:ext uri="{FF2B5EF4-FFF2-40B4-BE49-F238E27FC236}">
                <a16:creationId xmlns:a16="http://schemas.microsoft.com/office/drawing/2014/main" id="{FAEA7FC4-D621-4497-85F5-AC3F607BFD6A}"/>
              </a:ext>
            </a:extLst>
          </p:cNvPr>
          <p:cNvSpPr txBox="1"/>
          <p:nvPr/>
        </p:nvSpPr>
        <p:spPr>
          <a:xfrm>
            <a:off x="3619381" y="415747"/>
            <a:ext cx="621195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12700">
                  <a:solidFill>
                    <a:sysClr val="windowText" lastClr="000000"/>
                  </a:solidFill>
                  <a:prstDash val="solid"/>
                </a:ln>
                <a:pattFill prst="pct50">
                  <a:fgClr>
                    <a:srgbClr val="A2CF9D"/>
                  </a:fgClr>
                  <a:bgClr>
                    <a:srgbClr val="A2CF9D">
                      <a:lumMod val="20000"/>
                      <a:lumOff val="80000"/>
                    </a:srgbClr>
                  </a:bgClr>
                </a:pattFill>
                <a:effectLst>
                  <a:outerShdw dist="38100" dir="2640000" algn="bl" rotWithShape="0">
                    <a:srgbClr val="A2CF9D"/>
                  </a:outerShdw>
                </a:effectLst>
                <a:uLnTx/>
                <a:uFillTx/>
                <a:latin typeface="UTM Cookies"/>
                <a:ea typeface="+mn-ea"/>
                <a:cs typeface="+mn-cs"/>
              </a:rPr>
              <a:t>EM BÉ VÀ BÔNG HỒNG</a:t>
            </a:r>
          </a:p>
        </p:txBody>
      </p:sp>
      <p:pic>
        <p:nvPicPr>
          <p:cNvPr id="3" name="Picture 2">
            <a:extLst>
              <a:ext uri="{FF2B5EF4-FFF2-40B4-BE49-F238E27FC236}">
                <a16:creationId xmlns:a16="http://schemas.microsoft.com/office/drawing/2014/main" id="{182FF381-1884-F341-889F-F79F7BEE395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6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2173584" y="1356993"/>
            <a:ext cx="8229254" cy="4556075"/>
          </a:xfrm>
          <a:prstGeom prst="rect">
            <a:avLst/>
          </a:prstGeom>
        </p:spPr>
      </p:pic>
      <p:grpSp>
        <p:nvGrpSpPr>
          <p:cNvPr id="11" name="Group 10">
            <a:extLst>
              <a:ext uri="{FF2B5EF4-FFF2-40B4-BE49-F238E27FC236}">
                <a16:creationId xmlns:a16="http://schemas.microsoft.com/office/drawing/2014/main" id="{00EA659A-8A6C-A94A-82AA-1E45E4FF95DE}"/>
              </a:ext>
            </a:extLst>
          </p:cNvPr>
          <p:cNvGrpSpPr/>
          <p:nvPr/>
        </p:nvGrpSpPr>
        <p:grpSpPr>
          <a:xfrm>
            <a:off x="1327666" y="5922584"/>
            <a:ext cx="9759977" cy="610853"/>
            <a:chOff x="569406" y="5749727"/>
            <a:chExt cx="9759977" cy="610853"/>
          </a:xfrm>
        </p:grpSpPr>
        <p:sp>
          <p:nvSpPr>
            <p:cNvPr id="12" name="TextBox 11">
              <a:extLst>
                <a:ext uri="{FF2B5EF4-FFF2-40B4-BE49-F238E27FC236}">
                  <a16:creationId xmlns:a16="http://schemas.microsoft.com/office/drawing/2014/main" id="{E9ABDB8E-19D6-0143-A861-3B98A6D88B56}"/>
                </a:ext>
              </a:extLst>
            </p:cNvPr>
            <p:cNvSpPr txBox="1"/>
            <p:nvPr/>
          </p:nvSpPr>
          <p:spPr>
            <a:xfrm flipH="1">
              <a:off x="1145567" y="5749727"/>
              <a:ext cx="9183816" cy="57785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dirty="0">
                  <a:ln w="0">
                    <a:noFill/>
                  </a:ln>
                  <a:solidFill>
                    <a:srgbClr val="07060A"/>
                  </a:solidFill>
                  <a:effectLst/>
                  <a:uLnTx/>
                  <a:uFillTx/>
                  <a:latin typeface="Arial"/>
                  <a:ea typeface="+mn-ea"/>
                  <a:cs typeface="+mn-cs"/>
                </a:rPr>
                <a:t>Theo em, vì sao cô bé không hái hoa?</a:t>
              </a:r>
            </a:p>
          </p:txBody>
        </p:sp>
        <p:sp>
          <p:nvSpPr>
            <p:cNvPr id="13" name="Oval Callout 12">
              <a:extLst>
                <a:ext uri="{FF2B5EF4-FFF2-40B4-BE49-F238E27FC236}">
                  <a16:creationId xmlns:a16="http://schemas.microsoft.com/office/drawing/2014/main" id="{DFC6FBCD-2E1D-8D45-BD4D-1A4655012B23}"/>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ysClr val="windowText" lastClr="000000"/>
                  </a:solidFill>
                  <a:effectLst/>
                  <a:uLnTx/>
                  <a:uFillTx/>
                  <a:latin typeface="UTM Cooper Black" panose="02040603050506020204" pitchFamily="18" charset="0"/>
                  <a:ea typeface="+mn-ea"/>
                  <a:cs typeface="+mn-cs"/>
                </a:rPr>
                <a:t>?</a:t>
              </a:r>
            </a:p>
          </p:txBody>
        </p:sp>
      </p:grpSp>
      <p:pic>
        <p:nvPicPr>
          <p:cNvPr id="5" name="Em bé và bông hồng.m4a" descr="Em bé và bông hồng.m4a">
            <a:hlinkClick r:id="" action="ppaction://media"/>
            <a:extLst>
              <a:ext uri="{FF2B5EF4-FFF2-40B4-BE49-F238E27FC236}">
                <a16:creationId xmlns:a16="http://schemas.microsoft.com/office/drawing/2014/main" id="{8D079166-2800-D146-AFA5-AF17C956C4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470" y="5192756"/>
            <a:ext cx="812800" cy="812800"/>
          </a:xfrm>
          <a:prstGeom prst="rect">
            <a:avLst/>
          </a:prstGeom>
        </p:spPr>
      </p:pic>
    </p:spTree>
    <p:extLst>
      <p:ext uri="{BB962C8B-B14F-4D97-AF65-F5344CB8AC3E}">
        <p14:creationId xmlns:p14="http://schemas.microsoft.com/office/powerpoint/2010/main" val="25084431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5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50000">
                                          <p:cBhvr additive="base">
                                            <p:cTn id="24" dur="1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500" fill="hold"/>
                                            <p:tgtEl>
                                              <p:spTgt spid="11"/>
                                            </p:tgtEl>
                                            <p:attrNameLst>
                                              <p:attrName>ppt_x</p:attrName>
                                            </p:attrNameLst>
                                          </p:cBhvr>
                                          <p:tavLst>
                                            <p:tav tm="0">
                                              <p:val>
                                                <p:strVal val="0-#ppt_w/2"/>
                                              </p:val>
                                            </p:tav>
                                            <p:tav tm="100000">
                                              <p:val>
                                                <p:strVal val="#ppt_x"/>
                                              </p:val>
                                            </p:tav>
                                          </p:tavLst>
                                        </p:anim>
                                        <p:anim calcmode="lin" valueType="num">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grpSp>
              <p:nvGrpSpPr>
                <p:cNvPr id="48" name="Google Shape;1251;p47">
                  <a:extLst>
                    <a:ext uri="{FF2B5EF4-FFF2-40B4-BE49-F238E27FC236}">
                      <a16:creationId xmlns:a16="http://schemas.microsoft.com/office/drawing/2014/main"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 name="Google Shape;1253;p47">
                    <a:extLst>
                      <a:ext uri="{FF2B5EF4-FFF2-40B4-BE49-F238E27FC236}">
                        <a16:creationId xmlns:a16="http://schemas.microsoft.com/office/drawing/2014/main"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 name="Google Shape;1254;p47">
                    <a:extLst>
                      <a:ext uri="{FF2B5EF4-FFF2-40B4-BE49-F238E27FC236}">
                        <a16:creationId xmlns:a16="http://schemas.microsoft.com/office/drawing/2014/main"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 name="Google Shape;1255;p47">
                    <a:extLst>
                      <a:ext uri="{FF2B5EF4-FFF2-40B4-BE49-F238E27FC236}">
                        <a16:creationId xmlns:a16="http://schemas.microsoft.com/office/drawing/2014/main"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 name="Google Shape;1256;p47">
                    <a:extLst>
                      <a:ext uri="{FF2B5EF4-FFF2-40B4-BE49-F238E27FC236}">
                        <a16:creationId xmlns:a16="http://schemas.microsoft.com/office/drawing/2014/main"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5" name="Google Shape;1257;p47">
                    <a:extLst>
                      <a:ext uri="{FF2B5EF4-FFF2-40B4-BE49-F238E27FC236}">
                        <a16:creationId xmlns:a16="http://schemas.microsoft.com/office/drawing/2014/main"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6" name="Google Shape;1258;p47">
                    <a:extLst>
                      <a:ext uri="{FF2B5EF4-FFF2-40B4-BE49-F238E27FC236}">
                        <a16:creationId xmlns:a16="http://schemas.microsoft.com/office/drawing/2014/main"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7" name="Google Shape;1259;p47">
                    <a:extLst>
                      <a:ext uri="{FF2B5EF4-FFF2-40B4-BE49-F238E27FC236}">
                        <a16:creationId xmlns:a16="http://schemas.microsoft.com/office/drawing/2014/main"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8" name="Google Shape;1260;p47">
                    <a:extLst>
                      <a:ext uri="{FF2B5EF4-FFF2-40B4-BE49-F238E27FC236}">
                        <a16:creationId xmlns:a16="http://schemas.microsoft.com/office/drawing/2014/main"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9" name="Google Shape;1261;p47">
                    <a:extLst>
                      <a:ext uri="{FF2B5EF4-FFF2-40B4-BE49-F238E27FC236}">
                        <a16:creationId xmlns:a16="http://schemas.microsoft.com/office/drawing/2014/main"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49" name="Rectangle 14">
                  <a:extLst>
                    <a:ext uri="{FF2B5EF4-FFF2-40B4-BE49-F238E27FC236}">
                      <a16:creationId xmlns:a16="http://schemas.microsoft.com/office/drawing/2014/main"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grpSp>
          <p:sp>
            <p:nvSpPr>
              <p:cNvPr id="46" name="TextBox 45">
                <a:extLst>
                  <a:ext uri="{FF2B5EF4-FFF2-40B4-BE49-F238E27FC236}">
                    <a16:creationId xmlns:a16="http://schemas.microsoft.com/office/drawing/2014/main" id="{7A031DF2-EAFE-7F4B-B6D8-5E0161ED5538}"/>
                  </a:ext>
                </a:extLst>
              </p:cNvPr>
              <p:cNvSpPr txBox="1"/>
              <p:nvPr/>
            </p:nvSpPr>
            <p:spPr>
              <a:xfrm>
                <a:off x="2935417" y="1775832"/>
                <a:ext cx="1480088" cy="2874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Ghi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nhớ</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84" name="Google Shape;1029;p42">
              <a:extLst>
                <a:ext uri="{FF2B5EF4-FFF2-40B4-BE49-F238E27FC236}">
                  <a16:creationId xmlns:a16="http://schemas.microsoft.com/office/drawing/2014/main" id="{AF05C294-BF82-514C-8806-721640625BD1}"/>
                </a:ext>
              </a:extLst>
            </p:cNvPr>
            <p:cNvGrpSpPr/>
            <p:nvPr/>
          </p:nvGrpSpPr>
          <p:grpSpPr>
            <a:xfrm rot="20594821">
              <a:off x="9152640" y="4438879"/>
              <a:ext cx="2920446" cy="1878268"/>
              <a:chOff x="7495166" y="3912596"/>
              <a:chExt cx="1250423" cy="804202"/>
            </a:xfrm>
          </p:grpSpPr>
          <p:grpSp>
            <p:nvGrpSpPr>
              <p:cNvPr id="85" name="Google Shape;1030;p42">
                <a:extLst>
                  <a:ext uri="{FF2B5EF4-FFF2-40B4-BE49-F238E27FC236}">
                    <a16:creationId xmlns:a16="http://schemas.microsoft.com/office/drawing/2014/main" id="{3B2FB011-8E07-FF4F-AC9B-B9C80297A988}"/>
                  </a:ext>
                </a:extLst>
              </p:cNvPr>
              <p:cNvGrpSpPr/>
              <p:nvPr/>
            </p:nvGrpSpPr>
            <p:grpSpPr>
              <a:xfrm>
                <a:off x="8115957" y="3912596"/>
                <a:ext cx="629632" cy="591794"/>
                <a:chOff x="6528424" y="1260656"/>
                <a:chExt cx="1975626" cy="1856900"/>
              </a:xfrm>
            </p:grpSpPr>
            <p:sp>
              <p:nvSpPr>
                <p:cNvPr id="87" name="Google Shape;1031;p42">
                  <a:extLst>
                    <a:ext uri="{FF2B5EF4-FFF2-40B4-BE49-F238E27FC236}">
                      <a16:creationId xmlns:a16="http://schemas.microsoft.com/office/drawing/2014/main" id="{D59FBD6C-F66C-9B46-AC38-F350AAF576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8" name="Google Shape;1032;p42">
                  <a:extLst>
                    <a:ext uri="{FF2B5EF4-FFF2-40B4-BE49-F238E27FC236}">
                      <a16:creationId xmlns:a16="http://schemas.microsoft.com/office/drawing/2014/main"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 name="Google Shape;1033;p42">
                  <a:extLst>
                    <a:ext uri="{FF2B5EF4-FFF2-40B4-BE49-F238E27FC236}">
                      <a16:creationId xmlns:a16="http://schemas.microsoft.com/office/drawing/2014/main"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0" name="Google Shape;1034;p42">
                  <a:extLst>
                    <a:ext uri="{FF2B5EF4-FFF2-40B4-BE49-F238E27FC236}">
                      <a16:creationId xmlns:a16="http://schemas.microsoft.com/office/drawing/2014/main"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1" name="Google Shape;1035;p42">
                  <a:extLst>
                    <a:ext uri="{FF2B5EF4-FFF2-40B4-BE49-F238E27FC236}">
                      <a16:creationId xmlns:a16="http://schemas.microsoft.com/office/drawing/2014/main"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2" name="Google Shape;1036;p42">
                  <a:extLst>
                    <a:ext uri="{FF2B5EF4-FFF2-40B4-BE49-F238E27FC236}">
                      <a16:creationId xmlns:a16="http://schemas.microsoft.com/office/drawing/2014/main"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3" name="Google Shape;1037;p42">
                  <a:extLst>
                    <a:ext uri="{FF2B5EF4-FFF2-40B4-BE49-F238E27FC236}">
                      <a16:creationId xmlns:a16="http://schemas.microsoft.com/office/drawing/2014/main"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4" name="Google Shape;1038;p42">
                  <a:extLst>
                    <a:ext uri="{FF2B5EF4-FFF2-40B4-BE49-F238E27FC236}">
                      <a16:creationId xmlns:a16="http://schemas.microsoft.com/office/drawing/2014/main"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5" name="Google Shape;1039;p42">
                  <a:extLst>
                    <a:ext uri="{FF2B5EF4-FFF2-40B4-BE49-F238E27FC236}">
                      <a16:creationId xmlns:a16="http://schemas.microsoft.com/office/drawing/2014/main"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6" name="Google Shape;1040;p42">
                  <a:extLst>
                    <a:ext uri="{FF2B5EF4-FFF2-40B4-BE49-F238E27FC236}">
                      <a16:creationId xmlns:a16="http://schemas.microsoft.com/office/drawing/2014/main"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7" name="Google Shape;1041;p42">
                  <a:extLst>
                    <a:ext uri="{FF2B5EF4-FFF2-40B4-BE49-F238E27FC236}">
                      <a16:creationId xmlns:a16="http://schemas.microsoft.com/office/drawing/2014/main"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8" name="Google Shape;1042;p42">
                  <a:extLst>
                    <a:ext uri="{FF2B5EF4-FFF2-40B4-BE49-F238E27FC236}">
                      <a16:creationId xmlns:a16="http://schemas.microsoft.com/office/drawing/2014/main"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9" name="Google Shape;1043;p42">
                  <a:extLst>
                    <a:ext uri="{FF2B5EF4-FFF2-40B4-BE49-F238E27FC236}">
                      <a16:creationId xmlns:a16="http://schemas.microsoft.com/office/drawing/2014/main"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0" name="Google Shape;1044;p42">
                  <a:extLst>
                    <a:ext uri="{FF2B5EF4-FFF2-40B4-BE49-F238E27FC236}">
                      <a16:creationId xmlns:a16="http://schemas.microsoft.com/office/drawing/2014/main"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1" name="Google Shape;1045;p42">
                  <a:extLst>
                    <a:ext uri="{FF2B5EF4-FFF2-40B4-BE49-F238E27FC236}">
                      <a16:creationId xmlns:a16="http://schemas.microsoft.com/office/drawing/2014/main"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2" name="Google Shape;1046;p42">
                  <a:extLst>
                    <a:ext uri="{FF2B5EF4-FFF2-40B4-BE49-F238E27FC236}">
                      <a16:creationId xmlns:a16="http://schemas.microsoft.com/office/drawing/2014/main"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3" name="Google Shape;1047;p42">
                  <a:extLst>
                    <a:ext uri="{FF2B5EF4-FFF2-40B4-BE49-F238E27FC236}">
                      <a16:creationId xmlns:a16="http://schemas.microsoft.com/office/drawing/2014/main"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4" name="Google Shape;1048;p42">
                  <a:extLst>
                    <a:ext uri="{FF2B5EF4-FFF2-40B4-BE49-F238E27FC236}">
                      <a16:creationId xmlns:a16="http://schemas.microsoft.com/office/drawing/2014/main"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5" name="Google Shape;1049;p42">
                  <a:extLst>
                    <a:ext uri="{FF2B5EF4-FFF2-40B4-BE49-F238E27FC236}">
                      <a16:creationId xmlns:a16="http://schemas.microsoft.com/office/drawing/2014/main"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6" name="Google Shape;1050;p42">
                  <a:extLst>
                    <a:ext uri="{FF2B5EF4-FFF2-40B4-BE49-F238E27FC236}">
                      <a16:creationId xmlns:a16="http://schemas.microsoft.com/office/drawing/2014/main"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7" name="Google Shape;1051;p42">
                  <a:extLst>
                    <a:ext uri="{FF2B5EF4-FFF2-40B4-BE49-F238E27FC236}">
                      <a16:creationId xmlns:a16="http://schemas.microsoft.com/office/drawing/2014/main"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86" name="Google Shape;1052;p42">
                <a:extLst>
                  <a:ext uri="{FF2B5EF4-FFF2-40B4-BE49-F238E27FC236}">
                    <a16:creationId xmlns:a16="http://schemas.microsoft.com/office/drawing/2014/main"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sp>
        <p:nvSpPr>
          <p:cNvPr id="108" name="TextBox 107">
            <a:extLst>
              <a:ext uri="{FF2B5EF4-FFF2-40B4-BE49-F238E27FC236}">
                <a16:creationId xmlns:a16="http://schemas.microsoft.com/office/drawing/2014/main" id="{E44F8B1E-D30D-2344-8842-731D5C063A45}"/>
              </a:ext>
            </a:extLst>
          </p:cNvPr>
          <p:cNvSpPr txBox="1"/>
          <p:nvPr/>
        </p:nvSpPr>
        <p:spPr>
          <a:xfrm flipH="1">
            <a:off x="1743708" y="2209186"/>
            <a:ext cx="8810015" cy="295574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a:ea typeface="+mn-ea"/>
                <a:cs typeface="+mn-cs"/>
              </a:rPr>
              <a:t>Địa điểm công cộng là những nơi phục vụ nhu cầu sử dụng của cộng đồng, mọi người đều có quyền sử dụng và cần tuân thủ nội quy, quy định tại các nơi công cộng.</a:t>
            </a:r>
          </a:p>
        </p:txBody>
      </p:sp>
      <p:grpSp>
        <p:nvGrpSpPr>
          <p:cNvPr id="60" name="Group 59">
            <a:extLst>
              <a:ext uri="{FF2B5EF4-FFF2-40B4-BE49-F238E27FC236}">
                <a16:creationId xmlns:a16="http://schemas.microsoft.com/office/drawing/2014/main" id="{FAEB4AEE-E04F-4644-B63C-056AD524A9BA}"/>
              </a:ext>
            </a:extLst>
          </p:cNvPr>
          <p:cNvGrpSpPr/>
          <p:nvPr/>
        </p:nvGrpSpPr>
        <p:grpSpPr>
          <a:xfrm>
            <a:off x="500062" y="381715"/>
            <a:ext cx="3321100" cy="975278"/>
            <a:chOff x="500062" y="381715"/>
            <a:chExt cx="3321100" cy="975278"/>
          </a:xfrm>
        </p:grpSpPr>
        <p:pic>
          <p:nvPicPr>
            <p:cNvPr id="61" name="Picture 60">
              <a:extLst>
                <a:ext uri="{FF2B5EF4-FFF2-40B4-BE49-F238E27FC236}">
                  <a16:creationId xmlns:a16="http://schemas.microsoft.com/office/drawing/2014/main" id="{737956C3-1534-5D45-ADA7-CCE162C45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62" name="TextBox 61">
              <a:extLst>
                <a:ext uri="{FF2B5EF4-FFF2-40B4-BE49-F238E27FC236}">
                  <a16:creationId xmlns:a16="http://schemas.microsoft.com/office/drawing/2014/main" id="{0B6E9383-889B-1B4C-995A-6915037535C4}"/>
                </a:ext>
              </a:extLst>
            </p:cNvPr>
            <p:cNvSpPr txBox="1"/>
            <p:nvPr/>
          </p:nvSpPr>
          <p:spPr>
            <a:xfrm>
              <a:off x="1493281" y="639505"/>
              <a:ext cx="232788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78609"/>
                  </a:solidFill>
                  <a:effectLst/>
                  <a:uLnTx/>
                  <a:uFillTx/>
                  <a:latin typeface="Times New Roman" panose="02020603050405020304" pitchFamily="18" charset="0"/>
                  <a:cs typeface="Times New Roman" panose="02020603050405020304" pitchFamily="18" charset="0"/>
                </a:rPr>
                <a:t>KHỞI ĐỘNG</a:t>
              </a:r>
            </a:p>
          </p:txBody>
        </p:sp>
      </p:grpSp>
    </p:spTree>
    <p:extLst>
      <p:ext uri="{BB962C8B-B14F-4D97-AF65-F5344CB8AC3E}">
        <p14:creationId xmlns:p14="http://schemas.microsoft.com/office/powerpoint/2010/main" val="225084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466349" y="-635037"/>
            <a:ext cx="1110847" cy="2376055"/>
          </a:xfrm>
          <a:prstGeom prst="trapezoid">
            <a:avLst/>
          </a:prstGeom>
          <a:solidFill>
            <a:srgbClr val="FFFF00"/>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p:cNvSpPr>
            <a:spLocks noGrp="1"/>
          </p:cNvSpPr>
          <p:nvPr>
            <p:ph type="title"/>
          </p:nvPr>
        </p:nvSpPr>
        <p:spPr>
          <a:xfrm>
            <a:off x="-1689101" y="0"/>
            <a:ext cx="5791200" cy="1196180"/>
          </a:xfrm>
        </p:spPr>
        <p:txBody>
          <a:bodyPr>
            <a:noAutofit/>
          </a:bodyPr>
          <a:lstStyle/>
          <a:p>
            <a:r>
              <a:rPr lang="en-US" sz="3600" b="1" noProof="1">
                <a:solidFill>
                  <a:srgbClr val="0000FF"/>
                </a:solidFill>
                <a:latin typeface="HP-089" pitchFamily="34" charset="0"/>
              </a:rPr>
              <a:t>Khám phá</a:t>
            </a:r>
            <a:endParaRPr lang="vi-VN" sz="3600" b="1" dirty="0">
              <a:solidFill>
                <a:srgbClr val="0000FF"/>
              </a:solidFill>
              <a:latin typeface="HP001 TD 4H" pitchFamily="34" charset="-93"/>
            </a:endParaRPr>
          </a:p>
        </p:txBody>
      </p:sp>
      <p:sp>
        <p:nvSpPr>
          <p:cNvPr id="3" name="TextBox 2"/>
          <p:cNvSpPr txBox="1"/>
          <p:nvPr/>
        </p:nvSpPr>
        <p:spPr>
          <a:xfrm>
            <a:off x="2314931" y="136425"/>
            <a:ext cx="8810269" cy="461665"/>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Quan </a:t>
            </a:r>
            <a:r>
              <a:rPr kumimoji="0" lang="en-US" sz="24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sát</a:t>
            </a:r>
            <a:r>
              <a:rPr kumimoji="0" lang="en-US" sz="24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tranh</a:t>
            </a:r>
            <a:r>
              <a:rPr kumimoji="0" lang="en-US" sz="24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và</a:t>
            </a:r>
            <a:r>
              <a:rPr kumimoji="0" lang="en-US" sz="24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trả</a:t>
            </a:r>
            <a:r>
              <a:rPr kumimoji="0" lang="en-US" sz="24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lời</a:t>
            </a:r>
            <a:r>
              <a:rPr kumimoji="0" lang="en-US" sz="24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câu</a:t>
            </a:r>
            <a:r>
              <a:rPr kumimoji="0" lang="en-US" sz="24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hỏi</a:t>
            </a:r>
            <a:r>
              <a:rPr kumimoji="0" lang="en-US" sz="24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p>
        </p:txBody>
      </p:sp>
      <p:sp>
        <p:nvSpPr>
          <p:cNvPr id="43" name="TextBox 42">
            <a:extLst>
              <a:ext uri="{FF2B5EF4-FFF2-40B4-BE49-F238E27FC236}">
                <a16:creationId xmlns:a16="http://schemas.microsoft.com/office/drawing/2014/main" id="{3803B820-6A75-4F83-AC32-19832B87DEC0}"/>
              </a:ext>
            </a:extLst>
          </p:cNvPr>
          <p:cNvSpPr txBox="1"/>
          <p:nvPr/>
        </p:nvSpPr>
        <p:spPr>
          <a:xfrm>
            <a:off x="885734" y="4864540"/>
            <a:ext cx="10470572" cy="523220"/>
          </a:xfrm>
          <a:prstGeom prst="rect">
            <a:avLst/>
          </a:prstGeom>
          <a:solidFill>
            <a:srgbClr val="FFCC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1.Kể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5" name="TextBox 44">
            <a:extLst>
              <a:ext uri="{FF2B5EF4-FFF2-40B4-BE49-F238E27FC236}">
                <a16:creationId xmlns:a16="http://schemas.microsoft.com/office/drawing/2014/main" id="{A0E81929-E504-4998-9D92-2EA57722C75B}"/>
              </a:ext>
            </a:extLst>
          </p:cNvPr>
          <p:cNvSpPr txBox="1"/>
          <p:nvPr/>
        </p:nvSpPr>
        <p:spPr>
          <a:xfrm>
            <a:off x="860713" y="5547479"/>
            <a:ext cx="10495593" cy="52322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04" name="Picture 103">
            <a:extLst>
              <a:ext uri="{FF2B5EF4-FFF2-40B4-BE49-F238E27FC236}">
                <a16:creationId xmlns:a16="http://schemas.microsoft.com/office/drawing/2014/main" id="{EAD089CC-F222-49D5-8C25-A8C290F44E23}"/>
              </a:ext>
            </a:extLst>
          </p:cNvPr>
          <p:cNvPicPr>
            <a:picLocks noChangeAspect="1"/>
          </p:cNvPicPr>
          <p:nvPr/>
        </p:nvPicPr>
        <p:blipFill>
          <a:blip r:embed="rId2"/>
          <a:stretch>
            <a:fillRect/>
          </a:stretch>
        </p:blipFill>
        <p:spPr>
          <a:xfrm>
            <a:off x="1110169" y="1243590"/>
            <a:ext cx="2409524" cy="2695238"/>
          </a:xfrm>
          <a:prstGeom prst="rect">
            <a:avLst/>
          </a:prstGeom>
        </p:spPr>
      </p:pic>
      <p:pic>
        <p:nvPicPr>
          <p:cNvPr id="106" name="Picture 105">
            <a:extLst>
              <a:ext uri="{FF2B5EF4-FFF2-40B4-BE49-F238E27FC236}">
                <a16:creationId xmlns:a16="http://schemas.microsoft.com/office/drawing/2014/main" id="{9695A277-3C9B-4BAC-8069-1B0512FF95B6}"/>
              </a:ext>
            </a:extLst>
          </p:cNvPr>
          <p:cNvPicPr>
            <a:picLocks noChangeAspect="1"/>
          </p:cNvPicPr>
          <p:nvPr/>
        </p:nvPicPr>
        <p:blipFill>
          <a:blip r:embed="rId3"/>
          <a:stretch>
            <a:fillRect/>
          </a:stretch>
        </p:blipFill>
        <p:spPr>
          <a:xfrm>
            <a:off x="4084610" y="1369843"/>
            <a:ext cx="2380952" cy="2638095"/>
          </a:xfrm>
          <a:prstGeom prst="rect">
            <a:avLst/>
          </a:prstGeom>
        </p:spPr>
      </p:pic>
      <p:pic>
        <p:nvPicPr>
          <p:cNvPr id="108" name="Picture 107">
            <a:extLst>
              <a:ext uri="{FF2B5EF4-FFF2-40B4-BE49-F238E27FC236}">
                <a16:creationId xmlns:a16="http://schemas.microsoft.com/office/drawing/2014/main" id="{C68961E7-3A64-419C-A807-B5F596C0FD1A}"/>
              </a:ext>
            </a:extLst>
          </p:cNvPr>
          <p:cNvPicPr>
            <a:picLocks noChangeAspect="1"/>
          </p:cNvPicPr>
          <p:nvPr/>
        </p:nvPicPr>
        <p:blipFill>
          <a:blip r:embed="rId4"/>
          <a:stretch>
            <a:fillRect/>
          </a:stretch>
        </p:blipFill>
        <p:spPr>
          <a:xfrm>
            <a:off x="6724537" y="1454692"/>
            <a:ext cx="2476190" cy="2771429"/>
          </a:xfrm>
          <a:prstGeom prst="rect">
            <a:avLst/>
          </a:prstGeom>
        </p:spPr>
      </p:pic>
      <p:pic>
        <p:nvPicPr>
          <p:cNvPr id="110" name="Picture 109">
            <a:extLst>
              <a:ext uri="{FF2B5EF4-FFF2-40B4-BE49-F238E27FC236}">
                <a16:creationId xmlns:a16="http://schemas.microsoft.com/office/drawing/2014/main" id="{4B5C8416-2CDE-4BBA-8E54-4E84A5F074DD}"/>
              </a:ext>
            </a:extLst>
          </p:cNvPr>
          <p:cNvPicPr>
            <a:picLocks noChangeAspect="1"/>
          </p:cNvPicPr>
          <p:nvPr/>
        </p:nvPicPr>
        <p:blipFill>
          <a:blip r:embed="rId5"/>
          <a:stretch>
            <a:fillRect/>
          </a:stretch>
        </p:blipFill>
        <p:spPr>
          <a:xfrm>
            <a:off x="9459702" y="1495021"/>
            <a:ext cx="2342857" cy="2771429"/>
          </a:xfrm>
          <a:prstGeom prst="rect">
            <a:avLst/>
          </a:prstGeom>
        </p:spPr>
      </p:pic>
    </p:spTree>
    <p:extLst>
      <p:ext uri="{BB962C8B-B14F-4D97-AF65-F5344CB8AC3E}">
        <p14:creationId xmlns:p14="http://schemas.microsoft.com/office/powerpoint/2010/main" val="171491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1000"/>
                                        <p:tgtEl>
                                          <p:spTgt spid="104"/>
                                        </p:tgtEl>
                                      </p:cBhvr>
                                    </p:animEffect>
                                    <p:anim calcmode="lin" valueType="num">
                                      <p:cBhvr>
                                        <p:cTn id="13" dur="1000" fill="hold"/>
                                        <p:tgtEl>
                                          <p:spTgt spid="104"/>
                                        </p:tgtEl>
                                        <p:attrNameLst>
                                          <p:attrName>ppt_x</p:attrName>
                                        </p:attrNameLst>
                                      </p:cBhvr>
                                      <p:tavLst>
                                        <p:tav tm="0">
                                          <p:val>
                                            <p:strVal val="#ppt_x"/>
                                          </p:val>
                                        </p:tav>
                                        <p:tav tm="100000">
                                          <p:val>
                                            <p:strVal val="#ppt_x"/>
                                          </p:val>
                                        </p:tav>
                                      </p:tavLst>
                                    </p:anim>
                                    <p:anim calcmode="lin" valueType="num">
                                      <p:cBhvr>
                                        <p:cTn id="14" dur="1000" fill="hold"/>
                                        <p:tgtEl>
                                          <p:spTgt spid="10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1000"/>
                                        <p:tgtEl>
                                          <p:spTgt spid="106"/>
                                        </p:tgtEl>
                                      </p:cBhvr>
                                    </p:animEffect>
                                    <p:anim calcmode="lin" valueType="num">
                                      <p:cBhvr>
                                        <p:cTn id="18" dur="1000" fill="hold"/>
                                        <p:tgtEl>
                                          <p:spTgt spid="106"/>
                                        </p:tgtEl>
                                        <p:attrNameLst>
                                          <p:attrName>ppt_x</p:attrName>
                                        </p:attrNameLst>
                                      </p:cBhvr>
                                      <p:tavLst>
                                        <p:tav tm="0">
                                          <p:val>
                                            <p:strVal val="#ppt_x"/>
                                          </p:val>
                                        </p:tav>
                                        <p:tav tm="100000">
                                          <p:val>
                                            <p:strVal val="#ppt_x"/>
                                          </p:val>
                                        </p:tav>
                                      </p:tavLst>
                                    </p:anim>
                                    <p:anim calcmode="lin" valueType="num">
                                      <p:cBhvr>
                                        <p:cTn id="19" dur="1000" fill="hold"/>
                                        <p:tgtEl>
                                          <p:spTgt spid="10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fade">
                                      <p:cBhvr>
                                        <p:cTn id="22" dur="1000"/>
                                        <p:tgtEl>
                                          <p:spTgt spid="108"/>
                                        </p:tgtEl>
                                      </p:cBhvr>
                                    </p:animEffect>
                                    <p:anim calcmode="lin" valueType="num">
                                      <p:cBhvr>
                                        <p:cTn id="23" dur="1000" fill="hold"/>
                                        <p:tgtEl>
                                          <p:spTgt spid="108"/>
                                        </p:tgtEl>
                                        <p:attrNameLst>
                                          <p:attrName>ppt_x</p:attrName>
                                        </p:attrNameLst>
                                      </p:cBhvr>
                                      <p:tavLst>
                                        <p:tav tm="0">
                                          <p:val>
                                            <p:strVal val="#ppt_x"/>
                                          </p:val>
                                        </p:tav>
                                        <p:tav tm="100000">
                                          <p:val>
                                            <p:strVal val="#ppt_x"/>
                                          </p:val>
                                        </p:tav>
                                      </p:tavLst>
                                    </p:anim>
                                    <p:anim calcmode="lin" valueType="num">
                                      <p:cBhvr>
                                        <p:cTn id="24" dur="1000" fill="hold"/>
                                        <p:tgtEl>
                                          <p:spTgt spid="10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fade">
                                      <p:cBhvr>
                                        <p:cTn id="27" dur="1000"/>
                                        <p:tgtEl>
                                          <p:spTgt spid="110"/>
                                        </p:tgtEl>
                                      </p:cBhvr>
                                    </p:animEffect>
                                    <p:anim calcmode="lin" valueType="num">
                                      <p:cBhvr>
                                        <p:cTn id="28" dur="1000" fill="hold"/>
                                        <p:tgtEl>
                                          <p:spTgt spid="110"/>
                                        </p:tgtEl>
                                        <p:attrNameLst>
                                          <p:attrName>ppt_x</p:attrName>
                                        </p:attrNameLst>
                                      </p:cBhvr>
                                      <p:tavLst>
                                        <p:tav tm="0">
                                          <p:val>
                                            <p:strVal val="#ppt_x"/>
                                          </p:val>
                                        </p:tav>
                                        <p:tav tm="100000">
                                          <p:val>
                                            <p:strVal val="#ppt_x"/>
                                          </p:val>
                                        </p:tav>
                                      </p:tavLst>
                                    </p:anim>
                                    <p:anim calcmode="lin" valueType="num">
                                      <p:cBhvr>
                                        <p:cTn id="29"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circle(in)">
                                      <p:cBhvr>
                                        <p:cTn id="34" dur="20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arn(inVertical)">
                                      <p:cBhvr>
                                        <p:cTn id="3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3"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UTM Cookies"/>
                  <a:ea typeface="+mn-ea"/>
                  <a:cs typeface="+mn-cs"/>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1" y="454250"/>
            <a:ext cx="808741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Quan sát tranh và trả lời câu hỏi:</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FFFF"/>
                </a:solidFill>
                <a:effectLst/>
                <a:uLnTx/>
                <a:uFillTx/>
                <a:latin typeface="UTM Cookies"/>
                <a:ea typeface="+mn-ea"/>
                <a:cs typeface="+mn-cs"/>
              </a:rPr>
              <a:t>1</a:t>
            </a:r>
          </a:p>
        </p:txBody>
      </p:sp>
      <p:sp>
        <p:nvSpPr>
          <p:cNvPr id="10" name="TextBox 9">
            <a:extLst>
              <a:ext uri="{FF2B5EF4-FFF2-40B4-BE49-F238E27FC236}">
                <a16:creationId xmlns:a16="http://schemas.microsoft.com/office/drawing/2014/main" id="{E94DDD94-CC06-554B-8E0E-4A73AD6C1944}"/>
              </a:ext>
            </a:extLst>
          </p:cNvPr>
          <p:cNvSpPr txBox="1"/>
          <p:nvPr/>
        </p:nvSpPr>
        <p:spPr>
          <a:xfrm flipH="1">
            <a:off x="1145567" y="5749727"/>
            <a:ext cx="9183816"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1" u="none" strike="noStrike" kern="1200" cap="none" spc="0" normalizeH="0" baseline="0" noProof="0" dirty="0">
                <a:ln w="0">
                  <a:solidFill>
                    <a:srgbClr val="DA8B37"/>
                  </a:solidFill>
                </a:ln>
                <a:solidFill>
                  <a:srgbClr val="E89A5C"/>
                </a:solidFill>
                <a:effectLst>
                  <a:outerShdw blurRad="38100" dist="19050" dir="2700000" algn="tl" rotWithShape="0">
                    <a:srgbClr val="EA4F46">
                      <a:alpha val="40000"/>
                    </a:srgbClr>
                  </a:outerShdw>
                </a:effectLst>
                <a:uLnTx/>
                <a:uFillTx/>
                <a:latin typeface="Arial"/>
                <a:ea typeface="+mn-ea"/>
                <a:cs typeface="+mn-cs"/>
              </a:rPr>
              <a:t>Kể tên địa điểm công cộng trong những tranh trên. </a:t>
            </a:r>
          </a:p>
        </p:txBody>
      </p:sp>
      <p:sp>
        <p:nvSpPr>
          <p:cNvPr id="5" name="Oval Callout 4">
            <a:extLst>
              <a:ext uri="{FF2B5EF4-FFF2-40B4-BE49-F238E27FC236}">
                <a16:creationId xmlns:a16="http://schemas.microsoft.com/office/drawing/2014/main"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ysClr val="windowText" lastClr="000000"/>
                </a:solidFill>
                <a:effectLst/>
                <a:uLnTx/>
                <a:uFillTx/>
                <a:latin typeface="UTM Cooper Black" panose="02040603050506020204" pitchFamily="18" charset="0"/>
                <a:ea typeface="+mn-ea"/>
                <a:cs typeface="+mn-cs"/>
              </a:rPr>
              <a:t>?</a:t>
            </a:r>
          </a:p>
        </p:txBody>
      </p:sp>
      <p:pic>
        <p:nvPicPr>
          <p:cNvPr id="12" name="Picture 11">
            <a:extLst>
              <a:ext uri="{FF2B5EF4-FFF2-40B4-BE49-F238E27FC236}">
                <a16:creationId xmlns:a16="http://schemas.microsoft.com/office/drawing/2014/main"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4" name="Picture 13">
            <a:extLst>
              <a:ext uri="{FF2B5EF4-FFF2-40B4-BE49-F238E27FC236}">
                <a16:creationId xmlns:a16="http://schemas.microsoft.com/office/drawing/2014/main"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9" name="Picture 18">
            <a:extLst>
              <a:ext uri="{FF2B5EF4-FFF2-40B4-BE49-F238E27FC236}">
                <a16:creationId xmlns:a16="http://schemas.microsoft.com/office/drawing/2014/main"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21" name="Picture 20">
            <a:extLst>
              <a:ext uri="{FF2B5EF4-FFF2-40B4-BE49-F238E27FC236}">
                <a16:creationId xmlns:a16="http://schemas.microsoft.com/office/drawing/2014/main"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id="{A93E1050-2536-5748-81D9-5456D4F3B0E0}"/>
              </a:ext>
            </a:extLst>
          </p:cNvPr>
          <p:cNvSpPr/>
          <p:nvPr/>
        </p:nvSpPr>
        <p:spPr>
          <a:xfrm>
            <a:off x="895911" y="5240260"/>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Trường học</a:t>
            </a:r>
          </a:p>
        </p:txBody>
      </p:sp>
      <p:sp>
        <p:nvSpPr>
          <p:cNvPr id="27" name="Rectangle: Rounded Corners 5">
            <a:extLst>
              <a:ext uri="{FF2B5EF4-FFF2-40B4-BE49-F238E27FC236}">
                <a16:creationId xmlns:a16="http://schemas.microsoft.com/office/drawing/2014/main"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Bệnh viện</a:t>
            </a:r>
          </a:p>
        </p:txBody>
      </p:sp>
      <p:sp>
        <p:nvSpPr>
          <p:cNvPr id="28" name="Rectangle: Rounded Corners 5">
            <a:extLst>
              <a:ext uri="{FF2B5EF4-FFF2-40B4-BE49-F238E27FC236}">
                <a16:creationId xmlns:a16="http://schemas.microsoft.com/office/drawing/2014/main" id="{67B89C9D-80EB-0141-B643-F2D9914719C7}"/>
              </a:ext>
            </a:extLst>
          </p:cNvPr>
          <p:cNvSpPr/>
          <p:nvPr/>
        </p:nvSpPr>
        <p:spPr>
          <a:xfrm>
            <a:off x="6670072" y="5243390"/>
            <a:ext cx="1614214"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78609"/>
                </a:solidFill>
                <a:effectLst/>
                <a:uLnTx/>
                <a:uFillTx/>
                <a:latin typeface="Arial" panose="020B0604020202020204" pitchFamily="34" charset="0"/>
                <a:ea typeface="+mn-ea"/>
                <a:cs typeface="+mn-cs"/>
              </a:rPr>
              <a:t>Bệnh viện</a:t>
            </a:r>
          </a:p>
        </p:txBody>
      </p:sp>
      <p:sp>
        <p:nvSpPr>
          <p:cNvPr id="34" name="Rectangle: Rounded Corners 5">
            <a:extLst>
              <a:ext uri="{FF2B5EF4-FFF2-40B4-BE49-F238E27FC236}">
                <a16:creationId xmlns:a16="http://schemas.microsoft.com/office/drawing/2014/main" id="{99311CBD-ECD7-D949-AAA8-A4EE02708095}"/>
              </a:ext>
            </a:extLst>
          </p:cNvPr>
          <p:cNvSpPr/>
          <p:nvPr/>
        </p:nvSpPr>
        <p:spPr>
          <a:xfrm>
            <a:off x="9597911" y="4645414"/>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Công viên</a:t>
            </a:r>
          </a:p>
        </p:txBody>
      </p:sp>
      <p:sp>
        <p:nvSpPr>
          <p:cNvPr id="36" name="TextBox 35">
            <a:extLst>
              <a:ext uri="{FF2B5EF4-FFF2-40B4-BE49-F238E27FC236}">
                <a16:creationId xmlns:a16="http://schemas.microsoft.com/office/drawing/2014/main" id="{C3D9E652-A6D5-DC49-9F67-6D6B0A3B1625}"/>
              </a:ext>
            </a:extLst>
          </p:cNvPr>
          <p:cNvSpPr txBox="1"/>
          <p:nvPr/>
        </p:nvSpPr>
        <p:spPr>
          <a:xfrm flipH="1">
            <a:off x="1138807" y="5737766"/>
            <a:ext cx="9183816"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1" u="none" strike="noStrike" kern="1200" cap="none" spc="0" normalizeH="0" baseline="0" noProof="0" dirty="0">
                <a:ln w="0">
                  <a:solidFill>
                    <a:srgbClr val="00B050"/>
                  </a:solidFill>
                </a:ln>
                <a:solidFill>
                  <a:srgbClr val="A2CF9D">
                    <a:lumMod val="75000"/>
                  </a:srgbClr>
                </a:solidFill>
                <a:effectLst/>
                <a:uLnTx/>
                <a:uFillTx/>
                <a:latin typeface="Arial"/>
                <a:ea typeface="+mn-ea"/>
                <a:cs typeface="+mn-cs"/>
              </a:rPr>
              <a:t>Kể tên những địa điểm công cộng khác mà em biết.</a:t>
            </a:r>
          </a:p>
        </p:txBody>
      </p:sp>
    </p:spTree>
    <p:extLst>
      <p:ext uri="{BB962C8B-B14F-4D97-AF65-F5344CB8AC3E}">
        <p14:creationId xmlns:p14="http://schemas.microsoft.com/office/powerpoint/2010/main" val="20110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2" y="155026"/>
            <a:ext cx="2575157"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UTM Cookies"/>
                  <a:ea typeface="+mn-ea"/>
                  <a:cs typeface="+mn-cs"/>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934358"/>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Một số quy định nơi công cộng:</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Em hãy nêu một số quy định nơi công cộng theo các hình sau:</a:t>
            </a:r>
          </a:p>
        </p:txBody>
      </p:sp>
      <p:sp>
        <p:nvSpPr>
          <p:cNvPr id="29" name="Oval 28">
            <a:extLst>
              <a:ext uri="{FF2B5EF4-FFF2-40B4-BE49-F238E27FC236}">
                <a16:creationId xmlns:a16="http://schemas.microsoft.com/office/drawing/2014/main" id="{3DE89836-6F9E-AB4A-95AA-F481A9E63F0A}"/>
              </a:ext>
            </a:extLst>
          </p:cNvPr>
          <p:cNvSpPr/>
          <p:nvPr/>
        </p:nvSpPr>
        <p:spPr>
          <a:xfrm>
            <a:off x="2798989" y="402350"/>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UTM Cookies"/>
                <a:ea typeface="+mn-ea"/>
                <a:cs typeface="+mn-cs"/>
              </a:rPr>
              <a:t>2</a:t>
            </a:r>
          </a:p>
        </p:txBody>
      </p:sp>
      <p:pic>
        <p:nvPicPr>
          <p:cNvPr id="31" name="Picture 30">
            <a:extLst>
              <a:ext uri="{FF2B5EF4-FFF2-40B4-BE49-F238E27FC236}">
                <a16:creationId xmlns:a16="http://schemas.microsoft.com/office/drawing/2014/main" id="{DAD9F521-9132-6F44-9A2B-16B5BD402D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34" name="Picture 33">
            <a:extLst>
              <a:ext uri="{FF2B5EF4-FFF2-40B4-BE49-F238E27FC236}">
                <a16:creationId xmlns:a16="http://schemas.microsoft.com/office/drawing/2014/main" id="{B5ECC537-70F4-C14E-A6EA-C59B8A93E9A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35" name="Picture 34">
            <a:extLst>
              <a:ext uri="{FF2B5EF4-FFF2-40B4-BE49-F238E27FC236}">
                <a16:creationId xmlns:a16="http://schemas.microsoft.com/office/drawing/2014/main" id="{269E9AFD-3240-434C-8BD1-BC29589E96E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36" name="Picture 35">
            <a:extLst>
              <a:ext uri="{FF2B5EF4-FFF2-40B4-BE49-F238E27FC236}">
                <a16:creationId xmlns:a16="http://schemas.microsoft.com/office/drawing/2014/main" id="{536C020D-142B-434E-90DF-1B43FC770B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37" name="Picture 36">
            <a:extLst>
              <a:ext uri="{FF2B5EF4-FFF2-40B4-BE49-F238E27FC236}">
                <a16:creationId xmlns:a16="http://schemas.microsoft.com/office/drawing/2014/main" id="{491ABF3F-A414-F44F-BF27-EA0C6FF3B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38" name="Rectangle: Rounded Corners 5">
            <a:extLst>
              <a:ext uri="{FF2B5EF4-FFF2-40B4-BE49-F238E27FC236}">
                <a16:creationId xmlns:a16="http://schemas.microsoft.com/office/drawing/2014/main" id="{B61504D2-3883-D145-8AEE-6B0ECA95ABA9}"/>
              </a:ext>
            </a:extLst>
          </p:cNvPr>
          <p:cNvSpPr/>
          <p:nvPr/>
        </p:nvSpPr>
        <p:spPr>
          <a:xfrm>
            <a:off x="1049355" y="3555294"/>
            <a:ext cx="2148519"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KHÔNG xả rác</a:t>
            </a:r>
          </a:p>
        </p:txBody>
      </p:sp>
      <p:sp>
        <p:nvSpPr>
          <p:cNvPr id="39" name="Rectangle: Rounded Corners 5">
            <a:extLst>
              <a:ext uri="{FF2B5EF4-FFF2-40B4-BE49-F238E27FC236}">
                <a16:creationId xmlns:a16="http://schemas.microsoft.com/office/drawing/2014/main" id="{363FCF10-851D-164E-999E-3644659236A4}"/>
              </a:ext>
            </a:extLst>
          </p:cNvPr>
          <p:cNvSpPr/>
          <p:nvPr/>
        </p:nvSpPr>
        <p:spPr>
          <a:xfrm>
            <a:off x="5021740" y="3515777"/>
            <a:ext cx="2148519" cy="729405"/>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KHÔNG giẫm chân lên cỏ</a:t>
            </a:r>
          </a:p>
        </p:txBody>
      </p:sp>
      <p:sp>
        <p:nvSpPr>
          <p:cNvPr id="41" name="Rectangle: Rounded Corners 5">
            <a:extLst>
              <a:ext uri="{FF2B5EF4-FFF2-40B4-BE49-F238E27FC236}">
                <a16:creationId xmlns:a16="http://schemas.microsoft.com/office/drawing/2014/main" id="{4AD8667A-3BFC-5C4E-AD4C-6D05DA6A7765}"/>
              </a:ext>
            </a:extLst>
          </p:cNvPr>
          <p:cNvSpPr/>
          <p:nvPr/>
        </p:nvSpPr>
        <p:spPr>
          <a:xfrm>
            <a:off x="8886700" y="3555294"/>
            <a:ext cx="2363371"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KHÔNG ngắt hoa</a:t>
            </a:r>
          </a:p>
        </p:txBody>
      </p:sp>
      <p:sp>
        <p:nvSpPr>
          <p:cNvPr id="42" name="Rectangle: Rounded Corners 5">
            <a:extLst>
              <a:ext uri="{FF2B5EF4-FFF2-40B4-BE49-F238E27FC236}">
                <a16:creationId xmlns:a16="http://schemas.microsoft.com/office/drawing/2014/main" id="{33D21DC5-F31F-3E4E-915C-F25EE5A1018D}"/>
              </a:ext>
            </a:extLst>
          </p:cNvPr>
          <p:cNvSpPr/>
          <p:nvPr/>
        </p:nvSpPr>
        <p:spPr>
          <a:xfrm>
            <a:off x="2506924" y="6108477"/>
            <a:ext cx="259970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KHÔNG gây ồn ào</a:t>
            </a:r>
          </a:p>
        </p:txBody>
      </p:sp>
      <p:sp>
        <p:nvSpPr>
          <p:cNvPr id="43" name="Rectangle: Rounded Corners 5">
            <a:extLst>
              <a:ext uri="{FF2B5EF4-FFF2-40B4-BE49-F238E27FC236}">
                <a16:creationId xmlns:a16="http://schemas.microsoft.com/office/drawing/2014/main" id="{ABEF2CBF-8B7F-4342-8CB0-85DC831D4657}"/>
              </a:ext>
            </a:extLst>
          </p:cNvPr>
          <p:cNvSpPr/>
          <p:nvPr/>
        </p:nvSpPr>
        <p:spPr>
          <a:xfrm>
            <a:off x="6584764" y="6128549"/>
            <a:ext cx="3460212"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KHÔNG chen lấn, xô đẩy</a:t>
            </a:r>
          </a:p>
        </p:txBody>
      </p:sp>
    </p:spTree>
    <p:extLst>
      <p:ext uri="{BB962C8B-B14F-4D97-AF65-F5344CB8AC3E}">
        <p14:creationId xmlns:p14="http://schemas.microsoft.com/office/powerpoint/2010/main" val="111049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UTM Cookies"/>
                  <a:ea typeface="+mn-ea"/>
                  <a:cs typeface="+mn-cs"/>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513346"/>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Một số quy định nơi công cộng:</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UTM Cookies"/>
                <a:ea typeface="+mn-ea"/>
                <a:cs typeface="+mn-cs"/>
              </a:rPr>
              <a:t>2</a:t>
            </a:r>
          </a:p>
        </p:txBody>
      </p:sp>
      <p:sp>
        <p:nvSpPr>
          <p:cNvPr id="5" name="Rectangle 4">
            <a:extLst>
              <a:ext uri="{FF2B5EF4-FFF2-40B4-BE49-F238E27FC236}">
                <a16:creationId xmlns:a16="http://schemas.microsoft.com/office/drawing/2014/main" id="{0C5458FD-6E88-FE4E-8BC1-3669CA8DB744}"/>
              </a:ext>
            </a:extLst>
          </p:cNvPr>
          <p:cNvSpPr/>
          <p:nvPr/>
        </p:nvSpPr>
        <p:spPr>
          <a:xfrm>
            <a:off x="2755571" y="977907"/>
            <a:ext cx="8998857" cy="513346"/>
          </a:xfrm>
          <a:prstGeom prst="rect">
            <a:avLst/>
          </a:prstGeom>
        </p:spPr>
        <p:txBody>
          <a:bodyPr wrap="square">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Kể thêm một số quy định nơi công cộng khác mà em biết.</a:t>
            </a:r>
          </a:p>
        </p:txBody>
      </p:sp>
      <p:grpSp>
        <p:nvGrpSpPr>
          <p:cNvPr id="17" name="Group 16">
            <a:extLst>
              <a:ext uri="{FF2B5EF4-FFF2-40B4-BE49-F238E27FC236}">
                <a16:creationId xmlns:a16="http://schemas.microsoft.com/office/drawing/2014/main" id="{4CC15C37-271A-654C-A309-6E8CC02A5397}"/>
              </a:ext>
            </a:extLst>
          </p:cNvPr>
          <p:cNvGrpSpPr/>
          <p:nvPr/>
        </p:nvGrpSpPr>
        <p:grpSpPr>
          <a:xfrm>
            <a:off x="445312" y="2076307"/>
            <a:ext cx="5939732" cy="3847614"/>
            <a:chOff x="445312" y="2076307"/>
            <a:chExt cx="5939732" cy="3847614"/>
          </a:xfrm>
        </p:grpSpPr>
        <p:grpSp>
          <p:nvGrpSpPr>
            <p:cNvPr id="12" name="Group 11">
              <a:extLst>
                <a:ext uri="{FF2B5EF4-FFF2-40B4-BE49-F238E27FC236}">
                  <a16:creationId xmlns:a16="http://schemas.microsoft.com/office/drawing/2014/main" id="{18BAEDEF-1D2E-154B-83F5-F146C60777FC}"/>
                </a:ext>
              </a:extLst>
            </p:cNvPr>
            <p:cNvGrpSpPr/>
            <p:nvPr/>
          </p:nvGrpSpPr>
          <p:grpSpPr>
            <a:xfrm>
              <a:off x="445312" y="2076307"/>
              <a:ext cx="5309591" cy="3632564"/>
              <a:chOff x="667657" y="2247529"/>
              <a:chExt cx="4572627" cy="3128369"/>
            </a:xfrm>
          </p:grpSpPr>
          <p:grpSp>
            <p:nvGrpSpPr>
              <p:cNvPr id="10" name="Group 9">
                <a:extLst>
                  <a:ext uri="{FF2B5EF4-FFF2-40B4-BE49-F238E27FC236}">
                    <a16:creationId xmlns:a16="http://schemas.microsoft.com/office/drawing/2014/main" id="{58F15182-0B05-684F-8921-79FB4015F690}"/>
                  </a:ext>
                </a:extLst>
              </p:cNvPr>
              <p:cNvGrpSpPr/>
              <p:nvPr/>
            </p:nvGrpSpPr>
            <p:grpSpPr>
              <a:xfrm>
                <a:off x="667657" y="2247529"/>
                <a:ext cx="4572627" cy="3128369"/>
                <a:chOff x="667657" y="2247529"/>
                <a:chExt cx="4572627" cy="3128369"/>
              </a:xfrm>
            </p:grpSpPr>
            <p:sp>
              <p:nvSpPr>
                <p:cNvPr id="7" name="Rounded Rectangle 6">
                  <a:extLst>
                    <a:ext uri="{FF2B5EF4-FFF2-40B4-BE49-F238E27FC236}">
                      <a16:creationId xmlns:a16="http://schemas.microsoft.com/office/drawing/2014/main" id="{87EC7A53-7322-8945-B211-963CCD53F014}"/>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19" name="Rounded Rectangle 18">
                  <a:extLst>
                    <a:ext uri="{FF2B5EF4-FFF2-40B4-BE49-F238E27FC236}">
                      <a16:creationId xmlns:a16="http://schemas.microsoft.com/office/drawing/2014/main" id="{E8C41EEB-3B05-904C-9538-2403218639C7}"/>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8" name="L-Shape 7">
                  <a:extLst>
                    <a:ext uri="{FF2B5EF4-FFF2-40B4-BE49-F238E27FC236}">
                      <a16:creationId xmlns:a16="http://schemas.microsoft.com/office/drawing/2014/main" id="{E5315756-99CD-1C4C-B540-E7306F74FDD3}"/>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22" name="L-Shape 21">
                  <a:extLst>
                    <a:ext uri="{FF2B5EF4-FFF2-40B4-BE49-F238E27FC236}">
                      <a16:creationId xmlns:a16="http://schemas.microsoft.com/office/drawing/2014/main" id="{929853DF-ED21-4048-BEA7-D7B8E1BC6FAB}"/>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23" name="L-Shape 22">
                  <a:extLst>
                    <a:ext uri="{FF2B5EF4-FFF2-40B4-BE49-F238E27FC236}">
                      <a16:creationId xmlns:a16="http://schemas.microsoft.com/office/drawing/2014/main" id="{E9B16BCE-165A-384F-987F-3051CBB44328}"/>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24" name="L-Shape 23">
                  <a:extLst>
                    <a:ext uri="{FF2B5EF4-FFF2-40B4-BE49-F238E27FC236}">
                      <a16:creationId xmlns:a16="http://schemas.microsoft.com/office/drawing/2014/main" id="{4BAE72AC-6F61-844C-A076-CF514AE705B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9" name="Right Triangle 8">
                  <a:extLst>
                    <a:ext uri="{FF2B5EF4-FFF2-40B4-BE49-F238E27FC236}">
                      <a16:creationId xmlns:a16="http://schemas.microsoft.com/office/drawing/2014/main" id="{F3390223-8BFE-8D4F-A40A-3714AC9A9535}"/>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26" name="Right Triangle 25">
                  <a:extLst>
                    <a:ext uri="{FF2B5EF4-FFF2-40B4-BE49-F238E27FC236}">
                      <a16:creationId xmlns:a16="http://schemas.microsoft.com/office/drawing/2014/main" id="{DFC236A9-DE0E-0743-8E29-1E27083247D4}"/>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27" name="Right Triangle 26">
                  <a:extLst>
                    <a:ext uri="{FF2B5EF4-FFF2-40B4-BE49-F238E27FC236}">
                      <a16:creationId xmlns:a16="http://schemas.microsoft.com/office/drawing/2014/main" id="{728AEDFF-4CDB-AD4B-B450-4B77554C49F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28" name="Right Triangle 27">
                  <a:extLst>
                    <a:ext uri="{FF2B5EF4-FFF2-40B4-BE49-F238E27FC236}">
                      <a16:creationId xmlns:a16="http://schemas.microsoft.com/office/drawing/2014/main" id="{DFF04763-5629-8E48-B714-49CC3E2EED6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23D524BC-EF98-1743-8FFB-ED396B68B2C2}"/>
                  </a:ext>
                </a:extLst>
              </p:cNvPr>
              <p:cNvSpPr txBox="1"/>
              <p:nvPr/>
            </p:nvSpPr>
            <p:spPr>
              <a:xfrm>
                <a:off x="1116128" y="2475519"/>
                <a:ext cx="3697222" cy="4505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EA4F46"/>
                    </a:solidFill>
                    <a:effectLst/>
                    <a:uLnTx/>
                    <a:uFillTx/>
                    <a:latin typeface="Times New Roman" panose="02020603050405020304" pitchFamily="18" charset="0"/>
                    <a:cs typeface="Times New Roman" panose="02020603050405020304" pitchFamily="18" charset="0"/>
                  </a:rPr>
                  <a:t>NỘI QUY NHÀ TRƯỜNG</a:t>
                </a:r>
              </a:p>
            </p:txBody>
          </p:sp>
        </p:grpSp>
        <p:pic>
          <p:nvPicPr>
            <p:cNvPr id="7170" name="Picture 2" descr="School Classroom Advertising Background, Advertising Background, Simple,  Blackboard Background Image for Free Download">
              <a:extLst>
                <a:ext uri="{FF2B5EF4-FFF2-40B4-BE49-F238E27FC236}">
                  <a16:creationId xmlns:a16="http://schemas.microsoft.com/office/drawing/2014/main" id="{2BB226BF-D12F-CE49-994B-2828ED927FA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A9F6D70-CE92-0F4D-9AC8-C304F74498D2}"/>
                </a:ext>
              </a:extLst>
            </p:cNvPr>
            <p:cNvSpPr txBox="1"/>
            <p:nvPr/>
          </p:nvSpPr>
          <p:spPr>
            <a:xfrm>
              <a:off x="720396" y="2729049"/>
              <a:ext cx="4841310" cy="2862322"/>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Đi học đều, đúng giờ.</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Trang phục gọn gàng, phù hợp.</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Họp tập chăm chỉ.</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Có ý thức giữ gìn và bảo vệ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tài sản của trường, lớp.</a:t>
              </a:r>
            </a:p>
          </p:txBody>
        </p:sp>
      </p:grpSp>
      <p:grpSp>
        <p:nvGrpSpPr>
          <p:cNvPr id="16" name="Group 15">
            <a:extLst>
              <a:ext uri="{FF2B5EF4-FFF2-40B4-BE49-F238E27FC236}">
                <a16:creationId xmlns:a16="http://schemas.microsoft.com/office/drawing/2014/main" id="{EF81F2A4-70F4-7B4E-AD56-65AAA55EC567}"/>
              </a:ext>
            </a:extLst>
          </p:cNvPr>
          <p:cNvGrpSpPr/>
          <p:nvPr/>
        </p:nvGrpSpPr>
        <p:grpSpPr>
          <a:xfrm>
            <a:off x="6436415" y="2069790"/>
            <a:ext cx="5396208" cy="3947682"/>
            <a:chOff x="6436415" y="2069790"/>
            <a:chExt cx="5396208" cy="3947682"/>
          </a:xfrm>
        </p:grpSpPr>
        <p:grpSp>
          <p:nvGrpSpPr>
            <p:cNvPr id="40" name="Group 39">
              <a:extLst>
                <a:ext uri="{FF2B5EF4-FFF2-40B4-BE49-F238E27FC236}">
                  <a16:creationId xmlns:a16="http://schemas.microsoft.com/office/drawing/2014/main" id="{E138C886-F59D-1B43-91B6-433CF0070A64}"/>
                </a:ext>
              </a:extLst>
            </p:cNvPr>
            <p:cNvGrpSpPr/>
            <p:nvPr/>
          </p:nvGrpSpPr>
          <p:grpSpPr>
            <a:xfrm>
              <a:off x="6436415" y="2069790"/>
              <a:ext cx="5309591" cy="3632564"/>
              <a:chOff x="667657" y="2247529"/>
              <a:chExt cx="4572627" cy="3128369"/>
            </a:xfrm>
          </p:grpSpPr>
          <p:grpSp>
            <p:nvGrpSpPr>
              <p:cNvPr id="44" name="Group 43">
                <a:extLst>
                  <a:ext uri="{FF2B5EF4-FFF2-40B4-BE49-F238E27FC236}">
                    <a16:creationId xmlns:a16="http://schemas.microsoft.com/office/drawing/2014/main" id="{786A7B08-95D3-B948-8BE6-1AD681CBF2B5}"/>
                  </a:ext>
                </a:extLst>
              </p:cNvPr>
              <p:cNvGrpSpPr/>
              <p:nvPr/>
            </p:nvGrpSpPr>
            <p:grpSpPr>
              <a:xfrm>
                <a:off x="667657" y="2247529"/>
                <a:ext cx="4572627" cy="3128369"/>
                <a:chOff x="667657" y="2247529"/>
                <a:chExt cx="4572627" cy="3128369"/>
              </a:xfrm>
            </p:grpSpPr>
            <p:sp>
              <p:nvSpPr>
                <p:cNvPr id="46" name="Rounded Rectangle 45">
                  <a:extLst>
                    <a:ext uri="{FF2B5EF4-FFF2-40B4-BE49-F238E27FC236}">
                      <a16:creationId xmlns:a16="http://schemas.microsoft.com/office/drawing/2014/main" id="{E745B8D1-423E-1A4B-83AF-FE0C480E69B7}"/>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47" name="Rounded Rectangle 46">
                  <a:extLst>
                    <a:ext uri="{FF2B5EF4-FFF2-40B4-BE49-F238E27FC236}">
                      <a16:creationId xmlns:a16="http://schemas.microsoft.com/office/drawing/2014/main" id="{AA0A36D5-4B19-1C4F-886C-1FC954638EA3}"/>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48" name="L-Shape 47">
                  <a:extLst>
                    <a:ext uri="{FF2B5EF4-FFF2-40B4-BE49-F238E27FC236}">
                      <a16:creationId xmlns:a16="http://schemas.microsoft.com/office/drawing/2014/main" id="{E8325CCC-EE02-3D4A-AEB6-CE43241ACE3B}"/>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49" name="L-Shape 48">
                  <a:extLst>
                    <a:ext uri="{FF2B5EF4-FFF2-40B4-BE49-F238E27FC236}">
                      <a16:creationId xmlns:a16="http://schemas.microsoft.com/office/drawing/2014/main" id="{78BBE38D-AA95-7940-BE85-A9DEE7BFE4AD}"/>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50" name="L-Shape 49">
                  <a:extLst>
                    <a:ext uri="{FF2B5EF4-FFF2-40B4-BE49-F238E27FC236}">
                      <a16:creationId xmlns:a16="http://schemas.microsoft.com/office/drawing/2014/main" id="{AF81542C-9EA7-FC44-B5B0-A1C949A8C8E0}"/>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51" name="L-Shape 50">
                  <a:extLst>
                    <a:ext uri="{FF2B5EF4-FFF2-40B4-BE49-F238E27FC236}">
                      <a16:creationId xmlns:a16="http://schemas.microsoft.com/office/drawing/2014/main" id="{324FC38A-F666-C34E-8EE1-53313F4C98E7}"/>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52" name="Right Triangle 51">
                  <a:extLst>
                    <a:ext uri="{FF2B5EF4-FFF2-40B4-BE49-F238E27FC236}">
                      <a16:creationId xmlns:a16="http://schemas.microsoft.com/office/drawing/2014/main" id="{AF8D3C37-964D-8D42-9C44-7A7BE28483C7}"/>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53" name="Right Triangle 52">
                  <a:extLst>
                    <a:ext uri="{FF2B5EF4-FFF2-40B4-BE49-F238E27FC236}">
                      <a16:creationId xmlns:a16="http://schemas.microsoft.com/office/drawing/2014/main" id="{89A4BA34-42A9-7343-80EE-EF264EBAEF37}"/>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54" name="Right Triangle 53">
                  <a:extLst>
                    <a:ext uri="{FF2B5EF4-FFF2-40B4-BE49-F238E27FC236}">
                      <a16:creationId xmlns:a16="http://schemas.microsoft.com/office/drawing/2014/main" id="{692F680A-2697-4D44-A642-8F65DD512602}"/>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55" name="Right Triangle 54">
                  <a:extLst>
                    <a:ext uri="{FF2B5EF4-FFF2-40B4-BE49-F238E27FC236}">
                      <a16:creationId xmlns:a16="http://schemas.microsoft.com/office/drawing/2014/main" id="{E877110A-7065-D748-942F-053A6C870E3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grpSp>
          <p:sp>
            <p:nvSpPr>
              <p:cNvPr id="45" name="TextBox 44">
                <a:extLst>
                  <a:ext uri="{FF2B5EF4-FFF2-40B4-BE49-F238E27FC236}">
                    <a16:creationId xmlns:a16="http://schemas.microsoft.com/office/drawing/2014/main" id="{3F065C5E-B7B9-DF4D-BD3F-BEDBA1D51163}"/>
                  </a:ext>
                </a:extLst>
              </p:cNvPr>
              <p:cNvSpPr txBox="1"/>
              <p:nvPr/>
            </p:nvSpPr>
            <p:spPr>
              <a:xfrm>
                <a:off x="1516614" y="2475519"/>
                <a:ext cx="2896252" cy="42409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600" b="1" i="0" u="none" strike="noStrike" kern="1200" cap="none" spc="0" normalizeH="0" baseline="0" noProof="0" dirty="0">
                    <a:ln>
                      <a:noFill/>
                    </a:ln>
                    <a:solidFill>
                      <a:srgbClr val="EA4F46"/>
                    </a:solidFill>
                    <a:effectLst/>
                    <a:uLnTx/>
                    <a:uFillTx/>
                    <a:latin typeface="Times New Roman" panose="02020603050405020304" pitchFamily="18" charset="0"/>
                    <a:cs typeface="Times New Roman" panose="02020603050405020304" pitchFamily="18" charset="0"/>
                  </a:rPr>
                  <a:t>NỘI QUY THƯ VIỆN</a:t>
                </a:r>
              </a:p>
            </p:txBody>
          </p:sp>
        </p:grpSp>
        <p:sp>
          <p:nvSpPr>
            <p:cNvPr id="56" name="TextBox 55">
              <a:extLst>
                <a:ext uri="{FF2B5EF4-FFF2-40B4-BE49-F238E27FC236}">
                  <a16:creationId xmlns:a16="http://schemas.microsoft.com/office/drawing/2014/main" id="{2EA312CF-A857-EA42-8222-FF287E7B768C}"/>
                </a:ext>
              </a:extLst>
            </p:cNvPr>
            <p:cNvSpPr txBox="1"/>
            <p:nvPr/>
          </p:nvSpPr>
          <p:spPr>
            <a:xfrm>
              <a:off x="6837345" y="2820864"/>
              <a:ext cx="4841310" cy="175432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Giữ trật tự.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Giữ vệ sinh.</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Sắp xếp đúng nơi quy định.</a:t>
              </a:r>
            </a:p>
          </p:txBody>
        </p:sp>
        <p:pic>
          <p:nvPicPr>
            <p:cNvPr id="7172" name="Picture 4" descr="Book Cartoon clipart - Book, Product, Line, transparent clip art">
              <a:extLst>
                <a:ext uri="{FF2B5EF4-FFF2-40B4-BE49-F238E27FC236}">
                  <a16:creationId xmlns:a16="http://schemas.microsoft.com/office/drawing/2014/main" id="{C2D7BD20-A28A-AD45-B79A-BA26033BB26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894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682530" y="-527778"/>
            <a:ext cx="1025510" cy="2376055"/>
          </a:xfrm>
          <a:prstGeom prst="trapezoid">
            <a:avLst/>
          </a:prstGeom>
          <a:solidFill>
            <a:schemeClr val="accent2">
              <a:lumMod val="40000"/>
              <a:lumOff val="60000"/>
            </a:schemeClr>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3146372" y="266120"/>
            <a:ext cx="7696200" cy="1077218"/>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Nêu</a:t>
            </a:r>
            <a:r>
              <a:rPr kumimoji="0" lang="en-US" sz="32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các</a:t>
            </a:r>
            <a:r>
              <a:rPr kumimoji="0" lang="en-US" sz="32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quy</a:t>
            </a:r>
            <a:r>
              <a:rPr kumimoji="0" lang="en-US" sz="32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định</a:t>
            </a:r>
            <a:r>
              <a:rPr kumimoji="0" lang="en-US" sz="32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cần</a:t>
            </a:r>
            <a:r>
              <a:rPr kumimoji="0" lang="en-US" sz="32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tuân</a:t>
            </a:r>
            <a:r>
              <a:rPr kumimoji="0" lang="en-US" sz="32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thủ</a:t>
            </a:r>
            <a:r>
              <a:rPr kumimoji="0" lang="en-US" sz="32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ở </a:t>
            </a:r>
            <a:r>
              <a:rPr kumimoji="0" lang="en-US" sz="32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các</a:t>
            </a:r>
            <a:r>
              <a:rPr kumimoji="0" lang="en-US" sz="32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địa</a:t>
            </a:r>
            <a:r>
              <a:rPr kumimoji="0" lang="en-US" sz="32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điểm</a:t>
            </a:r>
            <a:r>
              <a:rPr kumimoji="0" lang="en-US" sz="32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sau</a:t>
            </a:r>
            <a:r>
              <a:rPr kumimoji="0" lang="en-US" sz="32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a:t>
            </a:r>
          </a:p>
        </p:txBody>
      </p:sp>
      <p:pic>
        <p:nvPicPr>
          <p:cNvPr id="16" name="Picture 15">
            <a:extLst>
              <a:ext uri="{FF2B5EF4-FFF2-40B4-BE49-F238E27FC236}">
                <a16:creationId xmlns:a16="http://schemas.microsoft.com/office/drawing/2014/main" id="{9AEA0E37-62CC-4F29-9999-BD0DA4D3C01B}"/>
              </a:ext>
            </a:extLst>
          </p:cNvPr>
          <p:cNvPicPr>
            <a:picLocks noChangeAspect="1"/>
          </p:cNvPicPr>
          <p:nvPr/>
        </p:nvPicPr>
        <p:blipFill>
          <a:blip r:embed="rId2"/>
          <a:stretch>
            <a:fillRect/>
          </a:stretch>
        </p:blipFill>
        <p:spPr>
          <a:xfrm>
            <a:off x="677057" y="300113"/>
            <a:ext cx="1706255" cy="638095"/>
          </a:xfrm>
          <a:prstGeom prst="rect">
            <a:avLst/>
          </a:prstGeom>
        </p:spPr>
      </p:pic>
      <p:sp>
        <p:nvSpPr>
          <p:cNvPr id="95" name="Arrow: Pentagon 94">
            <a:extLst>
              <a:ext uri="{FF2B5EF4-FFF2-40B4-BE49-F238E27FC236}">
                <a16:creationId xmlns:a16="http://schemas.microsoft.com/office/drawing/2014/main" id="{B2896785-C347-4982-BD96-E208FB5E4C28}"/>
              </a:ext>
            </a:extLst>
          </p:cNvPr>
          <p:cNvSpPr/>
          <p:nvPr/>
        </p:nvSpPr>
        <p:spPr>
          <a:xfrm>
            <a:off x="539801" y="4926504"/>
            <a:ext cx="5213141" cy="143646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vẽ</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địa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96" name="Arrow: Pentagon 95">
            <a:extLst>
              <a:ext uri="{FF2B5EF4-FFF2-40B4-BE49-F238E27FC236}">
                <a16:creationId xmlns:a16="http://schemas.microsoft.com/office/drawing/2014/main" id="{F06E748D-E256-4A2F-8526-9A307F4CA05A}"/>
              </a:ext>
            </a:extLst>
          </p:cNvPr>
          <p:cNvSpPr/>
          <p:nvPr/>
        </p:nvSpPr>
        <p:spPr>
          <a:xfrm flipH="1">
            <a:off x="5952443" y="5252252"/>
            <a:ext cx="6213324" cy="914400"/>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Khi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102" name="Picture 101">
            <a:extLst>
              <a:ext uri="{FF2B5EF4-FFF2-40B4-BE49-F238E27FC236}">
                <a16:creationId xmlns:a16="http://schemas.microsoft.com/office/drawing/2014/main" id="{20EED537-DAA6-44C2-B4AC-74C881570289}"/>
              </a:ext>
            </a:extLst>
          </p:cNvPr>
          <p:cNvPicPr>
            <a:picLocks noChangeAspect="1"/>
          </p:cNvPicPr>
          <p:nvPr/>
        </p:nvPicPr>
        <p:blipFill>
          <a:blip r:embed="rId3"/>
          <a:stretch>
            <a:fillRect/>
          </a:stretch>
        </p:blipFill>
        <p:spPr>
          <a:xfrm>
            <a:off x="448145" y="1495957"/>
            <a:ext cx="3590801" cy="2313175"/>
          </a:xfrm>
          <a:prstGeom prst="rect">
            <a:avLst/>
          </a:prstGeom>
        </p:spPr>
      </p:pic>
      <p:pic>
        <p:nvPicPr>
          <p:cNvPr id="104" name="Picture 103">
            <a:extLst>
              <a:ext uri="{FF2B5EF4-FFF2-40B4-BE49-F238E27FC236}">
                <a16:creationId xmlns:a16="http://schemas.microsoft.com/office/drawing/2014/main" id="{29964BE6-B6DD-4C9C-BC47-95BCCF0C6708}"/>
              </a:ext>
            </a:extLst>
          </p:cNvPr>
          <p:cNvPicPr>
            <a:picLocks noChangeAspect="1"/>
          </p:cNvPicPr>
          <p:nvPr/>
        </p:nvPicPr>
        <p:blipFill>
          <a:blip r:embed="rId4"/>
          <a:stretch>
            <a:fillRect/>
          </a:stretch>
        </p:blipFill>
        <p:spPr>
          <a:xfrm>
            <a:off x="4416041" y="1582150"/>
            <a:ext cx="3359917" cy="2313174"/>
          </a:xfrm>
          <a:prstGeom prst="rect">
            <a:avLst/>
          </a:prstGeom>
        </p:spPr>
      </p:pic>
      <p:pic>
        <p:nvPicPr>
          <p:cNvPr id="106" name="Picture 105">
            <a:extLst>
              <a:ext uri="{FF2B5EF4-FFF2-40B4-BE49-F238E27FC236}">
                <a16:creationId xmlns:a16="http://schemas.microsoft.com/office/drawing/2014/main" id="{54DD3779-9820-4171-9F82-E0829F6FC3DE}"/>
              </a:ext>
            </a:extLst>
          </p:cNvPr>
          <p:cNvPicPr>
            <a:picLocks noChangeAspect="1"/>
          </p:cNvPicPr>
          <p:nvPr/>
        </p:nvPicPr>
        <p:blipFill>
          <a:blip r:embed="rId5"/>
          <a:stretch>
            <a:fillRect/>
          </a:stretch>
        </p:blipFill>
        <p:spPr>
          <a:xfrm>
            <a:off x="7984850" y="1280114"/>
            <a:ext cx="3902350" cy="3291886"/>
          </a:xfrm>
          <a:prstGeom prst="rect">
            <a:avLst/>
          </a:prstGeom>
        </p:spPr>
      </p:pic>
    </p:spTree>
    <p:extLst>
      <p:ext uri="{BB962C8B-B14F-4D97-AF65-F5344CB8AC3E}">
        <p14:creationId xmlns:p14="http://schemas.microsoft.com/office/powerpoint/2010/main" val="170466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1000"/>
                                        <p:tgtEl>
                                          <p:spTgt spid="102"/>
                                        </p:tgtEl>
                                      </p:cBhvr>
                                    </p:animEffect>
                                    <p:anim calcmode="lin" valueType="num">
                                      <p:cBhvr>
                                        <p:cTn id="13" dur="1000" fill="hold"/>
                                        <p:tgtEl>
                                          <p:spTgt spid="102"/>
                                        </p:tgtEl>
                                        <p:attrNameLst>
                                          <p:attrName>ppt_x</p:attrName>
                                        </p:attrNameLst>
                                      </p:cBhvr>
                                      <p:tavLst>
                                        <p:tav tm="0">
                                          <p:val>
                                            <p:strVal val="#ppt_x"/>
                                          </p:val>
                                        </p:tav>
                                        <p:tav tm="100000">
                                          <p:val>
                                            <p:strVal val="#ppt_x"/>
                                          </p:val>
                                        </p:tav>
                                      </p:tavLst>
                                    </p:anim>
                                    <p:anim calcmode="lin" valueType="num">
                                      <p:cBhvr>
                                        <p:cTn id="14" dur="1000" fill="hold"/>
                                        <p:tgtEl>
                                          <p:spTgt spid="10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fade">
                                      <p:cBhvr>
                                        <p:cTn id="17" dur="1000"/>
                                        <p:tgtEl>
                                          <p:spTgt spid="104"/>
                                        </p:tgtEl>
                                      </p:cBhvr>
                                    </p:animEffect>
                                    <p:anim calcmode="lin" valueType="num">
                                      <p:cBhvr>
                                        <p:cTn id="18" dur="1000" fill="hold"/>
                                        <p:tgtEl>
                                          <p:spTgt spid="104"/>
                                        </p:tgtEl>
                                        <p:attrNameLst>
                                          <p:attrName>ppt_x</p:attrName>
                                        </p:attrNameLst>
                                      </p:cBhvr>
                                      <p:tavLst>
                                        <p:tav tm="0">
                                          <p:val>
                                            <p:strVal val="#ppt_x"/>
                                          </p:val>
                                        </p:tav>
                                        <p:tav tm="100000">
                                          <p:val>
                                            <p:strVal val="#ppt_x"/>
                                          </p:val>
                                        </p:tav>
                                      </p:tavLst>
                                    </p:anim>
                                    <p:anim calcmode="lin" valueType="num">
                                      <p:cBhvr>
                                        <p:cTn id="19" dur="1000" fill="hold"/>
                                        <p:tgtEl>
                                          <p:spTgt spid="10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fade">
                                      <p:cBhvr>
                                        <p:cTn id="22" dur="1000"/>
                                        <p:tgtEl>
                                          <p:spTgt spid="106"/>
                                        </p:tgtEl>
                                      </p:cBhvr>
                                    </p:animEffect>
                                    <p:anim calcmode="lin" valueType="num">
                                      <p:cBhvr>
                                        <p:cTn id="23" dur="1000" fill="hold"/>
                                        <p:tgtEl>
                                          <p:spTgt spid="106"/>
                                        </p:tgtEl>
                                        <p:attrNameLst>
                                          <p:attrName>ppt_x</p:attrName>
                                        </p:attrNameLst>
                                      </p:cBhvr>
                                      <p:tavLst>
                                        <p:tav tm="0">
                                          <p:val>
                                            <p:strVal val="#ppt_x"/>
                                          </p:val>
                                        </p:tav>
                                        <p:tav tm="100000">
                                          <p:val>
                                            <p:strVal val="#ppt_x"/>
                                          </p:val>
                                        </p:tav>
                                      </p:tavLst>
                                    </p:anim>
                                    <p:anim calcmode="lin" valueType="num">
                                      <p:cBhvr>
                                        <p:cTn id="24"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5"/>
                                        </p:tgtEl>
                                        <p:attrNameLst>
                                          <p:attrName>style.visibility</p:attrName>
                                        </p:attrNameLst>
                                      </p:cBhvr>
                                      <p:to>
                                        <p:strVal val="visible"/>
                                      </p:to>
                                    </p:set>
                                    <p:anim calcmode="lin" valueType="num">
                                      <p:cBhvr additive="base">
                                        <p:cTn id="29" dur="500" fill="hold"/>
                                        <p:tgtEl>
                                          <p:spTgt spid="95"/>
                                        </p:tgtEl>
                                        <p:attrNameLst>
                                          <p:attrName>ppt_x</p:attrName>
                                        </p:attrNameLst>
                                      </p:cBhvr>
                                      <p:tavLst>
                                        <p:tav tm="0">
                                          <p:val>
                                            <p:strVal val="#ppt_x"/>
                                          </p:val>
                                        </p:tav>
                                        <p:tav tm="100000">
                                          <p:val>
                                            <p:strVal val="#ppt_x"/>
                                          </p:val>
                                        </p:tav>
                                      </p:tavLst>
                                    </p:anim>
                                    <p:anim calcmode="lin" valueType="num">
                                      <p:cBhvr additive="base">
                                        <p:cTn id="30"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6"/>
                                        </p:tgtEl>
                                        <p:attrNameLst>
                                          <p:attrName>style.visibility</p:attrName>
                                        </p:attrNameLst>
                                      </p:cBhvr>
                                      <p:to>
                                        <p:strVal val="visible"/>
                                      </p:to>
                                    </p:set>
                                    <p:anim calcmode="lin" valueType="num">
                                      <p:cBhvr>
                                        <p:cTn id="35" dur="500" fill="hold"/>
                                        <p:tgtEl>
                                          <p:spTgt spid="96"/>
                                        </p:tgtEl>
                                        <p:attrNameLst>
                                          <p:attrName>ppt_w</p:attrName>
                                        </p:attrNameLst>
                                      </p:cBhvr>
                                      <p:tavLst>
                                        <p:tav tm="0">
                                          <p:val>
                                            <p:fltVal val="0"/>
                                          </p:val>
                                        </p:tav>
                                        <p:tav tm="100000">
                                          <p:val>
                                            <p:strVal val="#ppt_w"/>
                                          </p:val>
                                        </p:tav>
                                      </p:tavLst>
                                    </p:anim>
                                    <p:anim calcmode="lin" valueType="num">
                                      <p:cBhvr>
                                        <p:cTn id="36" dur="500" fill="hold"/>
                                        <p:tgtEl>
                                          <p:spTgt spid="96"/>
                                        </p:tgtEl>
                                        <p:attrNameLst>
                                          <p:attrName>ppt_h</p:attrName>
                                        </p:attrNameLst>
                                      </p:cBhvr>
                                      <p:tavLst>
                                        <p:tav tm="0">
                                          <p:val>
                                            <p:fltVal val="0"/>
                                          </p:val>
                                        </p:tav>
                                        <p:tav tm="100000">
                                          <p:val>
                                            <p:strVal val="#ppt_h"/>
                                          </p:val>
                                        </p:tav>
                                      </p:tavLst>
                                    </p:anim>
                                    <p:animEffect transition="in" filter="fade">
                                      <p:cBhvr>
                                        <p:cTn id="3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5" grpId="0" animBg="1"/>
      <p:bldP spid="9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E6472D-54EF-4287-864C-0208D6E93C5C}"/>
              </a:ext>
            </a:extLst>
          </p:cNvPr>
          <p:cNvGrpSpPr/>
          <p:nvPr/>
        </p:nvGrpSpPr>
        <p:grpSpPr>
          <a:xfrm>
            <a:off x="408773" y="228796"/>
            <a:ext cx="2553937" cy="1168400"/>
            <a:chOff x="500062" y="2851475"/>
            <a:chExt cx="2816950" cy="1288726"/>
          </a:xfrm>
        </p:grpSpPr>
        <p:pic>
          <p:nvPicPr>
            <p:cNvPr id="3" name="Picture 2">
              <a:extLst>
                <a:ext uri="{FF2B5EF4-FFF2-40B4-BE49-F238E27FC236}">
                  <a16:creationId xmlns:a16="http://schemas.microsoft.com/office/drawing/2014/main"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id="{3EA80D1D-39F5-4C85-B473-87262938D567}"/>
                </a:ext>
              </a:extLst>
            </p:cNvPr>
            <p:cNvSpPr txBox="1"/>
            <p:nvPr/>
          </p:nvSpPr>
          <p:spPr>
            <a:xfrm>
              <a:off x="1237849" y="3294564"/>
              <a:ext cx="19625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UTM Cookies"/>
                  <a:ea typeface="+mn-ea"/>
                  <a:cs typeface="+mn-cs"/>
                </a:rPr>
                <a:t>LUYỆN TẬP</a:t>
              </a:r>
            </a:p>
          </p:txBody>
        </p:sp>
      </p:grpSp>
      <p:sp>
        <p:nvSpPr>
          <p:cNvPr id="5" name="Oval 4">
            <a:extLst>
              <a:ext uri="{FF2B5EF4-FFF2-40B4-BE49-F238E27FC236}">
                <a16:creationId xmlns:a16="http://schemas.microsoft.com/office/drawing/2014/main" id="{53A72DDB-6D01-4579-976F-4F5FCC7108C8}"/>
              </a:ext>
            </a:extLst>
          </p:cNvPr>
          <p:cNvSpPr/>
          <p:nvPr/>
        </p:nvSpPr>
        <p:spPr>
          <a:xfrm>
            <a:off x="3265008" y="443089"/>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UTM Cookies"/>
                <a:ea typeface="+mn-ea"/>
                <a:cs typeface="+mn-cs"/>
              </a:rPr>
              <a:t>1</a:t>
            </a:r>
          </a:p>
        </p:txBody>
      </p:sp>
      <p:sp>
        <p:nvSpPr>
          <p:cNvPr id="6" name="TextBox 5">
            <a:extLst>
              <a:ext uri="{FF2B5EF4-FFF2-40B4-BE49-F238E27FC236}">
                <a16:creationId xmlns:a16="http://schemas.microsoft.com/office/drawing/2014/main" id="{3DA279CA-ED36-47E4-8ECF-02E877EFCB85}"/>
              </a:ext>
            </a:extLst>
          </p:cNvPr>
          <p:cNvSpPr txBox="1"/>
          <p:nvPr/>
        </p:nvSpPr>
        <p:spPr>
          <a:xfrm>
            <a:off x="3728833" y="443089"/>
            <a:ext cx="8896731"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Nêu những quy định cần tuân thủ ở các địa điểm sau:</a:t>
            </a:r>
          </a:p>
        </p:txBody>
      </p:sp>
      <p:pic>
        <p:nvPicPr>
          <p:cNvPr id="29" name="Picture 28">
            <a:extLst>
              <a:ext uri="{FF2B5EF4-FFF2-40B4-BE49-F238E27FC236}">
                <a16:creationId xmlns:a16="http://schemas.microsoft.com/office/drawing/2014/main" id="{5793BE0B-63F0-2A47-8523-12E11BA95D1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2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856962" y="1506602"/>
            <a:ext cx="5907815" cy="3774095"/>
          </a:xfrm>
          <a:prstGeom prst="rect">
            <a:avLst/>
          </a:prstGeom>
        </p:spPr>
      </p:pic>
      <p:sp>
        <p:nvSpPr>
          <p:cNvPr id="30" name="TextBox 29">
            <a:extLst>
              <a:ext uri="{FF2B5EF4-FFF2-40B4-BE49-F238E27FC236}">
                <a16:creationId xmlns:a16="http://schemas.microsoft.com/office/drawing/2014/main" id="{345D49AD-4951-5547-91E9-F69C9519B9DF}"/>
              </a:ext>
            </a:extLst>
          </p:cNvPr>
          <p:cNvSpPr txBox="1"/>
          <p:nvPr/>
        </p:nvSpPr>
        <p:spPr>
          <a:xfrm>
            <a:off x="1895146" y="5394571"/>
            <a:ext cx="92300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Khi đến chùa, khu di tích, … chúng ta cần giữ gìn vệ sinh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Không gây ồn ào, chen lấn, xô đẩy.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r</a:t>
            </a: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ang phục nhã nhặn, lịch sự.</a:t>
            </a:r>
          </a:p>
        </p:txBody>
      </p:sp>
    </p:spTree>
    <p:extLst>
      <p:ext uri="{BB962C8B-B14F-4D97-AF65-F5344CB8AC3E}">
        <p14:creationId xmlns:p14="http://schemas.microsoft.com/office/powerpoint/2010/main" val="182252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653524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909</TotalTime>
  <Words>538</Words>
  <Application>Microsoft Office PowerPoint</Application>
  <PresentationFormat>Widescreen</PresentationFormat>
  <Paragraphs>74</Paragraphs>
  <Slides>15</Slides>
  <Notes>0</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15</vt:i4>
      </vt:variant>
    </vt:vector>
  </HeadingPairs>
  <TitlesOfParts>
    <vt:vector size="26" baseType="lpstr">
      <vt:lpstr>Arial</vt:lpstr>
      <vt:lpstr>Calibri</vt:lpstr>
      <vt:lpstr>HP001 TD 4H</vt:lpstr>
      <vt:lpstr>HP-089</vt:lpstr>
      <vt:lpstr>Times New Roman</vt:lpstr>
      <vt:lpstr>UTM Cookies</vt:lpstr>
      <vt:lpstr>UTM Cooper Black</vt:lpstr>
      <vt:lpstr>Office Theme</vt:lpstr>
      <vt:lpstr>Cute Sticker by Slidesgo</vt:lpstr>
      <vt:lpstr>1_Cute Sticker by Slidesgo</vt:lpstr>
      <vt:lpstr>2_Cute Sticker by Slidesgo</vt:lpstr>
      <vt:lpstr>PowerPoint Presentation</vt:lpstr>
      <vt:lpstr>PowerPoint Presentation</vt:lpstr>
      <vt:lpstr>PowerPoint Presentation</vt:lpstr>
      <vt:lpstr>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Thông điệp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dc:creator>
  <cp:lastModifiedBy>A</cp:lastModifiedBy>
  <cp:revision>113</cp:revision>
  <dcterms:created xsi:type="dcterms:W3CDTF">2006-08-16T00:00:00Z</dcterms:created>
  <dcterms:modified xsi:type="dcterms:W3CDTF">2023-03-20T02:06:29Z</dcterms:modified>
</cp:coreProperties>
</file>