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 id="2147483686" r:id="rId3"/>
  </p:sldMasterIdLst>
  <p:sldIdLst>
    <p:sldId id="289" r:id="rId4"/>
    <p:sldId id="261" r:id="rId5"/>
    <p:sldId id="286" r:id="rId6"/>
    <p:sldId id="272" r:id="rId7"/>
    <p:sldId id="283" r:id="rId8"/>
    <p:sldId id="287" r:id="rId9"/>
    <p:sldId id="264" r:id="rId10"/>
    <p:sldId id="284" r:id="rId11"/>
    <p:sldId id="265" r:id="rId12"/>
    <p:sldId id="288" r:id="rId13"/>
    <p:sldId id="270" r:id="rId14"/>
    <p:sldId id="271" r:id="rId15"/>
  </p:sldIdLst>
  <p:sldSz cx="12192000" cy="6858000"/>
  <p:notesSz cx="6858000" cy="9144000"/>
  <p:custDataLst>
    <p:tags r:id="rId16"/>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12" autoAdjust="0"/>
    <p:restoredTop sz="94660"/>
  </p:normalViewPr>
  <p:slideViewPr>
    <p:cSldViewPr snapToGrid="0">
      <p:cViewPr varScale="1">
        <p:scale>
          <a:sx n="87" d="100"/>
          <a:sy n="87" d="100"/>
        </p:scale>
        <p:origin x="322"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Tree>
    <p:extLst>
      <p:ext uri="{BB962C8B-B14F-4D97-AF65-F5344CB8AC3E}">
        <p14:creationId xmlns:p14="http://schemas.microsoft.com/office/powerpoint/2010/main" val="84892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NHẬN </a:t>
            </a:r>
          </a:p>
          <a:p>
            <a:pPr algn="ctr" defTabSz="1219170">
              <a:lnSpc>
                <a:spcPct val="11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LỖI </a:t>
            </a:r>
          </a:p>
          <a:p>
            <a:pPr algn="ctr" defTabSz="1219170">
              <a:lnSpc>
                <a:spcPct val="11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VÀ </a:t>
            </a:r>
          </a:p>
          <a:p>
            <a:pPr algn="ctr" defTabSz="1219170">
              <a:lnSpc>
                <a:spcPct val="11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SỬA </a:t>
            </a:r>
          </a:p>
          <a:p>
            <a:pPr algn="ctr" defTabSz="1219170">
              <a:lnSpc>
                <a:spcPct val="11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defTabSz="1219170">
              <a:buClr>
                <a:srgbClr val="000000"/>
              </a:buClr>
              <a:buFont typeface="Arial"/>
              <a:buNone/>
              <a:defRPr/>
            </a:pPr>
            <a:r>
              <a:rPr lang="vi-VN" sz="48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348411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dirty="0">
              <a:solidFill>
                <a:srgbClr val="F7D538"/>
              </a:solidFill>
              <a:sym typeface="Arial"/>
            </a:endParaRPr>
          </a:p>
        </p:txBody>
      </p:sp>
      <p:grpSp>
        <p:nvGrpSpPr>
          <p:cNvPr id="45" name="Google Shape;45;p4"/>
          <p:cNvGrpSpPr/>
          <p:nvPr/>
        </p:nvGrpSpPr>
        <p:grpSpPr>
          <a:xfrm>
            <a:off x="340636" y="251219"/>
            <a:ext cx="11497734" cy="6522921"/>
            <a:chOff x="262135" y="188414"/>
            <a:chExt cx="8616642" cy="4744301"/>
          </a:xfrm>
          <a:solidFill>
            <a:schemeClr val="accent2"/>
          </a:solidFill>
        </p:grpSpPr>
        <p:grpSp>
          <p:nvGrpSpPr>
            <p:cNvPr id="46" name="Google Shape;46;p4"/>
            <p:cNvGrpSpPr/>
            <p:nvPr/>
          </p:nvGrpSpPr>
          <p:grpSpPr>
            <a:xfrm>
              <a:off x="262135" y="188414"/>
              <a:ext cx="8616642" cy="4744301"/>
              <a:chOff x="262135" y="188414"/>
              <a:chExt cx="8616642" cy="4744301"/>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2" name="Google Shape;52;p4"/>
              <p:cNvSpPr/>
              <p:nvPr/>
            </p:nvSpPr>
            <p:spPr>
              <a:xfrm>
                <a:off x="475155" y="4650863"/>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4" name="Google Shape;54;p4"/>
              <p:cNvSpPr/>
              <p:nvPr/>
            </p:nvSpPr>
            <p:spPr>
              <a:xfrm>
                <a:off x="271874" y="387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997568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BẢO    </a:t>
            </a:r>
          </a:p>
          <a:p>
            <a:pPr algn="ctr" defTabSz="1219170">
              <a:lnSpc>
                <a:spcPct val="110000"/>
              </a:lnSpc>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QUẢN </a:t>
            </a:r>
          </a:p>
          <a:p>
            <a:pPr algn="ctr" defTabSz="1219170">
              <a:lnSpc>
                <a:spcPct val="110000"/>
              </a:lnSpc>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ĐỒ DÙNG</a:t>
            </a:r>
          </a:p>
          <a:p>
            <a:pPr algn="ctr" defTabSz="1219170">
              <a:lnSpc>
                <a:spcPct val="110000"/>
              </a:lnSpc>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CÁ NHÂN VÀ </a:t>
            </a:r>
          </a:p>
          <a:p>
            <a:pPr algn="ctr" defTabSz="1219170">
              <a:lnSpc>
                <a:spcPct val="110000"/>
              </a:lnSpc>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1838684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grpSp>
    </p:spTree>
    <p:extLst>
      <p:ext uri="{BB962C8B-B14F-4D97-AF65-F5344CB8AC3E}">
        <p14:creationId xmlns:p14="http://schemas.microsoft.com/office/powerpoint/2010/main" val="191867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THỂ     </a:t>
            </a:r>
          </a:p>
          <a:p>
            <a:pPr algn="ctr" defTabSz="1219170">
              <a:lnSpc>
                <a:spcPct val="110000"/>
              </a:lnSpc>
              <a:buClr>
                <a:srgbClr val="000000"/>
              </a:buClr>
              <a:buFont typeface="Arial"/>
              <a:buNone/>
              <a:defRPr/>
            </a:pPr>
            <a:r>
              <a:rPr lang="vi-VN" sz="72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262634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dirty="0">
              <a:solidFill>
                <a:srgbClr val="F7D538"/>
              </a:solidFill>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3931594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algn="ctr" defTabSz="1219170">
              <a:buClr>
                <a:srgbClr val="000000"/>
              </a:buClr>
              <a:buFont typeface="Arial"/>
              <a:buNone/>
              <a:defRPr/>
            </a:pPr>
            <a:r>
              <a:rPr lang="vi-VN" sz="72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  TÌM    </a:t>
            </a:r>
          </a:p>
          <a:p>
            <a:pPr algn="ctr" defTabSz="1219170">
              <a:buClr>
                <a:srgbClr val="000000"/>
              </a:buClr>
              <a:buFont typeface="Arial"/>
              <a:buNone/>
              <a:defRPr/>
            </a:pPr>
            <a:r>
              <a:rPr lang="vi-VN" sz="72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  KIẾM </a:t>
            </a:r>
          </a:p>
          <a:p>
            <a:pPr algn="ctr" defTabSz="1219170">
              <a:buClr>
                <a:srgbClr val="000000"/>
              </a:buClr>
              <a:buFont typeface="Arial"/>
              <a:buNone/>
              <a:defRPr/>
            </a:pPr>
            <a:r>
              <a:rPr lang="vi-VN" sz="72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 SỰ </a:t>
            </a:r>
          </a:p>
          <a:p>
            <a:pPr algn="ctr" defTabSz="1219170">
              <a:buClr>
                <a:srgbClr val="000000"/>
              </a:buClr>
              <a:buFont typeface="Arial"/>
              <a:buNone/>
              <a:defRPr/>
            </a:pPr>
            <a:r>
              <a:rPr lang="vi-VN" sz="72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1755192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266415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algn="ctr" defTabSz="1219170">
              <a:lnSpc>
                <a:spcPct val="12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              TUÂN </a:t>
            </a:r>
          </a:p>
          <a:p>
            <a:pPr algn="ctr" defTabSz="1219170">
              <a:lnSpc>
                <a:spcPct val="12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             THỦ </a:t>
            </a:r>
          </a:p>
          <a:p>
            <a:pPr algn="ctr" defTabSz="1219170">
              <a:lnSpc>
                <a:spcPct val="12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          QUY ĐỊNH </a:t>
            </a:r>
          </a:p>
          <a:p>
            <a:pPr algn="ctr" defTabSz="1219170">
              <a:lnSpc>
                <a:spcPct val="12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defTabSz="1219170">
              <a:buClr>
                <a:srgbClr val="000000"/>
              </a:buClr>
              <a:buFont typeface="Arial"/>
              <a:buNone/>
              <a:defRPr/>
            </a:pPr>
            <a:r>
              <a:rPr lang="vi-VN" sz="48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2240868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dirty="0">
              <a:solidFill>
                <a:srgbClr val="F7D538"/>
              </a:solidFill>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3623662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0167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0719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algn="ctr" defTabSz="1219170">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4286752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2696273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KÍNH    </a:t>
            </a:r>
          </a:p>
          <a:p>
            <a:pPr algn="ctr" defTabSz="1219170">
              <a:lnSpc>
                <a:spcPct val="110000"/>
              </a:lnSpc>
              <a:buClr>
                <a:srgbClr val="000000"/>
              </a:buClr>
              <a:buFont typeface="Arial"/>
              <a:buNone/>
              <a:defRPr/>
            </a:pPr>
            <a:r>
              <a:rPr lang="vi-VN" sz="72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TRỌNG </a:t>
            </a:r>
          </a:p>
          <a:p>
            <a:pPr algn="ctr" defTabSz="1219170">
              <a:lnSpc>
                <a:spcPct val="110000"/>
              </a:lnSpc>
              <a:buClr>
                <a:srgbClr val="000000"/>
              </a:buClr>
              <a:buFont typeface="Arial"/>
              <a:buNone/>
              <a:defRPr/>
            </a:pPr>
            <a:r>
              <a:rPr lang="vi-VN" sz="72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1896989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dirty="0">
              <a:solidFill>
                <a:srgbClr val="F7D538"/>
              </a:solidFill>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379591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algn="ctr" defTabSz="1219170">
              <a:buClr>
                <a:srgbClr val="000000"/>
              </a:buClr>
              <a:buFont typeface="Arial"/>
              <a:buNone/>
              <a:defRPr/>
            </a:pPr>
            <a:r>
              <a:rPr lang="vi-VN" sz="72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129239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824029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5464212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ransition spd="slow">
    <p:fade thruBlk="1"/>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5.png"/><Relationship Id="rId5" Type="http://schemas.microsoft.com/office/2007/relationships/hdphoto" Target="../media/hdphoto18.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9.wdp"/><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4.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defRPr/>
            </a:pP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909060" y="2785992"/>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a:t>
            </a:r>
            <a:r>
              <a:rPr lang="en-US" sz="3600" b="1" kern="1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 ĐẠO ĐỨC</a:t>
            </a:r>
            <a:endPar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endParaRP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defRPr/>
            </a:pPr>
            <a:r>
              <a:rPr lang="en-US" sz="2800" b="1" dirty="0">
                <a:solidFill>
                  <a:srgbClr val="FF0000"/>
                </a:solidFill>
                <a:cs typeface="Times New Roman" pitchFamily="18" charset="0"/>
              </a:rPr>
              <a:t>ỦY BAN NHÂN DÂN QUẬN LONG BIÊN</a:t>
            </a:r>
          </a:p>
          <a:p>
            <a:pPr algn="ctr" eaLnBrk="1" hangingPunct="1">
              <a:lnSpc>
                <a:spcPct val="150000"/>
              </a:lnSpc>
              <a:defRPr/>
            </a:pPr>
            <a:r>
              <a:rPr lang="en-US" sz="2800" b="1" dirty="0">
                <a:solidFill>
                  <a:srgbClr val="FF0000"/>
                </a:solidFill>
                <a:cs typeface="Times New Roman" pitchFamily="18" charset="0"/>
              </a:rPr>
              <a:t>TRƯỜNG TIỂU HỌC ÁI MỘ B</a:t>
            </a: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301319" y="4975745"/>
            <a:ext cx="11577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3600" b="1" dirty="0" err="1" smtClean="0">
                <a:solidFill>
                  <a:srgbClr val="7030A0"/>
                </a:solidFill>
                <a:cs typeface="Times New Roman" pitchFamily="18" charset="0"/>
              </a:rPr>
              <a:t>Bài</a:t>
            </a:r>
            <a:r>
              <a:rPr lang="en-US" sz="3600" b="1" dirty="0" smtClean="0">
                <a:solidFill>
                  <a:srgbClr val="7030A0"/>
                </a:solidFill>
                <a:cs typeface="Times New Roman" pitchFamily="18" charset="0"/>
              </a:rPr>
              <a:t> : </a:t>
            </a:r>
            <a:r>
              <a:rPr lang="vi-VN" sz="3600" b="1" dirty="0">
                <a:solidFill>
                  <a:srgbClr val="7030A0"/>
                </a:solidFill>
                <a:cs typeface="Times New Roman" pitchFamily="18" charset="0"/>
              </a:rPr>
              <a:t>Tìm hiểu quy định công cộng </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4207056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id="{9E267F48-83BB-5E40-A27D-8564CA2F616D}"/>
              </a:ext>
            </a:extLst>
          </p:cNvPr>
          <p:cNvSpPr txBox="1"/>
          <p:nvPr/>
        </p:nvSpPr>
        <p:spPr>
          <a:xfrm>
            <a:off x="6096000" y="2549301"/>
            <a:ext cx="5512230" cy="2031325"/>
          </a:xfrm>
          <a:prstGeom prst="rect">
            <a:avLst/>
          </a:prstGeom>
          <a:noFill/>
        </p:spPr>
        <p:txBody>
          <a:bodyPr wrap="square" rtlCol="0">
            <a:spAutoFit/>
          </a:bodyPr>
          <a:lstStyle/>
          <a:p>
            <a:pPr algn="ctr">
              <a:lnSpc>
                <a:spcPct val="150000"/>
              </a:lnSpc>
            </a:pPr>
            <a:r>
              <a:rPr lang="x-none" sz="2800" dirty="0">
                <a:solidFill>
                  <a:srgbClr val="002060"/>
                </a:solidFill>
                <a:latin typeface="Times New Roman" panose="02020603050405020304" pitchFamily="18" charset="0"/>
                <a:cs typeface="Times New Roman" panose="02020603050405020304" pitchFamily="18" charset="0"/>
              </a:rPr>
              <a:t>Khi </a:t>
            </a:r>
            <a:r>
              <a:rPr lang="vi-VN" sz="2800" dirty="0">
                <a:solidFill>
                  <a:srgbClr val="002060"/>
                </a:solidFill>
                <a:latin typeface="Times New Roman" panose="02020603050405020304" pitchFamily="18" charset="0"/>
                <a:cs typeface="Times New Roman" panose="02020603050405020304" pitchFamily="18" charset="0"/>
              </a:rPr>
              <a:t>đến bãi biển: Giữ gìn vệ sinh chung, mặc áo phao khi đi bơi, đi cùng người lớn.</a:t>
            </a:r>
          </a:p>
        </p:txBody>
      </p:sp>
      <p:sp>
        <p:nvSpPr>
          <p:cNvPr id="2" name="Oval 1"/>
          <p:cNvSpPr/>
          <p:nvPr/>
        </p:nvSpPr>
        <p:spPr>
          <a:xfrm>
            <a:off x="9716568" y="6178609"/>
            <a:ext cx="1657884" cy="589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id="{914F83CF-2475-CC43-A670-4B855B5684FD}"/>
              </a:ext>
            </a:extLst>
          </p:cNvPr>
          <p:cNvSpPr txBox="1"/>
          <p:nvPr/>
        </p:nvSpPr>
        <p:spPr>
          <a:xfrm>
            <a:off x="731043" y="1534173"/>
            <a:ext cx="10729913" cy="121264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x-none" sz="2800" dirty="0"/>
              <a:t> </a:t>
            </a:r>
            <a:r>
              <a:rPr lang="x-none" sz="2800" dirty="0">
                <a:solidFill>
                  <a:srgbClr val="002060"/>
                </a:solidFill>
                <a:latin typeface="Times New Roman" panose="02020603050405020304" pitchFamily="18" charset="0"/>
                <a:cs typeface="Times New Roman" panose="02020603050405020304" pitchFamily="18" charset="0"/>
              </a:rPr>
              <a:t>Chia sẻ với các bạn về những quy định ở nơi gia đình em đang sinh sống</a:t>
            </a:r>
            <a:r>
              <a:rPr lang="x-none" sz="2800" dirty="0">
                <a:solidFill>
                  <a:srgbClr val="002060"/>
                </a:solidFill>
              </a:rPr>
              <a:t>.</a:t>
            </a:r>
          </a:p>
        </p:txBody>
      </p:sp>
      <p:pic>
        <p:nvPicPr>
          <p:cNvPr id="7" name="Giữ Trật Tự Nơi Công Cộng.mp4" descr="Giữ Trật Tự Nơi Công Cộng.mp4">
            <a:hlinkClick r:id="" action="ppaction://media"/>
            <a:extLst>
              <a:ext uri="{FF2B5EF4-FFF2-40B4-BE49-F238E27FC236}">
                <a16:creationId xmlns:a16="http://schemas.microsoft.com/office/drawing/2014/main"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
        <p:nvSpPr>
          <p:cNvPr id="5" name="Oval 4"/>
          <p:cNvSpPr/>
          <p:nvPr/>
        </p:nvSpPr>
        <p:spPr>
          <a:xfrm>
            <a:off x="10533681" y="6298250"/>
            <a:ext cx="1857721" cy="452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9588381" y="6354301"/>
            <a:ext cx="1717705" cy="3456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169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3321100" cy="975278"/>
            <a:chOff x="500062" y="381715"/>
            <a:chExt cx="3321100"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2327881" cy="523220"/>
            </a:xfrm>
            <a:prstGeom prst="rect">
              <a:avLst/>
            </a:prstGeom>
            <a:noFill/>
          </p:spPr>
          <p:txBody>
            <a:bodyPr wrap="none" rtlCol="0">
              <a:spAutoFit/>
            </a:bodyPr>
            <a:lstStyle/>
            <a:p>
              <a:r>
                <a:rPr lang="vi-VN" sz="2800" b="1" dirty="0">
                  <a:solidFill>
                    <a:srgbClr val="F78609"/>
                  </a:solidFill>
                  <a:latin typeface="Times New Roman" panose="02020603050405020304" pitchFamily="18" charset="0"/>
                  <a:cs typeface="Times New Roman" panose="02020603050405020304" pitchFamily="18" charset="0"/>
                </a:rPr>
                <a:t>KHỞI ĐỘNG</a:t>
              </a:r>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3619381" y="415747"/>
            <a:ext cx="7183505"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EM BÉ VÀ BÔNG HỒNG</a:t>
            </a:r>
          </a:p>
        </p:txBody>
      </p:sp>
      <p:pic>
        <p:nvPicPr>
          <p:cNvPr id="3" name="Picture 2">
            <a:extLst>
              <a:ext uri="{FF2B5EF4-FFF2-40B4-BE49-F238E27FC236}">
                <a16:creationId xmlns:a16="http://schemas.microsoft.com/office/drawing/2014/main"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id="{00EA659A-8A6C-A94A-82AA-1E45E4FF95DE}"/>
              </a:ext>
            </a:extLst>
          </p:cNvPr>
          <p:cNvGrpSpPr/>
          <p:nvPr/>
        </p:nvGrpSpPr>
        <p:grpSpPr>
          <a:xfrm>
            <a:off x="1327666" y="5922584"/>
            <a:ext cx="9759977" cy="646331"/>
            <a:chOff x="569406" y="5749727"/>
            <a:chExt cx="9759977" cy="646331"/>
          </a:xfrm>
        </p:grpSpPr>
        <p:sp>
          <p:nvSpPr>
            <p:cNvPr id="12" name="TextBox 11">
              <a:extLst>
                <a:ext uri="{FF2B5EF4-FFF2-40B4-BE49-F238E27FC236}">
                  <a16:creationId xmlns:a16="http://schemas.microsoft.com/office/drawing/2014/main" id="{E9ABDB8E-19D6-0143-A861-3B98A6D88B56}"/>
                </a:ext>
              </a:extLst>
            </p:cNvPr>
            <p:cNvSpPr txBox="1"/>
            <p:nvPr/>
          </p:nvSpPr>
          <p:spPr>
            <a:xfrm flipH="1">
              <a:off x="1145567" y="5749727"/>
              <a:ext cx="9183816" cy="646331"/>
            </a:xfrm>
            <a:prstGeom prst="rect">
              <a:avLst/>
            </a:prstGeom>
            <a:noFill/>
          </p:spPr>
          <p:txBody>
            <a:bodyPr wrap="square" rtlCol="0">
              <a:spAutoFit/>
            </a:bodyPr>
            <a:lstStyle/>
            <a:p>
              <a:pPr algn="just">
                <a:lnSpc>
                  <a:spcPct val="150000"/>
                </a:lnSpc>
              </a:pPr>
              <a:r>
                <a:rPr lang="vi-VN" sz="2400" i="1" dirty="0">
                  <a:ln w="0">
                    <a:noFill/>
                  </a:ln>
                  <a:solidFill>
                    <a:srgbClr val="07060A"/>
                  </a:solidFill>
                  <a:latin typeface="Times New Roman" panose="02020603050405020304" pitchFamily="18" charset="0"/>
                  <a:cs typeface="Times New Roman" panose="02020603050405020304" pitchFamily="18" charset="0"/>
                </a:rPr>
                <a:t>Theo em, vì sao cô bé không hái hoa?</a:t>
              </a:r>
            </a:p>
          </p:txBody>
        </p:sp>
        <p:sp>
          <p:nvSpPr>
            <p:cNvPr id="13" name="Oval Callout 12">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 useBgFill="1">
        <p:nvSpPr>
          <p:cNvPr id="2" name="Rectangle 1"/>
          <p:cNvSpPr/>
          <p:nvPr/>
        </p:nvSpPr>
        <p:spPr>
          <a:xfrm>
            <a:off x="9690931" y="6409346"/>
            <a:ext cx="1546789" cy="1595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2874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Ghi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nhớ</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3046988"/>
          </a:xfrm>
          <a:prstGeom prst="rect">
            <a:avLst/>
          </a:prstGeom>
          <a:noFill/>
        </p:spPr>
        <p:txBody>
          <a:bodyPr wrap="square" rtlCol="0">
            <a:spAutoFit/>
          </a:bodyPr>
          <a:lstStyle/>
          <a:p>
            <a:pPr algn="just">
              <a:lnSpc>
                <a:spcPct val="150000"/>
              </a:lnSpc>
            </a:pPr>
            <a:r>
              <a:rPr lang="vi-VN" sz="3200" dirty="0">
                <a:solidFill>
                  <a:srgbClr val="000000"/>
                </a:solidFill>
                <a:latin typeface="Times New Roman" panose="02020603050405020304" pitchFamily="18" charset="0"/>
                <a:cs typeface="Times New Roman" panose="02020603050405020304" pitchFamily="18" charset="0"/>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3321100" cy="975278"/>
            <a:chOff x="500062" y="381715"/>
            <a:chExt cx="3321100"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2327881" cy="523220"/>
            </a:xfrm>
            <a:prstGeom prst="rect">
              <a:avLst/>
            </a:prstGeom>
            <a:noFill/>
          </p:spPr>
          <p:txBody>
            <a:bodyPr wrap="none" rtlCol="0">
              <a:spAutoFit/>
            </a:bodyPr>
            <a:lstStyle/>
            <a:p>
              <a:r>
                <a:rPr lang="vi-VN" sz="2800" b="1" dirty="0">
                  <a:solidFill>
                    <a:srgbClr val="F78609"/>
                  </a:solidFill>
                  <a:latin typeface="Times New Roman" panose="02020603050405020304" pitchFamily="18" charset="0"/>
                  <a:cs typeface="Times New Roman" panose="02020603050405020304" pitchFamily="18" charset="0"/>
                </a:rPr>
                <a:t>KHỞI ĐỘNG</a:t>
              </a:r>
            </a:p>
          </p:txBody>
        </p:sp>
      </p:grpSp>
      <p:sp>
        <p:nvSpPr>
          <p:cNvPr id="2" name="Oval 1"/>
          <p:cNvSpPr/>
          <p:nvPr/>
        </p:nvSpPr>
        <p:spPr>
          <a:xfrm>
            <a:off x="9537107" y="6298250"/>
            <a:ext cx="1895466" cy="299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latin typeface="Times New Roman" panose="02020603050405020304" pitchFamily="18" charset="0"/>
                <a:cs typeface="Times New Roman" panose="02020603050405020304" pitchFamily="18" charset="0"/>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138807" y="5737766"/>
            <a:ext cx="9183816" cy="738664"/>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latin typeface="Times New Roman" panose="02020603050405020304" pitchFamily="18" charset="0"/>
                <a:cs typeface="Times New Roman" panose="02020603050405020304" pitchFamily="18" charset="0"/>
              </a:rPr>
              <a:t>Kể tên những địa điểm công cộng khác mà em biết.</a:t>
            </a:r>
          </a:p>
        </p:txBody>
      </p:sp>
      <p:sp>
        <p:nvSpPr>
          <p:cNvPr id="7" name="Oval 6"/>
          <p:cNvSpPr/>
          <p:nvPr/>
        </p:nvSpPr>
        <p:spPr>
          <a:xfrm>
            <a:off x="9690931" y="6360580"/>
            <a:ext cx="1692067" cy="313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934358"/>
          </a:xfrm>
          <a:prstGeom prst="rect">
            <a:avLst/>
          </a:prstGeom>
          <a:noFill/>
        </p:spPr>
        <p:txBody>
          <a:bodyPr wrap="square" rtlCol="0">
            <a:spAutoFit/>
          </a:bodyPr>
          <a:lstStyle/>
          <a:p>
            <a:pPr algn="just">
              <a:lnSpc>
                <a:spcPct val="114000"/>
              </a:lnSpc>
            </a:pPr>
            <a:r>
              <a:rPr lang="vi-VN" sz="2400" b="1" dirty="0">
                <a:solidFill>
                  <a:srgbClr val="00B050"/>
                </a:solidFill>
                <a:latin typeface="Times New Roman" panose="02020603050405020304" pitchFamily="18" charset="0"/>
                <a:cs typeface="Times New Roman" panose="02020603050405020304" pitchFamily="18" charset="0"/>
              </a:rPr>
              <a:t>Một số quy định nơi công cộng:</a:t>
            </a:r>
          </a:p>
          <a:p>
            <a:pPr algn="just">
              <a:lnSpc>
                <a:spcPct val="114000"/>
              </a:lnSpc>
            </a:pPr>
            <a:r>
              <a:rPr lang="vi-VN" sz="2400" dirty="0">
                <a:solidFill>
                  <a:srgbClr val="002060"/>
                </a:solidFill>
                <a:latin typeface="Times New Roman" panose="02020603050405020304" pitchFamily="18" charset="0"/>
                <a:cs typeface="Times New Roman" panose="02020603050405020304" pitchFamily="18" charset="0"/>
              </a:rPr>
              <a:t>Em hãy nêu một số quy định nơi công cộng theo các hình sau:</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
        <p:nvSpPr>
          <p:cNvPr id="5" name="Oval 4"/>
          <p:cNvSpPr/>
          <p:nvPr/>
        </p:nvSpPr>
        <p:spPr>
          <a:xfrm>
            <a:off x="10044977" y="6281159"/>
            <a:ext cx="1423480" cy="495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ounded Rectangle 18">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L-Shape 7">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L-Shape 2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L-Shape 2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L-Shape 2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ight Triangle 8">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Right Triangle 2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ight Triangle 2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ight Triangle 2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1" name="TextBox 10">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x-none"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Đi học đều, đúng giờ.</a:t>
              </a:r>
            </a:p>
            <a:p>
              <a:pPr marL="342900" indent="-342900">
                <a:lnSpc>
                  <a:spcPct val="150000"/>
                </a:lnSpc>
                <a:buAutoNum type="arabicPeriod"/>
              </a:pPr>
              <a:r>
                <a:rPr lang="x-none" sz="2400" dirty="0">
                  <a:solidFill>
                    <a:srgbClr val="002060"/>
                  </a:solidFill>
                </a:rPr>
                <a:t>Trang phục gọn gàng, phù hợp.</a:t>
              </a:r>
            </a:p>
            <a:p>
              <a:pPr marL="342900" indent="-342900">
                <a:lnSpc>
                  <a:spcPct val="150000"/>
                </a:lnSpc>
                <a:buAutoNum type="arabicPeriod"/>
              </a:pPr>
              <a:r>
                <a:rPr lang="x-none" sz="2400" dirty="0">
                  <a:solidFill>
                    <a:srgbClr val="002060"/>
                  </a:solidFill>
                </a:rPr>
                <a:t>Họp tập chăm chỉ.</a:t>
              </a:r>
            </a:p>
            <a:p>
              <a:pPr marL="342900" indent="-342900">
                <a:lnSpc>
                  <a:spcPct val="150000"/>
                </a:lnSpc>
                <a:buAutoNum type="arabicPeriod"/>
              </a:pPr>
              <a:r>
                <a:rPr lang="x-none" sz="2400" dirty="0">
                  <a:solidFill>
                    <a:srgbClr val="002060"/>
                  </a:solidFill>
                </a:rPr>
                <a:t>Có ý thức giữ gìn và bảo vệ </a:t>
              </a:r>
            </a:p>
            <a:p>
              <a:pPr>
                <a:lnSpc>
                  <a:spcPct val="150000"/>
                </a:lnSpc>
              </a:pPr>
              <a:r>
                <a:rPr lang="x-none"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Rounded Rectangle 46">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L-Shape 47">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9" name="L-Shape 48">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L-Shape 49">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L-Shape 50">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2" name="Right Triangle 51">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ight Triangle 52">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Right Triangle 53">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Right Triangle 54">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45" name="TextBox 44">
                <a:extLst>
                  <a:ext uri="{FF2B5EF4-FFF2-40B4-BE49-F238E27FC236}">
                    <a16:creationId xmlns:a16="http://schemas.microsoft.com/office/drawing/2014/main"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x-none" sz="2600" b="1" dirty="0"/>
                  <a:t>NỘI QUY THƯ VIỆN</a:t>
                </a:r>
              </a:p>
            </p:txBody>
          </p:sp>
        </p:grpSp>
        <p:sp>
          <p:nvSpPr>
            <p:cNvPr id="56" name="TextBox 55">
              <a:extLst>
                <a:ext uri="{FF2B5EF4-FFF2-40B4-BE49-F238E27FC236}">
                  <a16:creationId xmlns:a16="http://schemas.microsoft.com/office/drawing/2014/main"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Giữ trật tự.</a:t>
              </a:r>
            </a:p>
            <a:p>
              <a:pPr marL="342900" indent="-342900">
                <a:lnSpc>
                  <a:spcPct val="150000"/>
                </a:lnSpc>
                <a:buAutoNum type="arabicPeriod"/>
              </a:pPr>
              <a:r>
                <a:rPr lang="x-none" sz="2400" dirty="0">
                  <a:solidFill>
                    <a:srgbClr val="002060"/>
                  </a:solidFill>
                </a:rPr>
                <a:t>Giữ vệ sinh.</a:t>
              </a:r>
            </a:p>
            <a:p>
              <a:pPr marL="342900" indent="-342900">
                <a:lnSpc>
                  <a:spcPct val="150000"/>
                </a:lnSpc>
                <a:buAutoNum type="arabicPeriod"/>
              </a:pPr>
              <a:r>
                <a:rPr lang="x-none"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latin typeface="Times New Roman" panose="02020603050405020304" pitchFamily="18" charset="0"/>
                <a:cs typeface="Times New Roman" panose="02020603050405020304" pitchFamily="18" charset="0"/>
              </a:rPr>
              <a:t>Nêu những quy định cần tuân thủ ở các địa điểm sau:</a:t>
            </a:r>
          </a:p>
        </p:txBody>
      </p:sp>
      <p:pic>
        <p:nvPicPr>
          <p:cNvPr id="29" name="Picture 28">
            <a:extLst>
              <a:ext uri="{FF2B5EF4-FFF2-40B4-BE49-F238E27FC236}">
                <a16:creationId xmlns:a16="http://schemas.microsoft.com/office/drawing/2014/main"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id="{345D49AD-4951-5547-91E9-F69C9519B9DF}"/>
              </a:ext>
            </a:extLst>
          </p:cNvPr>
          <p:cNvSpPr txBox="1"/>
          <p:nvPr/>
        </p:nvSpPr>
        <p:spPr>
          <a:xfrm>
            <a:off x="1895146" y="5394571"/>
            <a:ext cx="8122736" cy="1200329"/>
          </a:xfrm>
          <a:prstGeom prst="rect">
            <a:avLst/>
          </a:prstGeom>
          <a:noFill/>
        </p:spPr>
        <p:txBody>
          <a:bodyPr wrap="none" rtlCol="0">
            <a:spAutoFit/>
          </a:bodyPr>
          <a:lstStyle/>
          <a:p>
            <a:pPr algn="ctr"/>
            <a:r>
              <a:rPr lang="x-none" sz="2400" dirty="0">
                <a:solidFill>
                  <a:srgbClr val="002060"/>
                </a:solidFill>
                <a:latin typeface="Times New Roman" panose="02020603050405020304" pitchFamily="18" charset="0"/>
                <a:cs typeface="Times New Roman" panose="02020603050405020304" pitchFamily="18" charset="0"/>
              </a:rPr>
              <a:t>Khi đến chùa, khu di tích, … chúng ta cần giữ gìn vệ sinh chung</a:t>
            </a:r>
          </a:p>
          <a:p>
            <a:pPr algn="ctr"/>
            <a:r>
              <a:rPr lang="x-none" sz="2400" dirty="0">
                <a:solidFill>
                  <a:srgbClr val="002060"/>
                </a:solidFill>
                <a:latin typeface="Times New Roman" panose="02020603050405020304" pitchFamily="18" charset="0"/>
                <a:cs typeface="Times New Roman" panose="02020603050405020304" pitchFamily="18" charset="0"/>
              </a:rPr>
              <a:t>Không gây ồn ào, chen lấn, xô đẩy.</a:t>
            </a:r>
          </a:p>
          <a:p>
            <a:pPr algn="ctr"/>
            <a:r>
              <a:rPr lang="x-none" sz="2400" dirty="0">
                <a:solidFill>
                  <a:srgbClr val="002060"/>
                </a:solidFill>
                <a:latin typeface="Times New Roman" panose="02020603050405020304" pitchFamily="18" charset="0"/>
                <a:cs typeface="Times New Roman" panose="02020603050405020304" pitchFamily="18" charset="0"/>
              </a:rPr>
              <a:t>T</a:t>
            </a:r>
            <a:r>
              <a:rPr lang="en-US" sz="2400" dirty="0">
                <a:solidFill>
                  <a:srgbClr val="002060"/>
                </a:solidFill>
                <a:latin typeface="Times New Roman" panose="02020603050405020304" pitchFamily="18" charset="0"/>
                <a:cs typeface="Times New Roman" panose="02020603050405020304" pitchFamily="18" charset="0"/>
              </a:rPr>
              <a:t>r</a:t>
            </a:r>
            <a:r>
              <a:rPr lang="x-none" sz="2400" dirty="0">
                <a:solidFill>
                  <a:srgbClr val="002060"/>
                </a:solidFill>
                <a:latin typeface="Times New Roman" panose="02020603050405020304" pitchFamily="18" charset="0"/>
                <a:cs typeface="Times New Roman" panose="02020603050405020304" pitchFamily="18" charset="0"/>
              </a:rPr>
              <a:t>ang phục nhã nhặn, lịch sự.</a:t>
            </a:r>
          </a:p>
        </p:txBody>
      </p:sp>
      <p:sp>
        <p:nvSpPr>
          <p:cNvPr id="7" name="Oval 6"/>
          <p:cNvSpPr/>
          <p:nvPr/>
        </p:nvSpPr>
        <p:spPr>
          <a:xfrm>
            <a:off x="9596927" y="6366617"/>
            <a:ext cx="1743342" cy="299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id="{79702922-01A7-7641-A6B0-B3C4F966BFA8}"/>
              </a:ext>
            </a:extLst>
          </p:cNvPr>
          <p:cNvSpPr txBox="1"/>
          <p:nvPr/>
        </p:nvSpPr>
        <p:spPr>
          <a:xfrm>
            <a:off x="1673155" y="4669549"/>
            <a:ext cx="8845690" cy="1754326"/>
          </a:xfrm>
          <a:prstGeom prst="rect">
            <a:avLst/>
          </a:prstGeom>
          <a:noFill/>
        </p:spPr>
        <p:txBody>
          <a:bodyPr wrap="none" rtlCol="0">
            <a:spAutoFit/>
          </a:bodyPr>
          <a:lstStyle/>
          <a:p>
            <a:pPr algn="ctr">
              <a:lnSpc>
                <a:spcPct val="150000"/>
              </a:lnSpc>
            </a:pPr>
            <a:r>
              <a:rPr lang="x-none" sz="2400" dirty="0">
                <a:solidFill>
                  <a:srgbClr val="002060"/>
                </a:solidFill>
                <a:latin typeface="Times New Roman" panose="02020603050405020304" pitchFamily="18" charset="0"/>
                <a:cs typeface="Times New Roman" panose="02020603050405020304" pitchFamily="18" charset="0"/>
              </a:rPr>
              <a:t>Khi đến </a:t>
            </a:r>
            <a:r>
              <a:rPr lang="vi-VN" sz="2400" dirty="0">
                <a:solidFill>
                  <a:srgbClr val="002060"/>
                </a:solidFill>
                <a:latin typeface="Times New Roman" panose="02020603050405020304" pitchFamily="18" charset="0"/>
                <a:cs typeface="Times New Roman" panose="02020603050405020304" pitchFamily="18" charset="0"/>
              </a:rPr>
              <a:t>siêu thị, khu vui chơi, rạp hát, … cần xếp hàng theo quy định.</a:t>
            </a:r>
          </a:p>
          <a:p>
            <a:pPr algn="ctr">
              <a:lnSpc>
                <a:spcPct val="150000"/>
              </a:lnSpc>
            </a:pPr>
            <a:r>
              <a:rPr lang="vi-VN" sz="2400" dirty="0">
                <a:solidFill>
                  <a:srgbClr val="002060"/>
                </a:solidFill>
                <a:latin typeface="Times New Roman" panose="02020603050405020304" pitchFamily="18" charset="0"/>
                <a:cs typeface="Times New Roman" panose="02020603050405020304" pitchFamily="18" charset="0"/>
              </a:rPr>
              <a:t>Không gây ồn ào, chen lấn, xô đẩy.</a:t>
            </a:r>
          </a:p>
          <a:p>
            <a:pPr algn="ctr">
              <a:lnSpc>
                <a:spcPct val="150000"/>
              </a:lnSpc>
            </a:pPr>
            <a:r>
              <a:rPr lang="vi-VN" sz="2400" dirty="0">
                <a:solidFill>
                  <a:srgbClr val="002060"/>
                </a:solidFill>
                <a:latin typeface="Times New Roman" panose="02020603050405020304" pitchFamily="18" charset="0"/>
                <a:cs typeface="Times New Roman" panose="02020603050405020304" pitchFamily="18" charset="0"/>
              </a:rPr>
              <a:t>Giữ vệ sinh chung.</a:t>
            </a:r>
            <a:endParaRPr lang="x-none" sz="2400" dirty="0">
              <a:solidFill>
                <a:srgbClr val="002060"/>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
        <p:nvSpPr>
          <p:cNvPr id="2" name="Oval 1"/>
          <p:cNvSpPr/>
          <p:nvPr/>
        </p:nvSpPr>
        <p:spPr>
          <a:xfrm>
            <a:off x="9639656" y="6332434"/>
            <a:ext cx="1854437" cy="4529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id="{3FDD1F78-E1C5-1042-8F64-E26A95D49BE9}"/>
              </a:ext>
            </a:extLst>
          </p:cNvPr>
          <p:cNvSpPr txBox="1"/>
          <p:nvPr/>
        </p:nvSpPr>
        <p:spPr>
          <a:xfrm>
            <a:off x="6638442" y="1587797"/>
            <a:ext cx="4711484" cy="3970318"/>
          </a:xfrm>
          <a:prstGeom prst="rect">
            <a:avLst/>
          </a:prstGeom>
          <a:noFill/>
        </p:spPr>
        <p:txBody>
          <a:bodyPr wrap="square" rtlCol="0">
            <a:spAutoFit/>
          </a:bodyPr>
          <a:lstStyle/>
          <a:p>
            <a:pPr>
              <a:lnSpc>
                <a:spcPct val="150000"/>
              </a:lnSpc>
            </a:pPr>
            <a:r>
              <a:rPr lang="x-none" sz="2800" dirty="0">
                <a:solidFill>
                  <a:srgbClr val="002060"/>
                </a:solidFill>
                <a:latin typeface="Times New Roman" panose="02020603050405020304" pitchFamily="18" charset="0"/>
                <a:cs typeface="Times New Roman" panose="02020603050405020304" pitchFamily="18" charset="0"/>
              </a:rPr>
              <a:t>Khi </a:t>
            </a:r>
            <a:r>
              <a:rPr lang="vi-VN" sz="2800" dirty="0">
                <a:solidFill>
                  <a:srgbClr val="002060"/>
                </a:solidFill>
                <a:latin typeface="Times New Roman" panose="02020603050405020304" pitchFamily="18" charset="0"/>
                <a:cs typeface="Times New Roman" panose="02020603050405020304" pitchFamily="18" charset="0"/>
              </a:rPr>
              <a:t>đến thư viện: </a:t>
            </a:r>
          </a:p>
          <a:p>
            <a:pPr marL="342900" indent="-342900">
              <a:lnSpc>
                <a:spcPct val="150000"/>
              </a:lnSpc>
              <a:buFontTx/>
              <a:buChar char="-"/>
            </a:pPr>
            <a:r>
              <a:rPr lang="vi-VN" sz="2800" dirty="0">
                <a:solidFill>
                  <a:srgbClr val="002060"/>
                </a:solidFill>
                <a:latin typeface="Times New Roman" panose="02020603050405020304" pitchFamily="18" charset="0"/>
                <a:cs typeface="Times New Roman" panose="02020603050405020304" pitchFamily="18" charset="0"/>
              </a:rPr>
              <a:t>Xếp hàng theo quy định.</a:t>
            </a:r>
          </a:p>
          <a:p>
            <a:pPr marL="342900" indent="-342900">
              <a:lnSpc>
                <a:spcPct val="150000"/>
              </a:lnSpc>
              <a:buFontTx/>
              <a:buChar char="-"/>
            </a:pPr>
            <a:r>
              <a:rPr lang="vi-VN" sz="2800" dirty="0">
                <a:solidFill>
                  <a:srgbClr val="002060"/>
                </a:solidFill>
                <a:latin typeface="Times New Roman" panose="02020603050405020304" pitchFamily="18" charset="0"/>
                <a:cs typeface="Times New Roman" panose="02020603050405020304" pitchFamily="18" charset="0"/>
              </a:rPr>
              <a:t>Giữ trật tự.</a:t>
            </a:r>
          </a:p>
          <a:p>
            <a:pPr marL="342900" indent="-342900">
              <a:lnSpc>
                <a:spcPct val="150000"/>
              </a:lnSpc>
              <a:buFontTx/>
              <a:buChar char="-"/>
            </a:pPr>
            <a:r>
              <a:rPr lang="vi-VN" sz="2800" dirty="0">
                <a:solidFill>
                  <a:srgbClr val="002060"/>
                </a:solidFill>
                <a:latin typeface="Times New Roman" panose="02020603050405020304" pitchFamily="18" charset="0"/>
                <a:cs typeface="Times New Roman" panose="02020603050405020304" pitchFamily="18" charset="0"/>
              </a:rPr>
              <a:t>Sắp xếp sách, tài liệu ngay ngắn, đúng vị trí.</a:t>
            </a:r>
          </a:p>
          <a:p>
            <a:pPr marL="342900" indent="-342900">
              <a:lnSpc>
                <a:spcPct val="150000"/>
              </a:lnSpc>
              <a:buFontTx/>
              <a:buChar char="-"/>
            </a:pPr>
            <a:r>
              <a:rPr lang="vi-VN" sz="2800" dirty="0">
                <a:solidFill>
                  <a:srgbClr val="002060"/>
                </a:solidFill>
                <a:latin typeface="Times New Roman" panose="02020603050405020304" pitchFamily="18" charset="0"/>
                <a:cs typeface="Times New Roman" panose="02020603050405020304" pitchFamily="18" charset="0"/>
              </a:rPr>
              <a:t>Giữ vệ sinh chung.</a:t>
            </a:r>
            <a:endParaRPr lang="x-none" sz="2800" dirty="0">
              <a:solidFill>
                <a:srgbClr val="002060"/>
              </a:solidFill>
              <a:latin typeface="Times New Roman" panose="02020603050405020304" pitchFamily="18" charset="0"/>
              <a:cs typeface="Times New Roman" panose="02020603050405020304" pitchFamily="18" charset="0"/>
            </a:endParaRPr>
          </a:p>
        </p:txBody>
      </p:sp>
      <p:sp>
        <p:nvSpPr>
          <p:cNvPr id="2" name="Oval 1"/>
          <p:cNvSpPr/>
          <p:nvPr/>
        </p:nvSpPr>
        <p:spPr>
          <a:xfrm>
            <a:off x="9742206" y="6289705"/>
            <a:ext cx="1939895" cy="4443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01aa33fe16ebddf123892b95647c3c72c12a"/>
</p:tagLst>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1973</TotalTime>
  <Words>431</Words>
  <Application>Microsoft Office PowerPoint</Application>
  <PresentationFormat>Widescreen</PresentationFormat>
  <Paragraphs>63</Paragraphs>
  <Slides>12</Slides>
  <Notes>0</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Times New Roman</vt:lpstr>
      <vt:lpstr>UTM Cookies</vt:lpstr>
      <vt:lpstr>UTM Cooper Black</vt:lpstr>
      <vt:lpstr>Cute Sticker by Slidesgo</vt:lpstr>
      <vt:lpstr>1_Cute Sticker by Slidesgo</vt:lpstr>
      <vt:lpstr>2_Cute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Huyen</cp:lastModifiedBy>
  <cp:revision>145</cp:revision>
  <dcterms:created xsi:type="dcterms:W3CDTF">2021-06-11T02:39:36Z</dcterms:created>
  <dcterms:modified xsi:type="dcterms:W3CDTF">2022-03-22T02:12:39Z</dcterms:modified>
</cp:coreProperties>
</file>