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334" r:id="rId2"/>
    <p:sldId id="263" r:id="rId3"/>
    <p:sldId id="283" r:id="rId4"/>
    <p:sldId id="284" r:id="rId5"/>
    <p:sldId id="310" r:id="rId6"/>
    <p:sldId id="311" r:id="rId7"/>
    <p:sldId id="333" r:id="rId8"/>
    <p:sldId id="312" r:id="rId9"/>
    <p:sldId id="313" r:id="rId10"/>
    <p:sldId id="315" r:id="rId11"/>
    <p:sldId id="317" r:id="rId12"/>
    <p:sldId id="318" r:id="rId13"/>
    <p:sldId id="316" r:id="rId14"/>
    <p:sldId id="314" r:id="rId15"/>
    <p:sldId id="319" r:id="rId16"/>
    <p:sldId id="320" r:id="rId17"/>
    <p:sldId id="331" r:id="rId18"/>
    <p:sldId id="322" r:id="rId19"/>
    <p:sldId id="332" r:id="rId20"/>
    <p:sldId id="323" r:id="rId21"/>
    <p:sldId id="321" r:id="rId22"/>
    <p:sldId id="324" r:id="rId23"/>
    <p:sldId id="325" r:id="rId24"/>
    <p:sldId id="326"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ần 3 - Cuộc sống trực tuyến" id="{62BBD8A1-93A1-4716-890A-20E78BCDF832}">
          <p14:sldIdLst>
            <p14:sldId id="334"/>
            <p14:sldId id="263"/>
            <p14:sldId id="283"/>
            <p14:sldId id="284"/>
            <p14:sldId id="310"/>
            <p14:sldId id="311"/>
            <p14:sldId id="333"/>
            <p14:sldId id="312"/>
            <p14:sldId id="313"/>
            <p14:sldId id="315"/>
            <p14:sldId id="317"/>
            <p14:sldId id="318"/>
            <p14:sldId id="316"/>
            <p14:sldId id="314"/>
            <p14:sldId id="319"/>
            <p14:sldId id="320"/>
            <p14:sldId id="331"/>
            <p14:sldId id="322"/>
            <p14:sldId id="332"/>
            <p14:sldId id="323"/>
            <p14:sldId id="321"/>
            <p14:sldId id="324"/>
            <p14:sldId id="325"/>
            <p14:sldId id="326"/>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BA"/>
    <a:srgbClr val="353535"/>
    <a:srgbClr val="33A3DC"/>
    <a:srgbClr val="23A5BB"/>
    <a:srgbClr val="67B458"/>
    <a:srgbClr val="FF9830"/>
    <a:srgbClr val="3ECFA0"/>
    <a:srgbClr val="4BD88A"/>
    <a:srgbClr val="EA7E7E"/>
    <a:srgbClr val="41B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434" autoAdjust="0"/>
  </p:normalViewPr>
  <p:slideViewPr>
    <p:cSldViewPr snapToGrid="0">
      <p:cViewPr>
        <p:scale>
          <a:sx n="77" d="100"/>
          <a:sy n="77" d="100"/>
        </p:scale>
        <p:origin x="-336" y="42"/>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FCE5D-CA8F-4F64-970C-1893990B6229}" type="datetimeFigureOut">
              <a:rPr lang="en-US" smtClean="0"/>
              <a:t>8/31/2023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92DDC-5723-4348-B74C-D46FE223E68B}" type="slidenum">
              <a:rPr lang="en-US" smtClean="0"/>
              <a:t>‹#›</a:t>
            </a:fld>
            <a:endParaRPr lang="en-US"/>
          </a:p>
        </p:txBody>
      </p:sp>
    </p:spTree>
    <p:extLst>
      <p:ext uri="{BB962C8B-B14F-4D97-AF65-F5344CB8AC3E}">
        <p14:creationId xmlns:p14="http://schemas.microsoft.com/office/powerpoint/2010/main" val="34669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B92DDC-5723-4348-B74C-D46FE223E68B}" type="slidenum">
              <a:rPr lang="en-US" smtClean="0"/>
              <a:t>18</a:t>
            </a:fld>
            <a:endParaRPr lang="en-US"/>
          </a:p>
        </p:txBody>
      </p:sp>
    </p:spTree>
    <p:extLst>
      <p:ext uri="{BB962C8B-B14F-4D97-AF65-F5344CB8AC3E}">
        <p14:creationId xmlns:p14="http://schemas.microsoft.com/office/powerpoint/2010/main" val="4260962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Chủ Đề - Mục tiêu chủ đề">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8/31/2023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8" name="Picture 7"/>
          <p:cNvPicPr>
            <a:picLocks noChangeAspect="1"/>
          </p:cNvPicPr>
          <p:nvPr userDrawn="1"/>
        </p:nvPicPr>
        <p:blipFill>
          <a:blip r:embed="rId2"/>
          <a:stretch>
            <a:fillRect/>
          </a:stretch>
        </p:blipFill>
        <p:spPr>
          <a:xfrm>
            <a:off x="452980" y="262439"/>
            <a:ext cx="1289022" cy="1327500"/>
          </a:xfrm>
          <a:prstGeom prst="rect">
            <a:avLst/>
          </a:prstGeom>
        </p:spPr>
      </p:pic>
      <p:pic>
        <p:nvPicPr>
          <p:cNvPr id="9" name="Picture 8"/>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grpSp>
        <p:nvGrpSpPr>
          <p:cNvPr id="13" name="Group 12"/>
          <p:cNvGrpSpPr/>
          <p:nvPr userDrawn="1"/>
        </p:nvGrpSpPr>
        <p:grpSpPr>
          <a:xfrm>
            <a:off x="3517905" y="460004"/>
            <a:ext cx="4157131" cy="1475193"/>
            <a:chOff x="3634320" y="261051"/>
            <a:chExt cx="4157131" cy="1475193"/>
          </a:xfrm>
        </p:grpSpPr>
        <p:pic>
          <p:nvPicPr>
            <p:cNvPr id="11" name="Picture 10"/>
            <p:cNvPicPr>
              <a:picLocks noChangeAspect="1"/>
            </p:cNvPicPr>
            <p:nvPr userDrawn="1"/>
          </p:nvPicPr>
          <p:blipFill rotWithShape="1">
            <a:blip r:embed="rId4" cstate="screen">
              <a:duotone>
                <a:prstClr val="black"/>
                <a:schemeClr val="accent6">
                  <a:tint val="45000"/>
                  <a:satMod val="400000"/>
                </a:schemeClr>
              </a:duotone>
              <a:extLst>
                <a:ext uri="{28A0092B-C50C-407E-A947-70E740481C1C}">
                  <a14:useLocalDpi xmlns:a14="http://schemas.microsoft.com/office/drawing/2010/main"/>
                </a:ext>
              </a:extLst>
            </a:blip>
            <a:srcRect b="81730"/>
            <a:stretch/>
          </p:blipFill>
          <p:spPr>
            <a:xfrm>
              <a:off x="4095749" y="261051"/>
              <a:ext cx="3695702" cy="341046"/>
            </a:xfrm>
            <a:prstGeom prst="rect">
              <a:avLst/>
            </a:prstGeom>
          </p:spPr>
        </p:pic>
        <p:pic>
          <p:nvPicPr>
            <p:cNvPr id="12" name="Picture 11"/>
            <p:cNvPicPr>
              <a:picLocks noChangeAspect="1"/>
            </p:cNvPicPr>
            <p:nvPr userDrawn="1"/>
          </p:nvPicPr>
          <p:blipFill rotWithShape="1">
            <a:blip r:embed="rId4">
              <a:duotone>
                <a:prstClr val="black"/>
                <a:schemeClr val="accent6">
                  <a:tint val="45000"/>
                  <a:satMod val="400000"/>
                </a:schemeClr>
              </a:duotone>
            </a:blip>
            <a:srcRect t="40212"/>
            <a:stretch/>
          </p:blipFill>
          <p:spPr>
            <a:xfrm>
              <a:off x="3634320" y="620207"/>
              <a:ext cx="3695702" cy="1116037"/>
            </a:xfrm>
            <a:prstGeom prst="rect">
              <a:avLst/>
            </a:prstGeom>
          </p:spPr>
        </p:pic>
      </p:grpSp>
    </p:spTree>
    <p:extLst>
      <p:ext uri="{BB962C8B-B14F-4D97-AF65-F5344CB8AC3E}">
        <p14:creationId xmlns:p14="http://schemas.microsoft.com/office/powerpoint/2010/main" val="426478829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8_Tiêu Đề Bài 1-Quyển 3-Internet">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BD2B39-EB6D-4221-8FBC-AEF76462664C}"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pic>
        <p:nvPicPr>
          <p:cNvPr id="10" name="Picture 9"/>
          <p:cNvPicPr>
            <a:picLocks noChangeAspect="1"/>
          </p:cNvPicPr>
          <p:nvPr userDrawn="1"/>
        </p:nvPicPr>
        <p:blipFill>
          <a:blip r:embed="rId2">
            <a:duotone>
              <a:schemeClr val="accent4">
                <a:shade val="45000"/>
                <a:satMod val="135000"/>
              </a:schemeClr>
              <a:prstClr val="white"/>
            </a:duotone>
          </a:blip>
          <a:stretch>
            <a:fillRect/>
          </a:stretch>
        </p:blipFill>
        <p:spPr>
          <a:xfrm>
            <a:off x="365759" y="-15913"/>
            <a:ext cx="1943100" cy="2057026"/>
          </a:xfrm>
          <a:prstGeom prst="rect">
            <a:avLst/>
          </a:prstGeom>
        </p:spPr>
      </p:pic>
      <p:pic>
        <p:nvPicPr>
          <p:cNvPr id="12" name="Picture 11"/>
          <p:cNvPicPr>
            <a:picLocks noChangeAspect="1"/>
          </p:cNvPicPr>
          <p:nvPr userDrawn="1"/>
        </p:nvPicPr>
        <p:blipFill>
          <a:blip r:embed="rId3">
            <a:duotone>
              <a:prstClr val="black"/>
              <a:schemeClr val="accent6">
                <a:tint val="45000"/>
                <a:satMod val="400000"/>
              </a:schemeClr>
            </a:duotone>
          </a:blip>
          <a:stretch>
            <a:fillRect/>
          </a:stretch>
        </p:blipFill>
        <p:spPr>
          <a:xfrm>
            <a:off x="10325088" y="115342"/>
            <a:ext cx="1502698" cy="2118710"/>
          </a:xfrm>
          <a:prstGeom prst="rect">
            <a:avLst/>
          </a:prstGeom>
        </p:spPr>
      </p:pic>
      <p:pic>
        <p:nvPicPr>
          <p:cNvPr id="14" name="Picture 13"/>
          <p:cNvPicPr>
            <a:picLocks noChangeAspect="1"/>
          </p:cNvPicPr>
          <p:nvPr userDrawn="1"/>
        </p:nvPicPr>
        <p:blipFill>
          <a:blip r:embed="rId4">
            <a:duotone>
              <a:schemeClr val="accent2">
                <a:shade val="45000"/>
                <a:satMod val="135000"/>
              </a:schemeClr>
              <a:prstClr val="white"/>
            </a:duotone>
          </a:blip>
          <a:stretch>
            <a:fillRect/>
          </a:stretch>
        </p:blipFill>
        <p:spPr>
          <a:xfrm>
            <a:off x="9454036" y="4523280"/>
            <a:ext cx="2373750" cy="1901250"/>
          </a:xfrm>
          <a:prstGeom prst="rect">
            <a:avLst/>
          </a:prstGeom>
        </p:spPr>
      </p:pic>
      <p:pic>
        <p:nvPicPr>
          <p:cNvPr id="15" name="Picture 14"/>
          <p:cNvPicPr>
            <a:picLocks noChangeAspect="1"/>
          </p:cNvPicPr>
          <p:nvPr userDrawn="1"/>
        </p:nvPicPr>
        <p:blipFill>
          <a:blip r:embed="rId5"/>
          <a:stretch>
            <a:fillRect/>
          </a:stretch>
        </p:blipFill>
        <p:spPr>
          <a:xfrm>
            <a:off x="720976" y="5023060"/>
            <a:ext cx="1232666" cy="1232666"/>
          </a:xfrm>
          <a:prstGeom prst="rect">
            <a:avLst/>
          </a:prstGeom>
        </p:spPr>
      </p:pic>
    </p:spTree>
    <p:extLst>
      <p:ext uri="{BB962C8B-B14F-4D97-AF65-F5344CB8AC3E}">
        <p14:creationId xmlns:p14="http://schemas.microsoft.com/office/powerpoint/2010/main" val="3606574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 Pha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385863" cy="369332"/>
          </a:xfrm>
          <a:prstGeom prst="rect">
            <a:avLst/>
          </a:prstGeom>
          <a:noFill/>
        </p:spPr>
        <p:txBody>
          <a:bodyPr wrap="none" rtlCol="0">
            <a:spAutoFit/>
          </a:bodyPr>
          <a:lstStyle/>
          <a:p>
            <a:r>
              <a:rPr lang="en-US">
                <a:latin typeface="UTM Duepuntozero" panose="02040603050506020204" pitchFamily="18" charset="0"/>
              </a:rPr>
              <a:t>Chủ</a:t>
            </a:r>
            <a:r>
              <a:rPr lang="en-US" baseline="0">
                <a:latin typeface="UTM Duepuntozero" panose="02040603050506020204" pitchFamily="18" charset="0"/>
              </a:rPr>
              <a:t> đề A</a:t>
            </a:r>
            <a:r>
              <a:rPr lang="en-US">
                <a:latin typeface="UTM Duepuntozero" panose="02040603050506020204" pitchFamily="18" charset="0"/>
              </a:rPr>
              <a:t>. Internet và truyền thông số</a:t>
            </a:r>
          </a:p>
        </p:txBody>
      </p:sp>
      <p:sp>
        <p:nvSpPr>
          <p:cNvPr id="9" name="TextBox 8"/>
          <p:cNvSpPr txBox="1"/>
          <p:nvPr userDrawn="1"/>
        </p:nvSpPr>
        <p:spPr>
          <a:xfrm>
            <a:off x="7394104" y="178503"/>
            <a:ext cx="3347391" cy="369332"/>
          </a:xfrm>
          <a:prstGeom prst="rect">
            <a:avLst/>
          </a:prstGeom>
          <a:noFill/>
        </p:spPr>
        <p:txBody>
          <a:bodyPr wrap="none" rtlCol="0">
            <a:spAutoFit/>
          </a:bodyPr>
          <a:lstStyle>
            <a:defPPr>
              <a:defRPr lang="en-US"/>
            </a:defPPr>
            <a:lvl1pPr>
              <a:defRPr>
                <a:latin typeface="UTM Duepuntozero" panose="02040603050506020204" pitchFamily="18" charset="0"/>
              </a:defRPr>
            </a:lvl1pPr>
          </a:lstStyle>
          <a:p>
            <a:pPr lvl="0"/>
            <a:r>
              <a:rPr lang="en-US"/>
              <a:t>Bài 1</a:t>
            </a:r>
            <a:r>
              <a:rPr lang="vi-VN"/>
              <a:t>. Thế giới Internet thật là rộng lớn</a:t>
            </a:r>
          </a:p>
        </p:txBody>
      </p:sp>
      <p:sp>
        <p:nvSpPr>
          <p:cNvPr id="11" name="Text Placeholder 10"/>
          <p:cNvSpPr>
            <a:spLocks noGrp="1"/>
          </p:cNvSpPr>
          <p:nvPr>
            <p:ph type="body" sz="quarter" idx="13"/>
          </p:nvPr>
        </p:nvSpPr>
        <p:spPr>
          <a:xfrm>
            <a:off x="1275744" y="795485"/>
            <a:ext cx="9784733" cy="7779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stretch>
            <a:fillRect/>
          </a:stretch>
        </p:blipFill>
        <p:spPr>
          <a:xfrm>
            <a:off x="10086975" y="5597612"/>
            <a:ext cx="1600200" cy="825242"/>
          </a:xfrm>
          <a:prstGeom prst="rect">
            <a:avLst/>
          </a:prstGeom>
        </p:spPr>
      </p:pic>
      <p:pic>
        <p:nvPicPr>
          <p:cNvPr id="13" name="Picture 12"/>
          <p:cNvPicPr>
            <a:picLocks noChangeAspect="1"/>
          </p:cNvPicPr>
          <p:nvPr userDrawn="1"/>
        </p:nvPicPr>
        <p:blipFill>
          <a:blip r:embed="rId3"/>
          <a:stretch>
            <a:fillRect/>
          </a:stretch>
        </p:blipFill>
        <p:spPr>
          <a:xfrm>
            <a:off x="318818" y="5265259"/>
            <a:ext cx="2335746" cy="1489948"/>
          </a:xfrm>
          <a:prstGeom prst="rect">
            <a:avLst/>
          </a:prstGeom>
        </p:spPr>
      </p:pic>
    </p:spTree>
    <p:extLst>
      <p:ext uri="{BB962C8B-B14F-4D97-AF65-F5344CB8AC3E}">
        <p14:creationId xmlns:p14="http://schemas.microsoft.com/office/powerpoint/2010/main" val="381187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Bài 8- Phan 2-Chủ đề B-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385863" cy="369332"/>
          </a:xfrm>
          <a:prstGeom prst="rect">
            <a:avLst/>
          </a:prstGeom>
          <a:noFill/>
        </p:spPr>
        <p:txBody>
          <a:bodyPr wrap="none" rtlCol="0">
            <a:spAutoFit/>
          </a:bodyPr>
          <a:lstStyle/>
          <a:p>
            <a:r>
              <a:rPr lang="en-US">
                <a:latin typeface="UTM Duepuntozero" panose="02040603050506020204" pitchFamily="18" charset="0"/>
              </a:rPr>
              <a:t>Chủ</a:t>
            </a:r>
            <a:r>
              <a:rPr lang="en-US" baseline="0">
                <a:latin typeface="UTM Duepuntozero" panose="02040603050506020204" pitchFamily="18" charset="0"/>
              </a:rPr>
              <a:t> đề A</a:t>
            </a:r>
            <a:r>
              <a:rPr lang="en-US">
                <a:latin typeface="UTM Duepuntozero" panose="02040603050506020204" pitchFamily="18" charset="0"/>
              </a:rPr>
              <a:t>. Internet và truyền thông số</a:t>
            </a:r>
          </a:p>
        </p:txBody>
      </p:sp>
      <p:sp>
        <p:nvSpPr>
          <p:cNvPr id="9" name="TextBox 8"/>
          <p:cNvSpPr txBox="1"/>
          <p:nvPr userDrawn="1"/>
        </p:nvSpPr>
        <p:spPr>
          <a:xfrm>
            <a:off x="6162675" y="161842"/>
            <a:ext cx="5402441" cy="369332"/>
          </a:xfrm>
          <a:prstGeom prst="rect">
            <a:avLst/>
          </a:prstGeom>
          <a:noFill/>
        </p:spPr>
        <p:txBody>
          <a:bodyPr wrap="none" rtlCol="0">
            <a:spAutoFit/>
          </a:bodyPr>
          <a:lstStyle>
            <a:defPPr>
              <a:defRPr lang="en-US"/>
            </a:defPPr>
            <a:lvl1pPr>
              <a:defRPr>
                <a:latin typeface="UTM Duepuntozero" panose="02040603050506020204" pitchFamily="18" charset="0"/>
              </a:defRPr>
            </a:lvl1pPr>
          </a:lstStyle>
          <a:p>
            <a:pPr lvl="0"/>
            <a:r>
              <a:rPr lang="en-US"/>
              <a:t>Bài</a:t>
            </a:r>
            <a:r>
              <a:rPr lang="en-US" baseline="0"/>
              <a:t> 2</a:t>
            </a:r>
            <a:r>
              <a:rPr lang="vi-VN"/>
              <a:t>. Tớ liên lạc được với mọi người ở khắp mọi nơi trên thế giới</a:t>
            </a:r>
          </a:p>
        </p:txBody>
      </p:sp>
      <p:sp>
        <p:nvSpPr>
          <p:cNvPr id="11" name="Text Placeholder 10"/>
          <p:cNvSpPr>
            <a:spLocks noGrp="1"/>
          </p:cNvSpPr>
          <p:nvPr>
            <p:ph type="body" sz="quarter" idx="13"/>
          </p:nvPr>
        </p:nvSpPr>
        <p:spPr>
          <a:xfrm>
            <a:off x="1275744" y="795485"/>
            <a:ext cx="9784733" cy="7779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duotone>
              <a:prstClr val="black"/>
              <a:schemeClr val="accent6">
                <a:lumMod val="75000"/>
                <a:tint val="45000"/>
                <a:satMod val="400000"/>
              </a:schemeClr>
            </a:duotone>
          </a:blip>
          <a:stretch>
            <a:fillRect/>
          </a:stretch>
        </p:blipFill>
        <p:spPr>
          <a:xfrm>
            <a:off x="510139" y="5094603"/>
            <a:ext cx="2600794" cy="1693376"/>
          </a:xfrm>
          <a:prstGeom prst="rect">
            <a:avLst/>
          </a:prstGeom>
        </p:spPr>
      </p:pic>
      <p:pic>
        <p:nvPicPr>
          <p:cNvPr id="13" name="Picture 12"/>
          <p:cNvPicPr>
            <a:picLocks noChangeAspect="1"/>
          </p:cNvPicPr>
          <p:nvPr userDrawn="1"/>
        </p:nvPicPr>
        <p:blipFill>
          <a:blip r:embed="rId3"/>
          <a:stretch>
            <a:fillRect/>
          </a:stretch>
        </p:blipFill>
        <p:spPr>
          <a:xfrm>
            <a:off x="9877425" y="5425844"/>
            <a:ext cx="1943100" cy="1030894"/>
          </a:xfrm>
          <a:prstGeom prst="rect">
            <a:avLst/>
          </a:prstGeom>
        </p:spPr>
      </p:pic>
    </p:spTree>
    <p:extLst>
      <p:ext uri="{BB962C8B-B14F-4D97-AF65-F5344CB8AC3E}">
        <p14:creationId xmlns:p14="http://schemas.microsoft.com/office/powerpoint/2010/main" val="2309235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47BD2B39-EB6D-4221-8FBC-AEF76462664C}" type="datetimeFigureOut">
              <a:rPr lang="en-US" smtClean="0"/>
              <a:t>8/31/2023</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AC7AEF0F-3B20-4D09-BCE9-D55428049EF7}" type="slidenum">
              <a:rPr lang="en-US" smtClean="0"/>
              <a:t>‹#›</a:t>
            </a:fld>
            <a:endParaRPr lang="en-US"/>
          </a:p>
        </p:txBody>
      </p:sp>
    </p:spTree>
    <p:extLst>
      <p:ext uri="{BB962C8B-B14F-4D97-AF65-F5344CB8AC3E}">
        <p14:creationId xmlns:p14="http://schemas.microsoft.com/office/powerpoint/2010/main" val="1244372513"/>
      </p:ext>
    </p:extLst>
  </p:cSld>
  <p:clrMap bg1="dk1" tx1="lt1" bg2="dk2" tx2="lt2" accent1="accent1" accent2="accent2" accent3="accent3" accent4="accent4" accent5="accent5" accent6="accent6" hlink="hlink" folHlink="folHlink"/>
  <p:sldLayoutIdLst>
    <p:sldLayoutId id="2147483723" r:id="rId1"/>
    <p:sldLayoutId id="2147483702" r:id="rId2"/>
    <p:sldLayoutId id="2147483719" r:id="rId3"/>
    <p:sldLayoutId id="2147483720" r:id="rId4"/>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www.google.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	TIN </a:t>
            </a:r>
            <a:r>
              <a:rPr lang="en-US" b="1" smtClean="0">
                <a:solidFill>
                  <a:srgbClr val="FF0000"/>
                </a:solidFill>
              </a:rPr>
              <a:t>HỌC 5 </a:t>
            </a:r>
            <a:r>
              <a:rPr lang="en-US" b="1" dirty="0" smtClean="0">
                <a:solidFill>
                  <a:srgbClr val="FF0000"/>
                </a:solidFill>
              </a:rPr>
              <a:t>– </a:t>
            </a:r>
            <a:r>
              <a:rPr lang="en-US" b="1" smtClean="0">
                <a:solidFill>
                  <a:srgbClr val="FF0000"/>
                </a:solidFill>
              </a:rPr>
              <a:t>TUẦN 3</a:t>
            </a:r>
            <a:endParaRPr lang="en-US" b="1" dirty="0">
              <a:solidFill>
                <a:srgbClr val="FF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71973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Google Chrome 56.0.2924.87 - trình duyệt web tốc độ cao | VFO.VN">
            <a:extLst>
              <a:ext uri="{FF2B5EF4-FFF2-40B4-BE49-F238E27FC236}">
                <a16:creationId xmlns:a16="http://schemas.microsoft.com/office/drawing/2014/main" xmlns="" id="{77560C94-37ED-BCE1-DC45-60F408774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488" y="931544"/>
            <a:ext cx="8210232" cy="5276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484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D500636-F13A-971F-5605-69D331203BDF}"/>
              </a:ext>
            </a:extLst>
          </p:cNvPr>
          <p:cNvSpPr>
            <a:spLocks noGrp="1"/>
          </p:cNvSpPr>
          <p:nvPr>
            <p:ph type="body" sz="quarter" idx="13"/>
          </p:nvPr>
        </p:nvSpPr>
        <p:spPr/>
        <p:txBody>
          <a:bodyPr/>
          <a:lstStyle/>
          <a:p>
            <a:endParaRPr lang="en-GB"/>
          </a:p>
        </p:txBody>
      </p:sp>
      <p:pic>
        <p:nvPicPr>
          <p:cNvPr id="4" name="Picture 3">
            <a:extLst>
              <a:ext uri="{FF2B5EF4-FFF2-40B4-BE49-F238E27FC236}">
                <a16:creationId xmlns:a16="http://schemas.microsoft.com/office/drawing/2014/main" xmlns="" id="{A23180B3-AC61-045E-929E-5CE26D226400}"/>
              </a:ext>
            </a:extLst>
          </p:cNvPr>
          <p:cNvPicPr>
            <a:picLocks noChangeAspect="1"/>
          </p:cNvPicPr>
          <p:nvPr/>
        </p:nvPicPr>
        <p:blipFill rotWithShape="1">
          <a:blip r:embed="rId2"/>
          <a:srcRect b="5765"/>
          <a:stretch/>
        </p:blipFill>
        <p:spPr>
          <a:xfrm>
            <a:off x="1131523" y="795485"/>
            <a:ext cx="9936480" cy="5267030"/>
          </a:xfrm>
          <a:prstGeom prst="rect">
            <a:avLst/>
          </a:prstGeom>
        </p:spPr>
      </p:pic>
    </p:spTree>
    <p:extLst>
      <p:ext uri="{BB962C8B-B14F-4D97-AF65-F5344CB8AC3E}">
        <p14:creationId xmlns:p14="http://schemas.microsoft.com/office/powerpoint/2010/main" val="3040879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D515CAE-B838-7E39-4D1D-B470ED804AEC}"/>
              </a:ext>
            </a:extLst>
          </p:cNvPr>
          <p:cNvSpPr>
            <a:spLocks noGrp="1"/>
          </p:cNvSpPr>
          <p:nvPr>
            <p:ph type="body" sz="quarter" idx="13"/>
          </p:nvPr>
        </p:nvSpPr>
        <p:spPr/>
        <p:txBody>
          <a:bodyPr/>
          <a:lstStyle/>
          <a:p>
            <a:endParaRPr lang="en-GB"/>
          </a:p>
        </p:txBody>
      </p:sp>
      <p:pic>
        <p:nvPicPr>
          <p:cNvPr id="4098" name="Picture 2" descr="Cách sao lưu, khôi phục hồ sơ trình duyệt Mozilla Firefox">
            <a:extLst>
              <a:ext uri="{FF2B5EF4-FFF2-40B4-BE49-F238E27FC236}">
                <a16:creationId xmlns:a16="http://schemas.microsoft.com/office/drawing/2014/main" xmlns="" id="{C1B31CA4-3C48-8C7C-798B-1953D1564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306" y="962804"/>
            <a:ext cx="9424950" cy="4932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882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61948E9-0078-EF8C-A605-C10619A9D66B}"/>
              </a:ext>
            </a:extLst>
          </p:cNvPr>
          <p:cNvSpPr>
            <a:spLocks noGrp="1"/>
          </p:cNvSpPr>
          <p:nvPr>
            <p:ph type="body" sz="quarter" idx="13"/>
          </p:nvPr>
        </p:nvSpPr>
        <p:spPr/>
        <p:txBody>
          <a:bodyPr/>
          <a:lstStyle/>
          <a:p>
            <a:endParaRPr lang="en-GB"/>
          </a:p>
        </p:txBody>
      </p:sp>
      <p:pic>
        <p:nvPicPr>
          <p:cNvPr id="4" name="Picture 3">
            <a:extLst>
              <a:ext uri="{FF2B5EF4-FFF2-40B4-BE49-F238E27FC236}">
                <a16:creationId xmlns:a16="http://schemas.microsoft.com/office/drawing/2014/main" xmlns="" id="{F2DB4217-C2F3-2A21-7C03-806EB94F22B9}"/>
              </a:ext>
            </a:extLst>
          </p:cNvPr>
          <p:cNvPicPr>
            <a:picLocks noChangeAspect="1"/>
          </p:cNvPicPr>
          <p:nvPr/>
        </p:nvPicPr>
        <p:blipFill rotWithShape="1">
          <a:blip r:embed="rId2"/>
          <a:srcRect b="4167"/>
          <a:stretch/>
        </p:blipFill>
        <p:spPr>
          <a:xfrm>
            <a:off x="1783771" y="1573481"/>
            <a:ext cx="8624457" cy="4649121"/>
          </a:xfrm>
          <a:prstGeom prst="rect">
            <a:avLst/>
          </a:prstGeom>
        </p:spPr>
      </p:pic>
    </p:spTree>
    <p:extLst>
      <p:ext uri="{BB962C8B-B14F-4D97-AF65-F5344CB8AC3E}">
        <p14:creationId xmlns:p14="http://schemas.microsoft.com/office/powerpoint/2010/main" val="3082558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6BB24CE-4CFB-9EBD-985B-FFF082A9A074}"/>
              </a:ext>
            </a:extLst>
          </p:cNvPr>
          <p:cNvSpPr txBox="1"/>
          <p:nvPr/>
        </p:nvSpPr>
        <p:spPr>
          <a:xfrm>
            <a:off x="309880" y="1104131"/>
            <a:ext cx="11572240" cy="4103960"/>
          </a:xfrm>
          <a:prstGeom prst="roundRect">
            <a:avLst/>
          </a:prstGeom>
          <a:solidFill>
            <a:schemeClr val="accent1">
              <a:lumMod val="40000"/>
              <a:lumOff val="60000"/>
            </a:schemeClr>
          </a:solidFill>
        </p:spPr>
        <p:txBody>
          <a:bodyPr wrap="square" rtlCol="0">
            <a:spAutoFit/>
          </a:bodyPr>
          <a:lstStyle/>
          <a:p>
            <a:pPr algn="ctr">
              <a:lnSpc>
                <a:spcPct val="150000"/>
              </a:lnSpc>
            </a:pPr>
            <a:r>
              <a:rPr lang="en-GB" sz="3200" b="1" dirty="0">
                <a:solidFill>
                  <a:srgbClr val="FF0000"/>
                </a:solidFill>
              </a:rPr>
              <a:t>HOẠT ĐỘNG NHÓM – 2HS – 5 PHÚT</a:t>
            </a:r>
          </a:p>
          <a:p>
            <a:pPr marL="457200" indent="-457200">
              <a:lnSpc>
                <a:spcPct val="150000"/>
              </a:lnSpc>
              <a:buFontTx/>
              <a:buChar char="-"/>
            </a:pPr>
            <a:r>
              <a:rPr lang="en-GB" sz="3200" b="1" dirty="0" err="1">
                <a:solidFill>
                  <a:schemeClr val="bg1"/>
                </a:solidFill>
              </a:rPr>
              <a:t>Khởi</a:t>
            </a:r>
            <a:r>
              <a:rPr lang="en-GB" sz="3200" b="1" dirty="0">
                <a:solidFill>
                  <a:schemeClr val="bg1"/>
                </a:solidFill>
              </a:rPr>
              <a:t> </a:t>
            </a:r>
            <a:r>
              <a:rPr lang="en-GB" sz="3200" b="1" dirty="0" err="1">
                <a:solidFill>
                  <a:schemeClr val="bg1"/>
                </a:solidFill>
              </a:rPr>
              <a:t>động</a:t>
            </a:r>
            <a:r>
              <a:rPr lang="en-GB" sz="3200" b="1" dirty="0">
                <a:solidFill>
                  <a:schemeClr val="bg1"/>
                </a:solidFill>
              </a:rPr>
              <a:t> </a:t>
            </a:r>
            <a:r>
              <a:rPr lang="en-GB" sz="3200" b="1" dirty="0" err="1">
                <a:solidFill>
                  <a:schemeClr val="bg1"/>
                </a:solidFill>
              </a:rPr>
              <a:t>máy</a:t>
            </a:r>
            <a:r>
              <a:rPr lang="en-GB" sz="3200" b="1" dirty="0">
                <a:solidFill>
                  <a:schemeClr val="bg1"/>
                </a:solidFill>
              </a:rPr>
              <a:t> </a:t>
            </a:r>
            <a:r>
              <a:rPr lang="en-GB" sz="3200" b="1" dirty="0" err="1">
                <a:solidFill>
                  <a:schemeClr val="bg1"/>
                </a:solidFill>
              </a:rPr>
              <a:t>tính</a:t>
            </a:r>
            <a:r>
              <a:rPr lang="en-GB" sz="3200" b="1" dirty="0">
                <a:solidFill>
                  <a:schemeClr val="bg1"/>
                </a:solidFill>
              </a:rPr>
              <a:t> </a:t>
            </a:r>
            <a:r>
              <a:rPr lang="en-GB" sz="3200" b="1" dirty="0" err="1">
                <a:solidFill>
                  <a:schemeClr val="bg1"/>
                </a:solidFill>
              </a:rPr>
              <a:t>và</a:t>
            </a:r>
            <a:r>
              <a:rPr lang="en-GB" sz="3200" b="1" dirty="0">
                <a:solidFill>
                  <a:schemeClr val="bg1"/>
                </a:solidFill>
              </a:rPr>
              <a:t> </a:t>
            </a:r>
            <a:r>
              <a:rPr lang="en-GB" sz="3200" b="1" dirty="0" err="1">
                <a:solidFill>
                  <a:schemeClr val="bg1"/>
                </a:solidFill>
              </a:rPr>
              <a:t>mở</a:t>
            </a:r>
            <a:r>
              <a:rPr lang="en-GB" sz="3200" b="1" dirty="0">
                <a:solidFill>
                  <a:schemeClr val="bg1"/>
                </a:solidFill>
              </a:rPr>
              <a:t> </a:t>
            </a:r>
            <a:r>
              <a:rPr lang="en-GB" sz="3200" b="1" dirty="0" err="1">
                <a:solidFill>
                  <a:schemeClr val="bg1"/>
                </a:solidFill>
              </a:rPr>
              <a:t>trình</a:t>
            </a:r>
            <a:r>
              <a:rPr lang="en-GB" sz="3200" b="1" dirty="0">
                <a:solidFill>
                  <a:schemeClr val="bg1"/>
                </a:solidFill>
              </a:rPr>
              <a:t> </a:t>
            </a:r>
            <a:r>
              <a:rPr lang="en-GB" sz="3200" b="1" dirty="0" err="1">
                <a:solidFill>
                  <a:schemeClr val="bg1"/>
                </a:solidFill>
              </a:rPr>
              <a:t>duyệt</a:t>
            </a:r>
            <a:r>
              <a:rPr lang="en-GB" sz="3200" b="1" dirty="0">
                <a:solidFill>
                  <a:schemeClr val="bg1"/>
                </a:solidFill>
              </a:rPr>
              <a:t> google </a:t>
            </a:r>
            <a:r>
              <a:rPr lang="en-GB" sz="3200" b="1" dirty="0" err="1">
                <a:solidFill>
                  <a:schemeClr val="bg1"/>
                </a:solidFill>
              </a:rPr>
              <a:t>chorme</a:t>
            </a:r>
            <a:r>
              <a:rPr lang="en-GB" sz="3200" b="1" dirty="0">
                <a:solidFill>
                  <a:schemeClr val="bg1"/>
                </a:solidFill>
              </a:rPr>
              <a:t> </a:t>
            </a:r>
            <a:r>
              <a:rPr lang="en-GB" sz="3200" b="1" dirty="0" err="1">
                <a:solidFill>
                  <a:schemeClr val="bg1"/>
                </a:solidFill>
              </a:rPr>
              <a:t>và</a:t>
            </a:r>
            <a:r>
              <a:rPr lang="en-GB" sz="3200" b="1" dirty="0">
                <a:solidFill>
                  <a:schemeClr val="bg1"/>
                </a:solidFill>
              </a:rPr>
              <a:t> </a:t>
            </a:r>
            <a:r>
              <a:rPr lang="en-GB" sz="3200" b="1" dirty="0" err="1">
                <a:solidFill>
                  <a:schemeClr val="bg1"/>
                </a:solidFill>
              </a:rPr>
              <a:t>cốc</a:t>
            </a:r>
            <a:r>
              <a:rPr lang="en-GB" sz="3200" b="1" dirty="0">
                <a:solidFill>
                  <a:schemeClr val="bg1"/>
                </a:solidFill>
              </a:rPr>
              <a:t> </a:t>
            </a:r>
            <a:r>
              <a:rPr lang="en-GB" sz="3200" b="1" dirty="0" err="1">
                <a:solidFill>
                  <a:schemeClr val="bg1"/>
                </a:solidFill>
              </a:rPr>
              <a:t>cốc</a:t>
            </a:r>
            <a:r>
              <a:rPr lang="en-GB" sz="3200" b="1" dirty="0">
                <a:solidFill>
                  <a:schemeClr val="bg1"/>
                </a:solidFill>
              </a:rPr>
              <a:t>. </a:t>
            </a:r>
          </a:p>
          <a:p>
            <a:pPr marL="457200" indent="-457200">
              <a:lnSpc>
                <a:spcPct val="150000"/>
              </a:lnSpc>
              <a:buFontTx/>
              <a:buChar char="-"/>
            </a:pPr>
            <a:r>
              <a:rPr lang="en-GB" sz="3200" b="1" dirty="0" err="1">
                <a:solidFill>
                  <a:schemeClr val="bg1"/>
                </a:solidFill>
              </a:rPr>
              <a:t>Nhận</a:t>
            </a:r>
            <a:r>
              <a:rPr lang="en-GB" sz="3200" b="1" dirty="0">
                <a:solidFill>
                  <a:schemeClr val="bg1"/>
                </a:solidFill>
              </a:rPr>
              <a:t> </a:t>
            </a:r>
            <a:r>
              <a:rPr lang="en-GB" sz="3200" b="1" dirty="0" err="1">
                <a:solidFill>
                  <a:schemeClr val="bg1"/>
                </a:solidFill>
              </a:rPr>
              <a:t>xét</a:t>
            </a:r>
            <a:r>
              <a:rPr lang="en-GB" sz="3200" b="1" dirty="0">
                <a:solidFill>
                  <a:schemeClr val="bg1"/>
                </a:solidFill>
              </a:rPr>
              <a:t> </a:t>
            </a:r>
            <a:r>
              <a:rPr lang="en-GB" sz="3200" b="1" dirty="0" err="1">
                <a:solidFill>
                  <a:schemeClr val="bg1"/>
                </a:solidFill>
              </a:rPr>
              <a:t>sự</a:t>
            </a:r>
            <a:r>
              <a:rPr lang="en-GB" sz="3200" b="1" dirty="0">
                <a:solidFill>
                  <a:schemeClr val="bg1"/>
                </a:solidFill>
              </a:rPr>
              <a:t> </a:t>
            </a:r>
            <a:r>
              <a:rPr lang="en-GB" sz="3200" b="1" dirty="0" err="1">
                <a:solidFill>
                  <a:schemeClr val="bg1"/>
                </a:solidFill>
              </a:rPr>
              <a:t>giống</a:t>
            </a:r>
            <a:r>
              <a:rPr lang="en-GB" sz="3200" b="1" dirty="0">
                <a:solidFill>
                  <a:schemeClr val="bg1"/>
                </a:solidFill>
              </a:rPr>
              <a:t> </a:t>
            </a:r>
            <a:r>
              <a:rPr lang="en-GB" sz="3200" b="1" dirty="0" err="1">
                <a:solidFill>
                  <a:schemeClr val="bg1"/>
                </a:solidFill>
              </a:rPr>
              <a:t>và</a:t>
            </a:r>
            <a:r>
              <a:rPr lang="en-GB" sz="3200" b="1" dirty="0">
                <a:solidFill>
                  <a:schemeClr val="bg1"/>
                </a:solidFill>
              </a:rPr>
              <a:t> </a:t>
            </a:r>
            <a:r>
              <a:rPr lang="en-GB" sz="3200" b="1" dirty="0" err="1">
                <a:solidFill>
                  <a:schemeClr val="bg1"/>
                </a:solidFill>
              </a:rPr>
              <a:t>khác</a:t>
            </a:r>
            <a:r>
              <a:rPr lang="en-GB" sz="3200" b="1" dirty="0">
                <a:solidFill>
                  <a:schemeClr val="bg1"/>
                </a:solidFill>
              </a:rPr>
              <a:t> </a:t>
            </a:r>
            <a:r>
              <a:rPr lang="en-GB" sz="3200" b="1" dirty="0" err="1">
                <a:solidFill>
                  <a:schemeClr val="bg1"/>
                </a:solidFill>
              </a:rPr>
              <a:t>nhau</a:t>
            </a:r>
            <a:r>
              <a:rPr lang="en-GB" sz="3200" b="1" dirty="0">
                <a:solidFill>
                  <a:schemeClr val="bg1"/>
                </a:solidFill>
              </a:rPr>
              <a:t> </a:t>
            </a:r>
            <a:r>
              <a:rPr lang="en-GB" sz="3200" b="1" dirty="0" err="1">
                <a:solidFill>
                  <a:schemeClr val="bg1"/>
                </a:solidFill>
              </a:rPr>
              <a:t>về</a:t>
            </a:r>
            <a:r>
              <a:rPr lang="en-GB" sz="3200" b="1" dirty="0">
                <a:solidFill>
                  <a:schemeClr val="bg1"/>
                </a:solidFill>
              </a:rPr>
              <a:t> </a:t>
            </a:r>
            <a:r>
              <a:rPr lang="en-GB" sz="3200" b="1" dirty="0" err="1">
                <a:solidFill>
                  <a:schemeClr val="bg1"/>
                </a:solidFill>
              </a:rPr>
              <a:t>các</a:t>
            </a:r>
            <a:r>
              <a:rPr lang="en-GB" sz="3200" b="1" dirty="0">
                <a:solidFill>
                  <a:schemeClr val="bg1"/>
                </a:solidFill>
              </a:rPr>
              <a:t> </a:t>
            </a:r>
            <a:r>
              <a:rPr lang="en-GB" sz="3200" b="1" dirty="0" err="1">
                <a:solidFill>
                  <a:schemeClr val="bg1"/>
                </a:solidFill>
              </a:rPr>
              <a:t>thành</a:t>
            </a:r>
            <a:r>
              <a:rPr lang="en-GB" sz="3200" b="1" dirty="0">
                <a:solidFill>
                  <a:schemeClr val="bg1"/>
                </a:solidFill>
              </a:rPr>
              <a:t> </a:t>
            </a:r>
            <a:r>
              <a:rPr lang="en-GB" sz="3200" b="1" dirty="0" err="1">
                <a:solidFill>
                  <a:schemeClr val="bg1"/>
                </a:solidFill>
              </a:rPr>
              <a:t>phần</a:t>
            </a:r>
            <a:r>
              <a:rPr lang="en-GB" sz="3200" b="1" dirty="0">
                <a:solidFill>
                  <a:schemeClr val="bg1"/>
                </a:solidFill>
              </a:rPr>
              <a:t> </a:t>
            </a:r>
            <a:r>
              <a:rPr lang="en-GB" sz="3200" b="1" dirty="0" err="1">
                <a:solidFill>
                  <a:schemeClr val="bg1"/>
                </a:solidFill>
              </a:rPr>
              <a:t>trên</a:t>
            </a:r>
            <a:r>
              <a:rPr lang="en-GB" sz="3200" b="1" dirty="0">
                <a:solidFill>
                  <a:schemeClr val="bg1"/>
                </a:solidFill>
              </a:rPr>
              <a:t> </a:t>
            </a:r>
            <a:r>
              <a:rPr lang="en-GB" sz="3200" b="1" dirty="0" err="1">
                <a:solidFill>
                  <a:schemeClr val="bg1"/>
                </a:solidFill>
              </a:rPr>
              <a:t>màn</a:t>
            </a:r>
            <a:r>
              <a:rPr lang="en-GB" sz="3200" b="1" dirty="0">
                <a:solidFill>
                  <a:schemeClr val="bg1"/>
                </a:solidFill>
              </a:rPr>
              <a:t> </a:t>
            </a:r>
            <a:r>
              <a:rPr lang="en-GB" sz="3200" b="1" dirty="0" err="1">
                <a:solidFill>
                  <a:schemeClr val="bg1"/>
                </a:solidFill>
              </a:rPr>
              <a:t>hình</a:t>
            </a:r>
            <a:r>
              <a:rPr lang="en-GB" sz="3200" b="1" dirty="0">
                <a:solidFill>
                  <a:schemeClr val="bg1"/>
                </a:solidFill>
              </a:rPr>
              <a:t> </a:t>
            </a:r>
            <a:r>
              <a:rPr lang="en-GB" sz="3200" b="1" dirty="0" err="1">
                <a:solidFill>
                  <a:schemeClr val="bg1"/>
                </a:solidFill>
              </a:rPr>
              <a:t>làm</a:t>
            </a:r>
            <a:r>
              <a:rPr lang="en-GB" sz="3200" b="1" dirty="0">
                <a:solidFill>
                  <a:schemeClr val="bg1"/>
                </a:solidFill>
              </a:rPr>
              <a:t> </a:t>
            </a:r>
            <a:r>
              <a:rPr lang="en-GB" sz="3200" b="1" dirty="0" err="1">
                <a:solidFill>
                  <a:schemeClr val="bg1"/>
                </a:solidFill>
              </a:rPr>
              <a:t>việc</a:t>
            </a:r>
            <a:r>
              <a:rPr lang="en-GB" sz="3200" b="1" dirty="0">
                <a:solidFill>
                  <a:schemeClr val="bg1"/>
                </a:solidFill>
              </a:rPr>
              <a:t> </a:t>
            </a:r>
            <a:r>
              <a:rPr lang="en-GB" sz="3200" b="1" dirty="0" err="1">
                <a:solidFill>
                  <a:schemeClr val="bg1"/>
                </a:solidFill>
              </a:rPr>
              <a:t>của</a:t>
            </a:r>
            <a:r>
              <a:rPr lang="en-GB" sz="3200" b="1" dirty="0">
                <a:solidFill>
                  <a:schemeClr val="bg1"/>
                </a:solidFill>
              </a:rPr>
              <a:t> 2 </a:t>
            </a:r>
            <a:r>
              <a:rPr lang="en-GB" sz="3200" b="1" dirty="0" err="1">
                <a:solidFill>
                  <a:schemeClr val="bg1"/>
                </a:solidFill>
              </a:rPr>
              <a:t>phần</a:t>
            </a:r>
            <a:r>
              <a:rPr lang="en-GB" sz="3200" b="1" dirty="0">
                <a:solidFill>
                  <a:schemeClr val="bg1"/>
                </a:solidFill>
              </a:rPr>
              <a:t> </a:t>
            </a:r>
            <a:r>
              <a:rPr lang="en-GB" sz="3200" b="1" dirty="0" err="1">
                <a:solidFill>
                  <a:schemeClr val="bg1"/>
                </a:solidFill>
              </a:rPr>
              <a:t>mềm</a:t>
            </a:r>
            <a:r>
              <a:rPr lang="en-GB" sz="3200" b="1" dirty="0">
                <a:solidFill>
                  <a:schemeClr val="bg1"/>
                </a:solidFill>
              </a:rPr>
              <a:t> </a:t>
            </a:r>
            <a:r>
              <a:rPr lang="en-GB" sz="3200" b="1" dirty="0" err="1">
                <a:solidFill>
                  <a:schemeClr val="bg1"/>
                </a:solidFill>
              </a:rPr>
              <a:t>này</a:t>
            </a:r>
            <a:r>
              <a:rPr lang="en-GB" sz="3200" b="1" dirty="0">
                <a:solidFill>
                  <a:schemeClr val="bg1"/>
                </a:solidFill>
              </a:rPr>
              <a:t>?</a:t>
            </a:r>
          </a:p>
        </p:txBody>
      </p:sp>
      <p:pic>
        <p:nvPicPr>
          <p:cNvPr id="5" name="Picture 2" descr="Ảnh Làm Việc Nhóm Đẹp, Chuyên Nghiệp, Ấn Tượng Nhất">
            <a:extLst>
              <a:ext uri="{FF2B5EF4-FFF2-40B4-BE49-F238E27FC236}">
                <a16:creationId xmlns:a16="http://schemas.microsoft.com/office/drawing/2014/main" xmlns="" id="{450E0971-20A0-B5F0-CD4A-D005F1F6D88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19607" t="31853" r="17803" b="24057"/>
          <a:stretch/>
        </p:blipFill>
        <p:spPr bwMode="auto">
          <a:xfrm>
            <a:off x="9723120" y="453330"/>
            <a:ext cx="2621280" cy="1848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64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FFD6EE0-FC2E-D6C9-40A7-79426776EBE6}"/>
              </a:ext>
            </a:extLst>
          </p:cNvPr>
          <p:cNvSpPr>
            <a:spLocks noGrp="1"/>
          </p:cNvSpPr>
          <p:nvPr>
            <p:ph type="body" sz="quarter" idx="13"/>
          </p:nvPr>
        </p:nvSpPr>
        <p:spPr/>
        <p:txBody>
          <a:bodyPr/>
          <a:lstStyle/>
          <a:p>
            <a:endParaRPr lang="en-GB"/>
          </a:p>
        </p:txBody>
      </p:sp>
      <p:pic>
        <p:nvPicPr>
          <p:cNvPr id="4" name="Picture 2" descr="Download Google Chrome 56.0.2924.87 - trình duyệt web tốc độ cao | VFO.VN">
            <a:extLst>
              <a:ext uri="{FF2B5EF4-FFF2-40B4-BE49-F238E27FC236}">
                <a16:creationId xmlns:a16="http://schemas.microsoft.com/office/drawing/2014/main" xmlns="" id="{924E54C7-8CD9-7F0E-310D-D24546460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8" y="785563"/>
            <a:ext cx="6191535" cy="39794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E6985AA8-2393-7B80-2CA9-D32CBC574D6E}"/>
              </a:ext>
            </a:extLst>
          </p:cNvPr>
          <p:cNvPicPr>
            <a:picLocks noChangeAspect="1"/>
          </p:cNvPicPr>
          <p:nvPr/>
        </p:nvPicPr>
        <p:blipFill rotWithShape="1">
          <a:blip r:embed="rId3"/>
          <a:srcRect b="4167"/>
          <a:stretch/>
        </p:blipFill>
        <p:spPr>
          <a:xfrm>
            <a:off x="4754880" y="2243124"/>
            <a:ext cx="7167188" cy="3863562"/>
          </a:xfrm>
          <a:prstGeom prst="rect">
            <a:avLst/>
          </a:prstGeom>
        </p:spPr>
      </p:pic>
    </p:spTree>
    <p:extLst>
      <p:ext uri="{BB962C8B-B14F-4D97-AF65-F5344CB8AC3E}">
        <p14:creationId xmlns:p14="http://schemas.microsoft.com/office/powerpoint/2010/main" val="1707424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805" y="1879572"/>
            <a:ext cx="11844337" cy="1364761"/>
          </a:xfrm>
        </p:spPr>
        <p:txBody>
          <a:bodyPr>
            <a:noAutofit/>
          </a:bodyPr>
          <a:lstStyle/>
          <a:p>
            <a:pPr>
              <a:lnSpc>
                <a:spcPct val="150000"/>
              </a:lnSpc>
            </a:pPr>
            <a:r>
              <a:rPr lang="en-US" sz="3600" b="1" dirty="0" err="1">
                <a:solidFill>
                  <a:srgbClr val="FFFFFF"/>
                </a:solidFill>
                <a:latin typeface="UTM Duepuntozero"/>
              </a:rPr>
              <a:t>Bài</a:t>
            </a:r>
            <a:r>
              <a:rPr lang="en-US" sz="3600" b="1" dirty="0">
                <a:solidFill>
                  <a:srgbClr val="FFFFFF"/>
                </a:solidFill>
                <a:latin typeface="UTM Duepuntozero"/>
              </a:rPr>
              <a:t> 1. </a:t>
            </a:r>
            <a:r>
              <a:rPr lang="en-US" sz="3600" b="1" dirty="0" err="1">
                <a:latin typeface="UTM Duepuntozero" panose="02040603050506020204" pitchFamily="18" charset="0"/>
              </a:rPr>
              <a:t>Thế</a:t>
            </a:r>
            <a:r>
              <a:rPr lang="en-US" sz="3600" b="1" dirty="0">
                <a:latin typeface="UTM Duepuntozero" panose="02040603050506020204" pitchFamily="18" charset="0"/>
              </a:rPr>
              <a:t> </a:t>
            </a:r>
            <a:r>
              <a:rPr lang="en-US" sz="3600" b="1" dirty="0" err="1">
                <a:latin typeface="UTM Duepuntozero" panose="02040603050506020204" pitchFamily="18" charset="0"/>
              </a:rPr>
              <a:t>giới</a:t>
            </a:r>
            <a:r>
              <a:rPr lang="en-US" sz="3600" b="1" dirty="0">
                <a:latin typeface="UTM Duepuntozero" panose="02040603050506020204" pitchFamily="18" charset="0"/>
              </a:rPr>
              <a:t> Internet </a:t>
            </a:r>
            <a:r>
              <a:rPr lang="en-US" sz="3600" b="1" dirty="0" err="1">
                <a:latin typeface="UTM Duepuntozero" panose="02040603050506020204" pitchFamily="18" charset="0"/>
              </a:rPr>
              <a:t>thật</a:t>
            </a:r>
            <a:r>
              <a:rPr lang="en-US" sz="3600" b="1" dirty="0">
                <a:latin typeface="UTM Duepuntozero" panose="02040603050506020204" pitchFamily="18" charset="0"/>
              </a:rPr>
              <a:t> </a:t>
            </a:r>
            <a:r>
              <a:rPr lang="en-US" sz="3600" b="1" dirty="0" err="1">
                <a:latin typeface="UTM Duepuntozero" panose="02040603050506020204" pitchFamily="18" charset="0"/>
              </a:rPr>
              <a:t>là</a:t>
            </a:r>
            <a:r>
              <a:rPr lang="en-US" sz="3600" b="1" dirty="0">
                <a:latin typeface="UTM Duepuntozero" panose="02040603050506020204" pitchFamily="18" charset="0"/>
              </a:rPr>
              <a:t> </a:t>
            </a:r>
            <a:r>
              <a:rPr lang="en-US" sz="3600" b="1" dirty="0" err="1">
                <a:latin typeface="UTM Duepuntozero" panose="02040603050506020204" pitchFamily="18" charset="0"/>
              </a:rPr>
              <a:t>rộng</a:t>
            </a:r>
            <a:r>
              <a:rPr lang="en-US" sz="3600" b="1" dirty="0">
                <a:latin typeface="UTM Duepuntozero" panose="02040603050506020204" pitchFamily="18" charset="0"/>
              </a:rPr>
              <a:t> </a:t>
            </a:r>
            <a:r>
              <a:rPr lang="en-US" sz="3600" b="1" dirty="0" err="1">
                <a:latin typeface="UTM Duepuntozero" panose="02040603050506020204" pitchFamily="18" charset="0"/>
              </a:rPr>
              <a:t>lớn</a:t>
            </a:r>
            <a:r>
              <a:rPr lang="en-US" sz="3600" b="1" dirty="0">
                <a:latin typeface="UTM Duepuntozero" panose="02040603050506020204" pitchFamily="18" charset="0"/>
              </a:rPr>
              <a:t/>
            </a:r>
            <a:br>
              <a:rPr lang="en-US" sz="3600" b="1" dirty="0">
                <a:latin typeface="UTM Duepuntozero" panose="02040603050506020204" pitchFamily="18" charset="0"/>
              </a:rPr>
            </a:br>
            <a:r>
              <a:rPr lang="en-GB" sz="2800" b="1" dirty="0" err="1">
                <a:solidFill>
                  <a:srgbClr val="FFFF00"/>
                </a:solidFill>
                <a:cs typeface="Times New Roman" panose="02020603050405020304" pitchFamily="18" charset="0"/>
              </a:rPr>
              <a:t>Tuần</a:t>
            </a:r>
            <a:r>
              <a:rPr lang="en-GB" sz="2800" b="1" dirty="0">
                <a:solidFill>
                  <a:srgbClr val="FFFF00"/>
                </a:solidFill>
                <a:cs typeface="Times New Roman" panose="02020603050405020304" pitchFamily="18" charset="0"/>
              </a:rPr>
              <a:t> </a:t>
            </a:r>
            <a:r>
              <a:rPr lang="en-GB" sz="2800" b="1">
                <a:solidFill>
                  <a:srgbClr val="FFFF00"/>
                </a:solidFill>
                <a:cs typeface="Times New Roman" panose="02020603050405020304" pitchFamily="18" charset="0"/>
              </a:rPr>
              <a:t>3</a:t>
            </a:r>
            <a:r>
              <a:rPr lang="en-GB" sz="2800" b="1" smtClean="0">
                <a:solidFill>
                  <a:srgbClr val="FFFF00"/>
                </a:solidFill>
                <a:cs typeface="Times New Roman" panose="02020603050405020304" pitchFamily="18" charset="0"/>
              </a:rPr>
              <a:t>:</a:t>
            </a:r>
            <a:endParaRPr lang="en-US" sz="3600" b="1" dirty="0">
              <a:solidFill>
                <a:srgbClr val="FFFF00"/>
              </a:solidFill>
            </a:endParaRPr>
          </a:p>
        </p:txBody>
      </p:sp>
      <p:sp>
        <p:nvSpPr>
          <p:cNvPr id="4" name="TextBox 3">
            <a:extLst>
              <a:ext uri="{FF2B5EF4-FFF2-40B4-BE49-F238E27FC236}">
                <a16:creationId xmlns:a16="http://schemas.microsoft.com/office/drawing/2014/main" xmlns="" id="{164B363A-54B6-928E-B8A1-1CFDF2E668E7}"/>
              </a:ext>
            </a:extLst>
          </p:cNvPr>
          <p:cNvSpPr txBox="1"/>
          <p:nvPr/>
        </p:nvSpPr>
        <p:spPr>
          <a:xfrm>
            <a:off x="1160780" y="4074775"/>
            <a:ext cx="10306290" cy="830997"/>
          </a:xfrm>
          <a:prstGeom prst="rect">
            <a:avLst/>
          </a:prstGeom>
          <a:noFill/>
        </p:spPr>
        <p:txBody>
          <a:bodyPr wrap="square">
            <a:spAutoFit/>
          </a:bodyPr>
          <a:lstStyle/>
          <a:p>
            <a:r>
              <a:rPr lang="vi-VN" sz="2400" dirty="0"/>
              <a:t>-</a:t>
            </a:r>
            <a:r>
              <a:rPr lang="en-GB" sz="2400" dirty="0"/>
              <a:t> </a:t>
            </a:r>
            <a:r>
              <a:rPr lang="vi-VN" sz="2400" dirty="0"/>
              <a:t>Hiểu khái niệm về trang chủ</a:t>
            </a:r>
          </a:p>
          <a:p>
            <a:r>
              <a:rPr lang="vi-VN" sz="2400" dirty="0"/>
              <a:t>-</a:t>
            </a:r>
            <a:r>
              <a:rPr lang="en-GB" sz="2400" dirty="0"/>
              <a:t> </a:t>
            </a:r>
            <a:r>
              <a:rPr lang="vi-VN" sz="2400" dirty="0"/>
              <a:t>Thực hiện được thao tác thiết lập trang chủ cho trình duyệt Web</a:t>
            </a:r>
          </a:p>
        </p:txBody>
      </p:sp>
      <p:sp>
        <p:nvSpPr>
          <p:cNvPr id="3" name="Rectangle 2"/>
          <p:cNvSpPr/>
          <p:nvPr/>
        </p:nvSpPr>
        <p:spPr>
          <a:xfrm>
            <a:off x="2162432" y="3175686"/>
            <a:ext cx="8241957" cy="584775"/>
          </a:xfrm>
          <a:prstGeom prst="rect">
            <a:avLst/>
          </a:prstGeom>
        </p:spPr>
        <p:txBody>
          <a:bodyPr wrap="square">
            <a:spAutoFit/>
          </a:bodyPr>
          <a:lstStyle/>
          <a:p>
            <a:r>
              <a:rPr lang="en-GB" sz="3200" b="1">
                <a:solidFill>
                  <a:srgbClr val="FFFF00"/>
                </a:solidFill>
                <a:cs typeface="Times New Roman" panose="02020603050405020304" pitchFamily="18" charset="0"/>
              </a:rPr>
              <a:t>Các tính năng chung trên trình duyệt</a:t>
            </a:r>
            <a:endParaRPr lang="en-US" sz="3200"/>
          </a:p>
        </p:txBody>
      </p:sp>
    </p:spTree>
    <p:extLst>
      <p:ext uri="{BB962C8B-B14F-4D97-AF65-F5344CB8AC3E}">
        <p14:creationId xmlns:p14="http://schemas.microsoft.com/office/powerpoint/2010/main" val="3897113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37F523A-77D0-0956-DD46-ED6956271942}"/>
              </a:ext>
            </a:extLst>
          </p:cNvPr>
          <p:cNvSpPr txBox="1"/>
          <p:nvPr/>
        </p:nvSpPr>
        <p:spPr>
          <a:xfrm>
            <a:off x="3454400" y="926975"/>
            <a:ext cx="5648960" cy="646986"/>
          </a:xfrm>
          <a:prstGeom prst="round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ysClr val="windowText" lastClr="000000"/>
                </a:solidFill>
                <a:effectLst/>
                <a:uLnTx/>
                <a:uFillTx/>
                <a:latin typeface="UTM Duepuntozero"/>
                <a:ea typeface="+mn-ea"/>
                <a:cs typeface="+mn-cs"/>
              </a:rPr>
              <a:t>ÔN TẬP KIẾN THỨC CŨ</a:t>
            </a:r>
          </a:p>
        </p:txBody>
      </p:sp>
      <p:sp>
        <p:nvSpPr>
          <p:cNvPr id="4" name="TextBox 3">
            <a:extLst>
              <a:ext uri="{FF2B5EF4-FFF2-40B4-BE49-F238E27FC236}">
                <a16:creationId xmlns:a16="http://schemas.microsoft.com/office/drawing/2014/main" xmlns="" id="{43780A18-A640-11B8-5232-48B8E5056B1B}"/>
              </a:ext>
            </a:extLst>
          </p:cNvPr>
          <p:cNvSpPr txBox="1"/>
          <p:nvPr/>
        </p:nvSpPr>
        <p:spPr>
          <a:xfrm>
            <a:off x="762000" y="1573961"/>
            <a:ext cx="1121664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2C2C2C"/>
                </a:solidFill>
                <a:effectLst/>
                <a:uLnTx/>
                <a:uFillTx/>
                <a:latin typeface="UTM Duepuntozero"/>
              </a:rPr>
              <a:t>Hãy</a:t>
            </a:r>
            <a:r>
              <a:rPr kumimoji="0" lang="en-GB" sz="2800" b="1" i="0" u="none" strike="noStrike" kern="1200" cap="none" spc="0" normalizeH="0" baseline="0" noProof="0" dirty="0">
                <a:ln>
                  <a:noFill/>
                </a:ln>
                <a:solidFill>
                  <a:srgbClr val="2C2C2C"/>
                </a:solidFill>
                <a:effectLst/>
                <a:uLnTx/>
                <a:uFillTx/>
                <a:latin typeface="UTM Duepuntozero"/>
              </a:rPr>
              <a:t> </a:t>
            </a:r>
            <a:r>
              <a:rPr kumimoji="0" lang="en-GB" sz="2800" b="1" i="0" u="none" strike="noStrike" kern="1200" cap="none" spc="0" normalizeH="0" baseline="0" noProof="0" dirty="0" err="1">
                <a:ln>
                  <a:noFill/>
                </a:ln>
                <a:solidFill>
                  <a:srgbClr val="2C2C2C"/>
                </a:solidFill>
                <a:effectLst/>
                <a:uLnTx/>
                <a:uFillTx/>
                <a:latin typeface="UTM Duepuntozero"/>
              </a:rPr>
              <a:t>kể</a:t>
            </a:r>
            <a:r>
              <a:rPr kumimoji="0" lang="en-GB" sz="2800" b="1" i="0" u="none" strike="noStrike" kern="1200" cap="none" spc="0" normalizeH="0" baseline="0" noProof="0" dirty="0">
                <a:ln>
                  <a:noFill/>
                </a:ln>
                <a:solidFill>
                  <a:srgbClr val="2C2C2C"/>
                </a:solidFill>
                <a:effectLst/>
                <a:uLnTx/>
                <a:uFillTx/>
                <a:latin typeface="UTM Duepuntozero"/>
              </a:rPr>
              <a:t> </a:t>
            </a:r>
            <a:r>
              <a:rPr kumimoji="0" lang="en-GB" sz="2800" b="1" i="0" u="none" strike="noStrike" kern="1200" cap="none" spc="0" normalizeH="0" baseline="0" noProof="0" dirty="0" err="1">
                <a:ln>
                  <a:noFill/>
                </a:ln>
                <a:solidFill>
                  <a:srgbClr val="2C2C2C"/>
                </a:solidFill>
                <a:effectLst/>
                <a:uLnTx/>
                <a:uFillTx/>
                <a:latin typeface="UTM Duepuntozero"/>
              </a:rPr>
              <a:t>tên</a:t>
            </a:r>
            <a:r>
              <a:rPr kumimoji="0" lang="en-GB" sz="2800" b="1" i="0" u="none" strike="noStrike" kern="1200" cap="none" spc="0" normalizeH="0" baseline="0" noProof="0" dirty="0">
                <a:ln>
                  <a:noFill/>
                </a:ln>
                <a:solidFill>
                  <a:srgbClr val="2C2C2C"/>
                </a:solidFill>
                <a:effectLst/>
                <a:uLnTx/>
                <a:uFillTx/>
                <a:latin typeface="UTM Duepuntozero"/>
              </a:rPr>
              <a:t> </a:t>
            </a:r>
            <a:r>
              <a:rPr kumimoji="0" lang="en-GB" sz="2800" b="1" i="0" u="none" strike="noStrike" kern="1200" cap="none" spc="0" normalizeH="0" baseline="0" noProof="0" dirty="0" err="1">
                <a:ln>
                  <a:noFill/>
                </a:ln>
                <a:solidFill>
                  <a:srgbClr val="2C2C2C"/>
                </a:solidFill>
                <a:effectLst/>
                <a:uLnTx/>
                <a:uFillTx/>
                <a:latin typeface="UTM Duepuntozero"/>
              </a:rPr>
              <a:t>các</a:t>
            </a:r>
            <a:r>
              <a:rPr kumimoji="0" lang="en-GB" sz="2800" b="1" i="0" u="none" strike="noStrike" kern="1200" cap="none" spc="0" normalizeH="0" baseline="0" noProof="0" dirty="0">
                <a:ln>
                  <a:noFill/>
                </a:ln>
                <a:solidFill>
                  <a:srgbClr val="2C2C2C"/>
                </a:solidFill>
                <a:effectLst/>
                <a:uLnTx/>
                <a:uFillTx/>
                <a:latin typeface="UTM Duepuntozero"/>
              </a:rPr>
              <a:t> </a:t>
            </a:r>
            <a:r>
              <a:rPr kumimoji="0" lang="en-GB" sz="2800" b="1" i="0" u="none" strike="noStrike" kern="1200" cap="none" spc="0" normalizeH="0" baseline="0" noProof="0" dirty="0" err="1">
                <a:ln>
                  <a:noFill/>
                </a:ln>
                <a:solidFill>
                  <a:srgbClr val="2C2C2C"/>
                </a:solidFill>
                <a:effectLst/>
                <a:uLnTx/>
                <a:uFillTx/>
                <a:latin typeface="UTM Duepuntozero"/>
              </a:rPr>
              <a:t>trình</a:t>
            </a:r>
            <a:r>
              <a:rPr kumimoji="0" lang="en-GB" sz="2800" b="1" i="0" u="none" strike="noStrike" kern="1200" cap="none" spc="0" normalizeH="0" baseline="0" noProof="0" dirty="0">
                <a:ln>
                  <a:noFill/>
                </a:ln>
                <a:solidFill>
                  <a:srgbClr val="2C2C2C"/>
                </a:solidFill>
                <a:effectLst/>
                <a:uLnTx/>
                <a:uFillTx/>
                <a:latin typeface="UTM Duepuntozero"/>
              </a:rPr>
              <a:t> </a:t>
            </a:r>
            <a:r>
              <a:rPr kumimoji="0" lang="en-GB" sz="2800" b="1" i="0" u="none" strike="noStrike" kern="1200" cap="none" spc="0" normalizeH="0" baseline="0" noProof="0" dirty="0" err="1">
                <a:ln>
                  <a:noFill/>
                </a:ln>
                <a:solidFill>
                  <a:srgbClr val="2C2C2C"/>
                </a:solidFill>
                <a:effectLst/>
                <a:uLnTx/>
                <a:uFillTx/>
                <a:latin typeface="UTM Duepuntozero"/>
              </a:rPr>
              <a:t>duyệt</a:t>
            </a:r>
            <a:r>
              <a:rPr kumimoji="0" lang="en-GB" sz="2800" b="1" i="0" u="none" strike="noStrike" kern="1200" cap="none" spc="0" normalizeH="0" baseline="0" noProof="0" dirty="0">
                <a:ln>
                  <a:noFill/>
                </a:ln>
                <a:solidFill>
                  <a:srgbClr val="2C2C2C"/>
                </a:solidFill>
                <a:effectLst/>
                <a:uLnTx/>
                <a:uFillTx/>
                <a:latin typeface="UTM Duepuntozero"/>
              </a:rPr>
              <a:t> web </a:t>
            </a:r>
            <a:r>
              <a:rPr kumimoji="0" lang="en-GB" sz="2800" b="1" i="0" u="none" strike="noStrike" kern="1200" cap="none" spc="0" normalizeH="0" baseline="0" noProof="0" dirty="0" err="1">
                <a:ln>
                  <a:noFill/>
                </a:ln>
                <a:solidFill>
                  <a:srgbClr val="2C2C2C"/>
                </a:solidFill>
                <a:effectLst/>
                <a:uLnTx/>
                <a:uFillTx/>
                <a:latin typeface="UTM Duepuntozero"/>
              </a:rPr>
              <a:t>thông</a:t>
            </a:r>
            <a:r>
              <a:rPr kumimoji="0" lang="en-GB" sz="2800" b="1" i="0" u="none" strike="noStrike" kern="1200" cap="none" spc="0" normalizeH="0" baseline="0" noProof="0" dirty="0">
                <a:ln>
                  <a:noFill/>
                </a:ln>
                <a:solidFill>
                  <a:srgbClr val="2C2C2C"/>
                </a:solidFill>
                <a:effectLst/>
                <a:uLnTx/>
                <a:uFillTx/>
                <a:latin typeface="UTM Duepuntozero"/>
              </a:rPr>
              <a:t> </a:t>
            </a:r>
            <a:r>
              <a:rPr kumimoji="0" lang="en-GB" sz="2800" b="1" i="0" u="none" strike="noStrike" kern="1200" cap="none" spc="0" normalizeH="0" baseline="0" noProof="0" dirty="0" err="1">
                <a:ln>
                  <a:noFill/>
                </a:ln>
                <a:solidFill>
                  <a:srgbClr val="2C2C2C"/>
                </a:solidFill>
                <a:effectLst/>
                <a:uLnTx/>
                <a:uFillTx/>
                <a:latin typeface="UTM Duepuntozero"/>
              </a:rPr>
              <a:t>dụng</a:t>
            </a:r>
            <a:r>
              <a:rPr kumimoji="0" lang="en-GB" sz="2800" b="1" i="0" u="none" strike="noStrike" kern="1200" cap="none" spc="0" normalizeH="0" baseline="0" noProof="0" dirty="0">
                <a:ln>
                  <a:noFill/>
                </a:ln>
                <a:solidFill>
                  <a:srgbClr val="2C2C2C"/>
                </a:solidFill>
                <a:effectLst/>
                <a:uLnTx/>
                <a:uFillTx/>
                <a:latin typeface="UTM Duepuntozero"/>
              </a:rPr>
              <a:t> </a:t>
            </a:r>
            <a:r>
              <a:rPr kumimoji="0" lang="en-GB" sz="2800" b="1" i="0" u="none" strike="noStrike" kern="1200" cap="none" spc="0" normalizeH="0" baseline="0" noProof="0" dirty="0" err="1">
                <a:ln>
                  <a:noFill/>
                </a:ln>
                <a:solidFill>
                  <a:srgbClr val="2C2C2C"/>
                </a:solidFill>
                <a:effectLst/>
                <a:uLnTx/>
                <a:uFillTx/>
                <a:latin typeface="UTM Duepuntozero"/>
              </a:rPr>
              <a:t>hiện</a:t>
            </a:r>
            <a:r>
              <a:rPr kumimoji="0" lang="en-GB" sz="2800" b="1" i="0" u="none" strike="noStrike" kern="1200" cap="none" spc="0" normalizeH="0" baseline="0" noProof="0" dirty="0">
                <a:ln>
                  <a:noFill/>
                </a:ln>
                <a:solidFill>
                  <a:srgbClr val="2C2C2C"/>
                </a:solidFill>
                <a:effectLst/>
                <a:uLnTx/>
                <a:uFillTx/>
                <a:latin typeface="UTM Duepuntozero"/>
              </a:rPr>
              <a:t> nay </a:t>
            </a:r>
            <a:r>
              <a:rPr kumimoji="0" lang="en-GB" sz="2800" b="1" i="0" u="none" strike="noStrike" kern="1200" cap="none" spc="0" normalizeH="0" baseline="0" noProof="0" dirty="0" err="1">
                <a:ln>
                  <a:noFill/>
                </a:ln>
                <a:solidFill>
                  <a:srgbClr val="2C2C2C"/>
                </a:solidFill>
                <a:effectLst/>
                <a:uLnTx/>
                <a:uFillTx/>
                <a:latin typeface="UTM Duepuntozero"/>
              </a:rPr>
              <a:t>mà</a:t>
            </a:r>
            <a:r>
              <a:rPr kumimoji="0" lang="en-GB" sz="2800" b="1" i="0" u="none" strike="noStrike" kern="1200" cap="none" spc="0" normalizeH="0" noProof="0" dirty="0">
                <a:ln>
                  <a:noFill/>
                </a:ln>
                <a:solidFill>
                  <a:srgbClr val="2C2C2C"/>
                </a:solidFill>
                <a:effectLst/>
                <a:uLnTx/>
                <a:uFillTx/>
                <a:latin typeface="UTM Duepuntozero"/>
              </a:rPr>
              <a:t> </a:t>
            </a:r>
            <a:r>
              <a:rPr kumimoji="0" lang="en-GB" sz="2800" b="1" i="0" u="none" strike="noStrike" kern="1200" cap="none" spc="0" normalizeH="0" noProof="0" dirty="0" err="1">
                <a:ln>
                  <a:noFill/>
                </a:ln>
                <a:solidFill>
                  <a:srgbClr val="2C2C2C"/>
                </a:solidFill>
                <a:effectLst/>
                <a:uLnTx/>
                <a:uFillTx/>
                <a:latin typeface="UTM Duepuntozero"/>
              </a:rPr>
              <a:t>em</a:t>
            </a:r>
            <a:r>
              <a:rPr kumimoji="0" lang="en-GB" sz="2800" b="1" i="0" u="none" strike="noStrike" kern="1200" cap="none" spc="0" normalizeH="0" noProof="0" dirty="0">
                <a:ln>
                  <a:noFill/>
                </a:ln>
                <a:solidFill>
                  <a:srgbClr val="2C2C2C"/>
                </a:solidFill>
                <a:effectLst/>
                <a:uLnTx/>
                <a:uFillTx/>
                <a:latin typeface="UTM Duepuntozero"/>
              </a:rPr>
              <a:t> </a:t>
            </a:r>
            <a:r>
              <a:rPr kumimoji="0" lang="en-GB" sz="2800" b="1" i="0" u="none" strike="noStrike" kern="1200" cap="none" spc="0" normalizeH="0" noProof="0" err="1">
                <a:ln>
                  <a:noFill/>
                </a:ln>
                <a:solidFill>
                  <a:srgbClr val="2C2C2C"/>
                </a:solidFill>
                <a:effectLst/>
                <a:uLnTx/>
                <a:uFillTx/>
                <a:latin typeface="UTM Duepuntozero"/>
              </a:rPr>
              <a:t>biết</a:t>
            </a:r>
            <a:r>
              <a:rPr kumimoji="0" lang="en-GB" sz="2800" b="1" i="0" u="none" strike="noStrike" kern="1200" cap="none" spc="0" normalizeH="0" baseline="0" noProof="0" smtClean="0">
                <a:ln>
                  <a:noFill/>
                </a:ln>
                <a:solidFill>
                  <a:srgbClr val="2C2C2C"/>
                </a:solidFill>
                <a:effectLst/>
                <a:uLnTx/>
                <a:uFillTx/>
                <a:latin typeface="UTM Duepuntozero"/>
              </a:rPr>
              <a:t>?</a:t>
            </a:r>
          </a:p>
          <a:p>
            <a:pPr marL="457200" lvl="0" indent="-457200">
              <a:buFontTx/>
              <a:buChar char="-"/>
              <a:defRPr/>
            </a:pPr>
            <a:r>
              <a:rPr lang="en-GB" sz="2800" b="1" smtClean="0">
                <a:solidFill>
                  <a:srgbClr val="2C2C2C"/>
                </a:solidFill>
              </a:rPr>
              <a:t>Các </a:t>
            </a:r>
            <a:r>
              <a:rPr lang="en-GB" sz="2800" b="1">
                <a:solidFill>
                  <a:srgbClr val="2C2C2C"/>
                </a:solidFill>
              </a:rPr>
              <a:t>trình duyệt web thông dụng hiện nay mà em </a:t>
            </a:r>
            <a:r>
              <a:rPr lang="en-GB" sz="2800" b="1" smtClean="0">
                <a:solidFill>
                  <a:srgbClr val="2C2C2C"/>
                </a:solidFill>
              </a:rPr>
              <a:t>biết là:</a:t>
            </a:r>
          </a:p>
          <a:p>
            <a:pPr marL="514350" lvl="0" indent="-514350">
              <a:buFont typeface="+mj-lt"/>
              <a:buAutoNum type="arabicPeriod"/>
              <a:defRPr/>
            </a:pPr>
            <a:r>
              <a:rPr lang="en-GB" sz="2800" b="1" smtClean="0">
                <a:solidFill>
                  <a:srgbClr val="2C2C2C"/>
                </a:solidFill>
              </a:rPr>
              <a:t>Google Chrome</a:t>
            </a:r>
          </a:p>
          <a:p>
            <a:pPr marL="514350" lvl="0" indent="-514350">
              <a:buFont typeface="+mj-lt"/>
              <a:buAutoNum type="arabicPeriod"/>
              <a:defRPr/>
            </a:pPr>
            <a:r>
              <a:rPr lang="en-GB" sz="2800" b="1" smtClean="0">
                <a:solidFill>
                  <a:srgbClr val="2C2C2C"/>
                </a:solidFill>
              </a:rPr>
              <a:t>Cốc Cốc </a:t>
            </a:r>
          </a:p>
          <a:p>
            <a:pPr marL="514350" indent="-514350">
              <a:buFont typeface="+mj-lt"/>
              <a:buAutoNum type="arabicPeriod"/>
              <a:defRPr/>
            </a:pPr>
            <a:r>
              <a:rPr kumimoji="0" lang="en-GB" sz="2800" b="1" i="0" u="none" strike="noStrike" kern="1200" cap="none" spc="0" normalizeH="0" baseline="0" noProof="0" smtClean="0">
                <a:ln>
                  <a:noFill/>
                </a:ln>
                <a:solidFill>
                  <a:srgbClr val="2C2C2C"/>
                </a:solidFill>
                <a:effectLst/>
                <a:uLnTx/>
                <a:uFillTx/>
                <a:latin typeface="UTM Duepuntozero"/>
              </a:rPr>
              <a:t>Microsoft E</a:t>
            </a:r>
            <a:r>
              <a:rPr lang="en-GB" sz="2800" b="1" smtClean="0">
                <a:solidFill>
                  <a:schemeClr val="bg1"/>
                </a:solidFill>
              </a:rPr>
              <a:t>dge</a:t>
            </a:r>
          </a:p>
          <a:p>
            <a:pPr marL="514350" indent="-514350">
              <a:buFont typeface="+mj-lt"/>
              <a:buAutoNum type="arabicPeriod"/>
              <a:defRPr/>
            </a:pPr>
            <a:r>
              <a:rPr lang="en-GB" sz="2800" b="1" smtClean="0">
                <a:solidFill>
                  <a:schemeClr val="bg1"/>
                </a:solidFill>
              </a:rPr>
              <a:t>Opera</a:t>
            </a:r>
          </a:p>
          <a:p>
            <a:pPr marL="514350" indent="-514350">
              <a:buFont typeface="+mj-lt"/>
              <a:buAutoNum type="arabicPeriod"/>
              <a:defRPr/>
            </a:pPr>
            <a:r>
              <a:rPr lang="en-GB" sz="2800" b="1" smtClean="0">
                <a:solidFill>
                  <a:schemeClr val="bg1"/>
                </a:solidFill>
              </a:rPr>
              <a:t>Safari </a:t>
            </a:r>
            <a:endParaRPr lang="en-GB" sz="2800">
              <a:solidFill>
                <a:schemeClr val="bg1"/>
              </a:solidFill>
            </a:endParaRPr>
          </a:p>
          <a:p>
            <a:pPr marL="514350" lvl="0" indent="-514350">
              <a:buFont typeface="+mj-lt"/>
              <a:buAutoNum type="arabicPeriod"/>
              <a:defRPr/>
            </a:pPr>
            <a:r>
              <a:rPr kumimoji="0" lang="en-GB" sz="2800" b="1" i="0" u="none" strike="noStrike" kern="1200" cap="none" spc="0" normalizeH="0" baseline="0" noProof="0" smtClean="0">
                <a:ln>
                  <a:noFill/>
                </a:ln>
                <a:solidFill>
                  <a:srgbClr val="2C2C2C"/>
                </a:solidFill>
                <a:effectLst/>
                <a:uLnTx/>
                <a:uFillTx/>
                <a:latin typeface="UTM Duepuntozero"/>
              </a:rPr>
              <a:t>FireFox</a:t>
            </a:r>
            <a:endParaRPr kumimoji="0" lang="en-GB" sz="2800" b="1" i="0" u="none" strike="noStrike" kern="1200" cap="none" spc="0" normalizeH="0" baseline="0" noProof="0" dirty="0">
              <a:ln>
                <a:noFill/>
              </a:ln>
              <a:solidFill>
                <a:srgbClr val="2C2C2C"/>
              </a:solidFill>
              <a:effectLst/>
              <a:uLnTx/>
              <a:uFillTx/>
              <a:latin typeface="UTM Duepuntozero"/>
            </a:endParaRPr>
          </a:p>
        </p:txBody>
      </p:sp>
      <p:pic>
        <p:nvPicPr>
          <p:cNvPr id="5122" name="Picture 2" descr="Kiểm tra bài cũ Pick a name trong ClassPoint | Tinh hoa Công ...">
            <a:extLst>
              <a:ext uri="{FF2B5EF4-FFF2-40B4-BE49-F238E27FC236}">
                <a16:creationId xmlns:a16="http://schemas.microsoft.com/office/drawing/2014/main" xmlns="" id="{82E79D01-2CB0-125C-DFBA-893584D27A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9111" y="3588872"/>
            <a:ext cx="2311400" cy="231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02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AC17844-E658-3B6D-5AE7-A5E2158331BA}"/>
              </a:ext>
            </a:extLst>
          </p:cNvPr>
          <p:cNvSpPr>
            <a:spLocks noGrp="1"/>
          </p:cNvSpPr>
          <p:nvPr>
            <p:ph type="body" sz="quarter" idx="13"/>
          </p:nvPr>
        </p:nvSpPr>
        <p:spPr>
          <a:xfrm>
            <a:off x="654993" y="1151084"/>
            <a:ext cx="10866447" cy="1500675"/>
          </a:xfrm>
          <a:prstGeom prst="roundRect">
            <a:avLst/>
          </a:prstGeom>
          <a:solidFill>
            <a:schemeClr val="accent1">
              <a:lumMod val="20000"/>
              <a:lumOff val="80000"/>
            </a:schemeClr>
          </a:solidFill>
        </p:spPr>
        <p:txBody>
          <a:bodyPr>
            <a:normAutofit/>
          </a:bodyPr>
          <a:lstStyle/>
          <a:p>
            <a:pPr marL="0" indent="0" algn="just">
              <a:buNone/>
            </a:pPr>
            <a:r>
              <a:rPr lang="en-GB" sz="3200" b="1" dirty="0">
                <a:solidFill>
                  <a:srgbClr val="FF0000"/>
                </a:solidFill>
              </a:rPr>
              <a:t>Trang </a:t>
            </a:r>
            <a:r>
              <a:rPr lang="en-GB" sz="3200" b="1" dirty="0" err="1">
                <a:solidFill>
                  <a:srgbClr val="FF0000"/>
                </a:solidFill>
              </a:rPr>
              <a:t>chủ</a:t>
            </a:r>
            <a:r>
              <a:rPr lang="en-GB" sz="3200" b="1" dirty="0">
                <a:solidFill>
                  <a:srgbClr val="FF0000"/>
                </a:solidFill>
              </a:rPr>
              <a:t> </a:t>
            </a:r>
            <a:r>
              <a:rPr lang="en-GB" sz="3200" dirty="0" err="1">
                <a:solidFill>
                  <a:schemeClr val="bg1"/>
                </a:solidFill>
              </a:rPr>
              <a:t>của</a:t>
            </a:r>
            <a:r>
              <a:rPr lang="en-GB" sz="3200" dirty="0">
                <a:solidFill>
                  <a:schemeClr val="bg1"/>
                </a:solidFill>
              </a:rPr>
              <a:t> </a:t>
            </a:r>
            <a:r>
              <a:rPr lang="en-GB" sz="3200" dirty="0" err="1">
                <a:solidFill>
                  <a:schemeClr val="bg1"/>
                </a:solidFill>
              </a:rPr>
              <a:t>trình</a:t>
            </a:r>
            <a:r>
              <a:rPr lang="en-GB" sz="3200" dirty="0">
                <a:solidFill>
                  <a:schemeClr val="bg1"/>
                </a:solidFill>
              </a:rPr>
              <a:t> </a:t>
            </a:r>
            <a:r>
              <a:rPr lang="en-GB" sz="3200" dirty="0" err="1">
                <a:solidFill>
                  <a:schemeClr val="bg1"/>
                </a:solidFill>
              </a:rPr>
              <a:t>duyệt</a:t>
            </a:r>
            <a:r>
              <a:rPr lang="en-GB" sz="3200" dirty="0">
                <a:solidFill>
                  <a:schemeClr val="bg1"/>
                </a:solidFill>
              </a:rPr>
              <a:t> </a:t>
            </a:r>
            <a:r>
              <a:rPr lang="en-GB" sz="3200" dirty="0" err="1">
                <a:solidFill>
                  <a:schemeClr val="bg1"/>
                </a:solidFill>
              </a:rPr>
              <a:t>là</a:t>
            </a:r>
            <a:r>
              <a:rPr lang="en-GB" sz="3200" dirty="0">
                <a:solidFill>
                  <a:schemeClr val="bg1"/>
                </a:solidFill>
              </a:rPr>
              <a:t> </a:t>
            </a:r>
            <a:r>
              <a:rPr lang="en-GB" sz="3200" dirty="0" err="1">
                <a:solidFill>
                  <a:schemeClr val="bg1"/>
                </a:solidFill>
              </a:rPr>
              <a:t>trang</a:t>
            </a:r>
            <a:r>
              <a:rPr lang="en-GB" sz="3200" dirty="0">
                <a:solidFill>
                  <a:schemeClr val="bg1"/>
                </a:solidFill>
              </a:rPr>
              <a:t> web </a:t>
            </a:r>
            <a:r>
              <a:rPr lang="en-GB" sz="3200" dirty="0" err="1">
                <a:solidFill>
                  <a:schemeClr val="bg1"/>
                </a:solidFill>
              </a:rPr>
              <a:t>được</a:t>
            </a:r>
            <a:r>
              <a:rPr lang="en-GB" sz="3200" dirty="0">
                <a:solidFill>
                  <a:schemeClr val="bg1"/>
                </a:solidFill>
              </a:rPr>
              <a:t> </a:t>
            </a:r>
            <a:r>
              <a:rPr lang="en-GB" sz="3200" dirty="0" err="1">
                <a:solidFill>
                  <a:schemeClr val="bg1"/>
                </a:solidFill>
              </a:rPr>
              <a:t>hiển</a:t>
            </a:r>
            <a:r>
              <a:rPr lang="en-GB" sz="3200" dirty="0">
                <a:solidFill>
                  <a:schemeClr val="bg1"/>
                </a:solidFill>
              </a:rPr>
              <a:t> </a:t>
            </a:r>
            <a:r>
              <a:rPr lang="en-GB" sz="3200" dirty="0" err="1">
                <a:solidFill>
                  <a:schemeClr val="bg1"/>
                </a:solidFill>
              </a:rPr>
              <a:t>thị</a:t>
            </a:r>
            <a:r>
              <a:rPr lang="en-GB" sz="3200" dirty="0">
                <a:solidFill>
                  <a:schemeClr val="bg1"/>
                </a:solidFill>
              </a:rPr>
              <a:t> </a:t>
            </a:r>
            <a:r>
              <a:rPr lang="en-GB" sz="3200" dirty="0" err="1">
                <a:solidFill>
                  <a:schemeClr val="bg1"/>
                </a:solidFill>
              </a:rPr>
              <a:t>mặc</a:t>
            </a:r>
            <a:r>
              <a:rPr lang="en-GB" sz="3200" dirty="0">
                <a:solidFill>
                  <a:schemeClr val="bg1"/>
                </a:solidFill>
              </a:rPr>
              <a:t> </a:t>
            </a:r>
            <a:r>
              <a:rPr lang="en-GB" sz="3200" dirty="0" err="1">
                <a:solidFill>
                  <a:schemeClr val="bg1"/>
                </a:solidFill>
              </a:rPr>
              <a:t>định</a:t>
            </a:r>
            <a:r>
              <a:rPr lang="en-GB" sz="3200" dirty="0">
                <a:solidFill>
                  <a:schemeClr val="bg1"/>
                </a:solidFill>
              </a:rPr>
              <a:t> </a:t>
            </a:r>
            <a:r>
              <a:rPr lang="en-GB" sz="3200" dirty="0" err="1">
                <a:solidFill>
                  <a:schemeClr val="bg1"/>
                </a:solidFill>
              </a:rPr>
              <a:t>khi</a:t>
            </a:r>
            <a:r>
              <a:rPr lang="en-GB" sz="3200" dirty="0">
                <a:solidFill>
                  <a:schemeClr val="bg1"/>
                </a:solidFill>
              </a:rPr>
              <a:t> </a:t>
            </a:r>
            <a:r>
              <a:rPr lang="en-GB" sz="3200" dirty="0" err="1">
                <a:solidFill>
                  <a:schemeClr val="bg1"/>
                </a:solidFill>
              </a:rPr>
              <a:t>bạn</a:t>
            </a:r>
            <a:r>
              <a:rPr lang="en-GB" sz="3200" dirty="0">
                <a:solidFill>
                  <a:schemeClr val="bg1"/>
                </a:solidFill>
              </a:rPr>
              <a:t> </a:t>
            </a:r>
            <a:r>
              <a:rPr lang="en-GB" sz="3200" dirty="0" err="1">
                <a:solidFill>
                  <a:schemeClr val="bg1"/>
                </a:solidFill>
              </a:rPr>
              <a:t>mở</a:t>
            </a:r>
            <a:r>
              <a:rPr lang="en-GB" sz="3200" dirty="0">
                <a:solidFill>
                  <a:schemeClr val="bg1"/>
                </a:solidFill>
              </a:rPr>
              <a:t> </a:t>
            </a:r>
            <a:r>
              <a:rPr lang="en-GB" sz="3200" dirty="0" err="1">
                <a:solidFill>
                  <a:schemeClr val="bg1"/>
                </a:solidFill>
              </a:rPr>
              <a:t>trình</a:t>
            </a:r>
            <a:r>
              <a:rPr lang="en-GB" sz="3200" dirty="0">
                <a:solidFill>
                  <a:schemeClr val="bg1"/>
                </a:solidFill>
              </a:rPr>
              <a:t> </a:t>
            </a:r>
            <a:r>
              <a:rPr lang="en-GB" sz="3200" dirty="0" err="1">
                <a:solidFill>
                  <a:schemeClr val="bg1"/>
                </a:solidFill>
              </a:rPr>
              <a:t>duyệt</a:t>
            </a:r>
            <a:endParaRPr lang="en-GB" sz="3200" dirty="0">
              <a:solidFill>
                <a:schemeClr val="bg1"/>
              </a:solidFill>
            </a:endParaRPr>
          </a:p>
        </p:txBody>
      </p:sp>
      <p:sp>
        <p:nvSpPr>
          <p:cNvPr id="3" name="TextBox 2">
            <a:extLst>
              <a:ext uri="{FF2B5EF4-FFF2-40B4-BE49-F238E27FC236}">
                <a16:creationId xmlns:a16="http://schemas.microsoft.com/office/drawing/2014/main" xmlns="" id="{9E1D5EB2-DB34-A68B-79A8-ABE23DA5317E}"/>
              </a:ext>
            </a:extLst>
          </p:cNvPr>
          <p:cNvSpPr txBox="1"/>
          <p:nvPr/>
        </p:nvSpPr>
        <p:spPr>
          <a:xfrm>
            <a:off x="2397760" y="3721052"/>
            <a:ext cx="6756400" cy="2108299"/>
          </a:xfrm>
          <a:prstGeom prst="cloud">
            <a:avLst/>
          </a:prstGeom>
          <a:solidFill>
            <a:srgbClr val="FF0000"/>
          </a:solidFill>
        </p:spPr>
        <p:txBody>
          <a:bodyPr wrap="square" rtlCol="0">
            <a:spAutoFit/>
          </a:bodyPr>
          <a:lstStyle/>
          <a:p>
            <a:pPr algn="just"/>
            <a:r>
              <a:rPr lang="en-GB" sz="2800" b="1" dirty="0"/>
              <a:t>Khi </a:t>
            </a:r>
            <a:r>
              <a:rPr lang="en-GB" sz="2800" b="1" dirty="0" err="1"/>
              <a:t>mở</a:t>
            </a:r>
            <a:r>
              <a:rPr lang="en-GB" sz="2800" b="1" dirty="0"/>
              <a:t> </a:t>
            </a:r>
            <a:r>
              <a:rPr lang="en-GB" sz="2800" b="1" dirty="0" err="1"/>
              <a:t>cùng</a:t>
            </a:r>
            <a:r>
              <a:rPr lang="en-GB" sz="2800" b="1" dirty="0"/>
              <a:t> </a:t>
            </a:r>
            <a:r>
              <a:rPr lang="en-GB" sz="2800" b="1" dirty="0" err="1"/>
              <a:t>một</a:t>
            </a:r>
            <a:r>
              <a:rPr lang="en-GB" sz="2800" b="1" dirty="0"/>
              <a:t> </a:t>
            </a:r>
            <a:r>
              <a:rPr lang="en-GB" sz="2800" b="1" dirty="0" err="1"/>
              <a:t>trình</a:t>
            </a:r>
            <a:r>
              <a:rPr lang="en-GB" sz="2800" b="1" dirty="0"/>
              <a:t> </a:t>
            </a:r>
            <a:r>
              <a:rPr lang="en-GB" sz="2800" b="1" dirty="0" err="1"/>
              <a:t>duyệt</a:t>
            </a:r>
            <a:r>
              <a:rPr lang="en-GB" sz="2800" b="1" dirty="0"/>
              <a:t> </a:t>
            </a:r>
            <a:r>
              <a:rPr lang="en-GB" sz="2800" b="1" dirty="0" err="1"/>
              <a:t>thì</a:t>
            </a:r>
            <a:r>
              <a:rPr lang="en-GB" sz="2800" b="1" dirty="0"/>
              <a:t> </a:t>
            </a:r>
            <a:r>
              <a:rPr lang="en-GB" sz="2800" b="1" dirty="0" err="1"/>
              <a:t>trang</a:t>
            </a:r>
            <a:r>
              <a:rPr lang="en-GB" sz="2800" b="1" dirty="0"/>
              <a:t> </a:t>
            </a:r>
            <a:r>
              <a:rPr lang="en-GB" sz="2800" b="1" dirty="0" err="1"/>
              <a:t>chủ</a:t>
            </a:r>
            <a:r>
              <a:rPr lang="en-GB" sz="2800" b="1" dirty="0"/>
              <a:t> </a:t>
            </a:r>
            <a:r>
              <a:rPr lang="en-GB" sz="2800" b="1" dirty="0" err="1"/>
              <a:t>là</a:t>
            </a:r>
            <a:r>
              <a:rPr lang="en-GB" sz="2800" b="1" dirty="0"/>
              <a:t> </a:t>
            </a:r>
            <a:r>
              <a:rPr lang="en-GB" sz="2800" b="1" dirty="0" err="1"/>
              <a:t>giống</a:t>
            </a:r>
            <a:r>
              <a:rPr lang="en-GB" sz="2800" b="1" dirty="0"/>
              <a:t> </a:t>
            </a:r>
            <a:r>
              <a:rPr lang="en-GB" sz="2800" b="1" dirty="0" err="1"/>
              <a:t>nhau</a:t>
            </a:r>
            <a:r>
              <a:rPr lang="en-GB" sz="2800" b="1" dirty="0"/>
              <a:t> ở </a:t>
            </a:r>
            <a:r>
              <a:rPr lang="en-GB" sz="2800" b="1" dirty="0" err="1"/>
              <a:t>mọi</a:t>
            </a:r>
            <a:r>
              <a:rPr lang="en-GB" sz="2800" b="1" dirty="0"/>
              <a:t> </a:t>
            </a:r>
            <a:r>
              <a:rPr lang="en-GB" sz="2800" b="1" dirty="0" err="1"/>
              <a:t>máy</a:t>
            </a:r>
            <a:r>
              <a:rPr lang="en-GB" sz="2800" b="1" dirty="0"/>
              <a:t> </a:t>
            </a:r>
            <a:r>
              <a:rPr lang="en-GB" sz="2800" b="1" dirty="0" err="1"/>
              <a:t>tính</a:t>
            </a:r>
            <a:r>
              <a:rPr lang="en-GB" sz="2800" b="1" dirty="0"/>
              <a:t>?</a:t>
            </a:r>
          </a:p>
        </p:txBody>
      </p:sp>
      <p:pic>
        <p:nvPicPr>
          <p:cNvPr id="5" name="Picture 4">
            <a:extLst>
              <a:ext uri="{FF2B5EF4-FFF2-40B4-BE49-F238E27FC236}">
                <a16:creationId xmlns:a16="http://schemas.microsoft.com/office/drawing/2014/main" xmlns="" id="{9AB76657-26FF-C78C-E5A7-53057CEE58CC}"/>
              </a:ext>
            </a:extLst>
          </p:cNvPr>
          <p:cNvPicPr>
            <a:picLocks noChangeAspect="1"/>
          </p:cNvPicPr>
          <p:nvPr/>
        </p:nvPicPr>
        <p:blipFill>
          <a:blip r:embed="rId3"/>
          <a:stretch>
            <a:fillRect/>
          </a:stretch>
        </p:blipFill>
        <p:spPr>
          <a:xfrm>
            <a:off x="8502521" y="1878908"/>
            <a:ext cx="3180944" cy="2046035"/>
          </a:xfrm>
          <a:prstGeom prst="rect">
            <a:avLst/>
          </a:prstGeom>
        </p:spPr>
      </p:pic>
    </p:spTree>
    <p:extLst>
      <p:ext uri="{BB962C8B-B14F-4D97-AF65-F5344CB8AC3E}">
        <p14:creationId xmlns:p14="http://schemas.microsoft.com/office/powerpoint/2010/main" val="763716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46695" y="844912"/>
            <a:ext cx="9784733" cy="777996"/>
          </a:xfrm>
        </p:spPr>
        <p:txBody>
          <a:bodyPr>
            <a:normAutofit/>
          </a:bodyPr>
          <a:lstStyle/>
          <a:p>
            <a:r>
              <a:rPr lang="en-US" sz="4000" b="1" smtClean="0">
                <a:solidFill>
                  <a:schemeClr val="bg1"/>
                </a:solidFill>
              </a:rPr>
              <a:t>Các bước thiết lập trang chủ</a:t>
            </a:r>
            <a:endParaRPr lang="en-US" sz="4000" b="1">
              <a:solidFill>
                <a:schemeClr val="bg1"/>
              </a:solidFill>
            </a:endParaRPr>
          </a:p>
        </p:txBody>
      </p:sp>
      <p:sp>
        <p:nvSpPr>
          <p:cNvPr id="3" name="Text Placeholder 1"/>
          <p:cNvSpPr txBox="1">
            <a:spLocks/>
          </p:cNvSpPr>
          <p:nvPr/>
        </p:nvSpPr>
        <p:spPr>
          <a:xfrm>
            <a:off x="896802" y="1948782"/>
            <a:ext cx="10780333" cy="3216342"/>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4800" b="1" smtClean="0">
                <a:solidFill>
                  <a:schemeClr val="bg1"/>
                </a:solidFill>
              </a:rPr>
              <a:t>- Bc1: Chọn cài đặt trong trình duyệt web</a:t>
            </a:r>
          </a:p>
          <a:p>
            <a:r>
              <a:rPr lang="en-US" sz="4800" b="1" smtClean="0">
                <a:solidFill>
                  <a:schemeClr val="bg1"/>
                </a:solidFill>
              </a:rPr>
              <a:t>- Bc2: Chọn “Hình thức”</a:t>
            </a:r>
          </a:p>
          <a:p>
            <a:r>
              <a:rPr lang="en-US" sz="4800" b="1" smtClean="0">
                <a:solidFill>
                  <a:schemeClr val="bg1"/>
                </a:solidFill>
              </a:rPr>
              <a:t>- Bc3: Chọn “hiển thị nút trang chủ”</a:t>
            </a:r>
            <a:endParaRPr lang="en-US" sz="4800" b="1">
              <a:solidFill>
                <a:schemeClr val="bg1"/>
              </a:solidFill>
            </a:endParaRPr>
          </a:p>
        </p:txBody>
      </p:sp>
    </p:spTree>
    <p:extLst>
      <p:ext uri="{BB962C8B-B14F-4D97-AF65-F5344CB8AC3E}">
        <p14:creationId xmlns:p14="http://schemas.microsoft.com/office/powerpoint/2010/main" val="198473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a:solidFill>
                  <a:srgbClr val="099BDD"/>
                </a:solidFill>
                <a:latin typeface="UTM Duepuntozero"/>
              </a:rPr>
              <a:t>CUỘC SỐNG TRỰC TUYẾN</a:t>
            </a:r>
            <a:endParaRPr lang="en-US" sz="4000">
              <a:latin typeface="UTM Duepuntozero" panose="02040603050506020204" pitchFamily="18" charset="0"/>
            </a:endParaRPr>
          </a:p>
        </p:txBody>
      </p:sp>
      <p:sp>
        <p:nvSpPr>
          <p:cNvPr id="2" name="Subtitle 1"/>
          <p:cNvSpPr>
            <a:spLocks noGrp="1"/>
          </p:cNvSpPr>
          <p:nvPr>
            <p:ph type="subTitle" idx="1"/>
          </p:nvPr>
        </p:nvSpPr>
        <p:spPr/>
        <p:txBody>
          <a:bodyPr>
            <a:normAutofit/>
          </a:bodyPr>
          <a:lstStyle/>
          <a:p>
            <a:r>
              <a:rPr lang="en-US" sz="3000">
                <a:latin typeface="UTM Duepuntozero" panose="02040603050506020204" pitchFamily="18" charset="0"/>
              </a:rPr>
              <a:t>CHỦ ĐỀ A. INTERNET VÀ TRUYỀN THÔNG SỐ</a:t>
            </a:r>
          </a:p>
        </p:txBody>
      </p:sp>
    </p:spTree>
    <p:extLst>
      <p:ext uri="{BB962C8B-B14F-4D97-AF65-F5344CB8AC3E}">
        <p14:creationId xmlns:p14="http://schemas.microsoft.com/office/powerpoint/2010/main" val="2981968600"/>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AFC6A62-C4C3-2524-D2BA-7FD21974BB15}"/>
              </a:ext>
            </a:extLst>
          </p:cNvPr>
          <p:cNvSpPr>
            <a:spLocks noGrp="1"/>
          </p:cNvSpPr>
          <p:nvPr>
            <p:ph type="body" sz="quarter" idx="13"/>
          </p:nvPr>
        </p:nvSpPr>
        <p:spPr/>
        <p:txBody>
          <a:bodyPr/>
          <a:lstStyle/>
          <a:p>
            <a:endParaRPr lang="en-GB"/>
          </a:p>
        </p:txBody>
      </p:sp>
      <p:pic>
        <p:nvPicPr>
          <p:cNvPr id="8" name="Picture 7">
            <a:extLst>
              <a:ext uri="{FF2B5EF4-FFF2-40B4-BE49-F238E27FC236}">
                <a16:creationId xmlns:a16="http://schemas.microsoft.com/office/drawing/2014/main" xmlns="" id="{48127BD4-9CAE-C19D-54AA-5A2879FC3E98}"/>
              </a:ext>
            </a:extLst>
          </p:cNvPr>
          <p:cNvPicPr>
            <a:picLocks noChangeAspect="1"/>
          </p:cNvPicPr>
          <p:nvPr/>
        </p:nvPicPr>
        <p:blipFill>
          <a:blip r:embed="rId2"/>
          <a:stretch>
            <a:fillRect/>
          </a:stretch>
        </p:blipFill>
        <p:spPr>
          <a:xfrm>
            <a:off x="1266287" y="813337"/>
            <a:ext cx="9649969" cy="6044663"/>
          </a:xfrm>
          <a:prstGeom prst="rect">
            <a:avLst/>
          </a:prstGeom>
        </p:spPr>
      </p:pic>
    </p:spTree>
    <p:extLst>
      <p:ext uri="{BB962C8B-B14F-4D97-AF65-F5344CB8AC3E}">
        <p14:creationId xmlns:p14="http://schemas.microsoft.com/office/powerpoint/2010/main" val="1064960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314ED41-8FCA-1DC0-4031-EE3F8346AEF4}"/>
              </a:ext>
            </a:extLst>
          </p:cNvPr>
          <p:cNvPicPr>
            <a:picLocks noChangeAspect="1"/>
          </p:cNvPicPr>
          <p:nvPr/>
        </p:nvPicPr>
        <p:blipFill>
          <a:blip r:embed="rId2"/>
          <a:stretch>
            <a:fillRect/>
          </a:stretch>
        </p:blipFill>
        <p:spPr>
          <a:xfrm>
            <a:off x="542059" y="1015426"/>
            <a:ext cx="11107882" cy="5234080"/>
          </a:xfrm>
          <a:prstGeom prst="rect">
            <a:avLst/>
          </a:prstGeom>
        </p:spPr>
      </p:pic>
    </p:spTree>
    <p:extLst>
      <p:ext uri="{BB962C8B-B14F-4D97-AF65-F5344CB8AC3E}">
        <p14:creationId xmlns:p14="http://schemas.microsoft.com/office/powerpoint/2010/main" val="753618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1C25A42-65FE-8DAC-9621-C14ADFE642CE}"/>
              </a:ext>
            </a:extLst>
          </p:cNvPr>
          <p:cNvSpPr>
            <a:spLocks noGrp="1"/>
          </p:cNvSpPr>
          <p:nvPr>
            <p:ph type="body" sz="quarter" idx="13"/>
          </p:nvPr>
        </p:nvSpPr>
        <p:spPr/>
        <p:txBody>
          <a:bodyPr/>
          <a:lstStyle/>
          <a:p>
            <a:endParaRPr lang="en-GB"/>
          </a:p>
        </p:txBody>
      </p:sp>
      <p:pic>
        <p:nvPicPr>
          <p:cNvPr id="4" name="Picture 3">
            <a:extLst>
              <a:ext uri="{FF2B5EF4-FFF2-40B4-BE49-F238E27FC236}">
                <a16:creationId xmlns:a16="http://schemas.microsoft.com/office/drawing/2014/main" xmlns="" id="{A018E7C5-8615-707E-D46E-F729BD72EFC2}"/>
              </a:ext>
            </a:extLst>
          </p:cNvPr>
          <p:cNvPicPr>
            <a:picLocks noChangeAspect="1"/>
          </p:cNvPicPr>
          <p:nvPr/>
        </p:nvPicPr>
        <p:blipFill>
          <a:blip r:embed="rId2"/>
          <a:stretch>
            <a:fillRect/>
          </a:stretch>
        </p:blipFill>
        <p:spPr>
          <a:xfrm>
            <a:off x="599440" y="795485"/>
            <a:ext cx="11287760" cy="5267030"/>
          </a:xfrm>
          <a:prstGeom prst="rect">
            <a:avLst/>
          </a:prstGeom>
        </p:spPr>
      </p:pic>
    </p:spTree>
    <p:extLst>
      <p:ext uri="{BB962C8B-B14F-4D97-AF65-F5344CB8AC3E}">
        <p14:creationId xmlns:p14="http://schemas.microsoft.com/office/powerpoint/2010/main" val="2619809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F96391F-E129-C338-1F17-720739084BB2}"/>
              </a:ext>
            </a:extLst>
          </p:cNvPr>
          <p:cNvSpPr>
            <a:spLocks noGrp="1"/>
          </p:cNvSpPr>
          <p:nvPr>
            <p:ph type="body" sz="quarter" idx="13"/>
          </p:nvPr>
        </p:nvSpPr>
        <p:spPr/>
        <p:txBody>
          <a:bodyPr/>
          <a:lstStyle/>
          <a:p>
            <a:endParaRPr lang="en-GB"/>
          </a:p>
        </p:txBody>
      </p:sp>
      <p:pic>
        <p:nvPicPr>
          <p:cNvPr id="4" name="Picture 3">
            <a:extLst>
              <a:ext uri="{FF2B5EF4-FFF2-40B4-BE49-F238E27FC236}">
                <a16:creationId xmlns:a16="http://schemas.microsoft.com/office/drawing/2014/main" xmlns="" id="{7848B8F1-4A5F-6EE3-4F75-275BE8436752}"/>
              </a:ext>
            </a:extLst>
          </p:cNvPr>
          <p:cNvPicPr>
            <a:picLocks noChangeAspect="1"/>
          </p:cNvPicPr>
          <p:nvPr/>
        </p:nvPicPr>
        <p:blipFill>
          <a:blip r:embed="rId2"/>
          <a:stretch>
            <a:fillRect/>
          </a:stretch>
        </p:blipFill>
        <p:spPr>
          <a:xfrm>
            <a:off x="781655" y="875664"/>
            <a:ext cx="10984713" cy="4133216"/>
          </a:xfrm>
          <a:prstGeom prst="rect">
            <a:avLst/>
          </a:prstGeom>
        </p:spPr>
      </p:pic>
    </p:spTree>
    <p:extLst>
      <p:ext uri="{BB962C8B-B14F-4D97-AF65-F5344CB8AC3E}">
        <p14:creationId xmlns:p14="http://schemas.microsoft.com/office/powerpoint/2010/main" val="4248199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19D2DDC-EEED-1157-499B-25DCE1729972}"/>
              </a:ext>
            </a:extLst>
          </p:cNvPr>
          <p:cNvSpPr>
            <a:spLocks noGrp="1"/>
          </p:cNvSpPr>
          <p:nvPr>
            <p:ph type="body" sz="quarter" idx="13"/>
          </p:nvPr>
        </p:nvSpPr>
        <p:spPr>
          <a:xfrm>
            <a:off x="879504" y="1059644"/>
            <a:ext cx="10824816" cy="4487716"/>
          </a:xfrm>
          <a:prstGeom prst="roundRect">
            <a:avLst/>
          </a:prstGeom>
          <a:solidFill>
            <a:schemeClr val="accent1">
              <a:lumMod val="20000"/>
              <a:lumOff val="80000"/>
            </a:schemeClr>
          </a:solidFill>
        </p:spPr>
        <p:txBody>
          <a:bodyPr>
            <a:normAutofit fontScale="77500" lnSpcReduction="20000"/>
          </a:bodyPr>
          <a:lstStyle/>
          <a:p>
            <a:pPr marL="0" indent="0">
              <a:buNone/>
            </a:pPr>
            <a:r>
              <a:rPr lang="en-GB" sz="4000" dirty="0">
                <a:solidFill>
                  <a:srgbClr val="FF0000"/>
                </a:solidFill>
              </a:rPr>
              <a:t>THỰC HÀNH</a:t>
            </a:r>
            <a:r>
              <a:rPr lang="en-GB" sz="4000" dirty="0" smtClean="0">
                <a:solidFill>
                  <a:srgbClr val="FF0000"/>
                </a:solidFill>
              </a:rPr>
              <a:t>: </a:t>
            </a:r>
          </a:p>
          <a:p>
            <a:pPr marL="0" indent="0">
              <a:buNone/>
            </a:pPr>
            <a:r>
              <a:rPr lang="en-GB" sz="4000" dirty="0" smtClean="0">
                <a:solidFill>
                  <a:srgbClr val="FF0000"/>
                </a:solidFill>
              </a:rPr>
              <a:t>1. </a:t>
            </a:r>
            <a:r>
              <a:rPr lang="en-GB" sz="4000" dirty="0" err="1" smtClean="0">
                <a:solidFill>
                  <a:srgbClr val="FF0000"/>
                </a:solidFill>
              </a:rPr>
              <a:t>Bài</a:t>
            </a:r>
            <a:r>
              <a:rPr lang="en-GB" sz="4000" dirty="0" smtClean="0">
                <a:solidFill>
                  <a:srgbClr val="FF0000"/>
                </a:solidFill>
              </a:rPr>
              <a:t> </a:t>
            </a:r>
            <a:r>
              <a:rPr lang="en-GB" sz="4000" dirty="0" err="1" smtClean="0">
                <a:solidFill>
                  <a:srgbClr val="FF0000"/>
                </a:solidFill>
              </a:rPr>
              <a:t>tập</a:t>
            </a:r>
            <a:r>
              <a:rPr lang="en-GB" sz="4000" dirty="0" smtClean="0">
                <a:solidFill>
                  <a:srgbClr val="FF0000"/>
                </a:solidFill>
              </a:rPr>
              <a:t> </a:t>
            </a:r>
            <a:r>
              <a:rPr lang="en-GB" sz="4000" dirty="0" err="1" smtClean="0">
                <a:solidFill>
                  <a:srgbClr val="FF0000"/>
                </a:solidFill>
              </a:rPr>
              <a:t>thực</a:t>
            </a:r>
            <a:r>
              <a:rPr lang="en-GB" sz="4000" dirty="0" smtClean="0">
                <a:solidFill>
                  <a:srgbClr val="FF0000"/>
                </a:solidFill>
              </a:rPr>
              <a:t> </a:t>
            </a:r>
            <a:r>
              <a:rPr lang="en-GB" sz="4000" dirty="0" err="1" smtClean="0">
                <a:solidFill>
                  <a:srgbClr val="FF0000"/>
                </a:solidFill>
              </a:rPr>
              <a:t>hành</a:t>
            </a:r>
            <a:r>
              <a:rPr lang="en-GB" sz="4000" dirty="0" smtClean="0">
                <a:solidFill>
                  <a:srgbClr val="FF0000"/>
                </a:solidFill>
              </a:rPr>
              <a:t> 1/16 SGK</a:t>
            </a:r>
            <a:endParaRPr lang="en-GB" sz="4000" dirty="0">
              <a:solidFill>
                <a:srgbClr val="FF0000"/>
              </a:solidFill>
            </a:endParaRPr>
          </a:p>
          <a:p>
            <a:pPr marL="0" indent="0">
              <a:buNone/>
            </a:pPr>
            <a:r>
              <a:rPr lang="en-GB" sz="4000" dirty="0" smtClean="0">
                <a:solidFill>
                  <a:schemeClr val="bg1"/>
                </a:solidFill>
              </a:rPr>
              <a:t>2. </a:t>
            </a:r>
            <a:r>
              <a:rPr lang="en-GB" sz="4000" dirty="0" err="1" smtClean="0">
                <a:solidFill>
                  <a:schemeClr val="bg1"/>
                </a:solidFill>
              </a:rPr>
              <a:t>Luyện</a:t>
            </a:r>
            <a:r>
              <a:rPr lang="en-GB" sz="4000" dirty="0" smtClean="0">
                <a:solidFill>
                  <a:schemeClr val="bg1"/>
                </a:solidFill>
              </a:rPr>
              <a:t> </a:t>
            </a:r>
            <a:r>
              <a:rPr lang="en-GB" sz="4000" dirty="0" err="1" smtClean="0">
                <a:solidFill>
                  <a:schemeClr val="bg1"/>
                </a:solidFill>
              </a:rPr>
              <a:t>tập</a:t>
            </a:r>
            <a:endParaRPr lang="en-GB" sz="4000" dirty="0" smtClean="0">
              <a:solidFill>
                <a:schemeClr val="bg1"/>
              </a:solidFill>
            </a:endParaRPr>
          </a:p>
          <a:p>
            <a:pPr marL="0" indent="0">
              <a:buNone/>
            </a:pPr>
            <a:r>
              <a:rPr lang="en-GB" sz="4000" dirty="0" smtClean="0">
                <a:solidFill>
                  <a:schemeClr val="bg1"/>
                </a:solidFill>
              </a:rPr>
              <a:t>- </a:t>
            </a:r>
            <a:r>
              <a:rPr lang="en-GB" sz="4000" dirty="0" err="1">
                <a:solidFill>
                  <a:schemeClr val="bg1"/>
                </a:solidFill>
              </a:rPr>
              <a:t>Kiểm</a:t>
            </a:r>
            <a:r>
              <a:rPr lang="en-GB" sz="4000" dirty="0">
                <a:solidFill>
                  <a:schemeClr val="bg1"/>
                </a:solidFill>
              </a:rPr>
              <a:t> </a:t>
            </a:r>
            <a:r>
              <a:rPr lang="en-GB" sz="4000" dirty="0" err="1">
                <a:solidFill>
                  <a:schemeClr val="bg1"/>
                </a:solidFill>
              </a:rPr>
              <a:t>tra</a:t>
            </a:r>
            <a:r>
              <a:rPr lang="en-GB" sz="4000" dirty="0">
                <a:solidFill>
                  <a:schemeClr val="bg1"/>
                </a:solidFill>
              </a:rPr>
              <a:t> </a:t>
            </a:r>
            <a:r>
              <a:rPr lang="en-GB" sz="4000" dirty="0" err="1">
                <a:solidFill>
                  <a:schemeClr val="bg1"/>
                </a:solidFill>
              </a:rPr>
              <a:t>xem</a:t>
            </a:r>
            <a:r>
              <a:rPr lang="en-GB" sz="4000" dirty="0">
                <a:solidFill>
                  <a:schemeClr val="bg1"/>
                </a:solidFill>
              </a:rPr>
              <a:t> </a:t>
            </a:r>
            <a:r>
              <a:rPr lang="en-GB" sz="4000" dirty="0" err="1">
                <a:solidFill>
                  <a:schemeClr val="bg1"/>
                </a:solidFill>
              </a:rPr>
              <a:t>trình</a:t>
            </a:r>
            <a:r>
              <a:rPr lang="en-GB" sz="4000" dirty="0">
                <a:solidFill>
                  <a:schemeClr val="bg1"/>
                </a:solidFill>
              </a:rPr>
              <a:t> </a:t>
            </a:r>
            <a:r>
              <a:rPr lang="en-GB" sz="4000" dirty="0" err="1">
                <a:solidFill>
                  <a:schemeClr val="bg1"/>
                </a:solidFill>
              </a:rPr>
              <a:t>duyệt</a:t>
            </a:r>
            <a:r>
              <a:rPr lang="en-GB" sz="4000" dirty="0">
                <a:solidFill>
                  <a:schemeClr val="bg1"/>
                </a:solidFill>
              </a:rPr>
              <a:t> web </a:t>
            </a:r>
            <a:r>
              <a:rPr lang="en-GB" sz="4000" dirty="0" smtClean="0">
                <a:solidFill>
                  <a:schemeClr val="bg1"/>
                </a:solidFill>
              </a:rPr>
              <a:t>Google Chrome </a:t>
            </a:r>
            <a:r>
              <a:rPr lang="en-GB" sz="4000" dirty="0" err="1" smtClean="0">
                <a:solidFill>
                  <a:schemeClr val="bg1"/>
                </a:solidFill>
              </a:rPr>
              <a:t>đang</a:t>
            </a:r>
            <a:r>
              <a:rPr lang="en-GB" sz="4000" dirty="0" smtClean="0">
                <a:solidFill>
                  <a:schemeClr val="bg1"/>
                </a:solidFill>
              </a:rPr>
              <a:t> </a:t>
            </a:r>
            <a:r>
              <a:rPr lang="en-GB" sz="4000" dirty="0" err="1">
                <a:solidFill>
                  <a:schemeClr val="bg1"/>
                </a:solidFill>
              </a:rPr>
              <a:t>dùng</a:t>
            </a:r>
            <a:r>
              <a:rPr lang="en-GB" sz="4000" dirty="0">
                <a:solidFill>
                  <a:schemeClr val="bg1"/>
                </a:solidFill>
              </a:rPr>
              <a:t> </a:t>
            </a:r>
            <a:r>
              <a:rPr lang="en-GB" sz="4000" dirty="0" err="1">
                <a:solidFill>
                  <a:schemeClr val="bg1"/>
                </a:solidFill>
              </a:rPr>
              <a:t>trên</a:t>
            </a:r>
            <a:r>
              <a:rPr lang="en-GB" sz="4000" dirty="0">
                <a:solidFill>
                  <a:schemeClr val="bg1"/>
                </a:solidFill>
              </a:rPr>
              <a:t> </a:t>
            </a:r>
            <a:r>
              <a:rPr lang="en-GB" sz="4000" dirty="0" err="1">
                <a:solidFill>
                  <a:schemeClr val="bg1"/>
                </a:solidFill>
              </a:rPr>
              <a:t>máy</a:t>
            </a:r>
            <a:r>
              <a:rPr lang="en-GB" sz="4000" dirty="0">
                <a:solidFill>
                  <a:schemeClr val="bg1"/>
                </a:solidFill>
              </a:rPr>
              <a:t> </a:t>
            </a:r>
            <a:r>
              <a:rPr lang="en-GB" sz="4000" dirty="0" err="1">
                <a:solidFill>
                  <a:schemeClr val="bg1"/>
                </a:solidFill>
              </a:rPr>
              <a:t>tính</a:t>
            </a:r>
            <a:r>
              <a:rPr lang="en-GB" sz="4000" dirty="0">
                <a:solidFill>
                  <a:schemeClr val="bg1"/>
                </a:solidFill>
              </a:rPr>
              <a:t> </a:t>
            </a:r>
            <a:r>
              <a:rPr lang="en-GB" sz="4000" dirty="0" err="1">
                <a:solidFill>
                  <a:schemeClr val="bg1"/>
                </a:solidFill>
              </a:rPr>
              <a:t>của</a:t>
            </a:r>
            <a:r>
              <a:rPr lang="en-GB" sz="4000" dirty="0">
                <a:solidFill>
                  <a:schemeClr val="bg1"/>
                </a:solidFill>
              </a:rPr>
              <a:t> </a:t>
            </a:r>
            <a:r>
              <a:rPr lang="en-GB" sz="4000" dirty="0" err="1">
                <a:solidFill>
                  <a:schemeClr val="bg1"/>
                </a:solidFill>
              </a:rPr>
              <a:t>em</a:t>
            </a:r>
            <a:r>
              <a:rPr lang="en-GB" sz="4000" dirty="0">
                <a:solidFill>
                  <a:schemeClr val="bg1"/>
                </a:solidFill>
              </a:rPr>
              <a:t> </a:t>
            </a:r>
            <a:r>
              <a:rPr lang="en-GB" sz="4000" dirty="0" err="1">
                <a:solidFill>
                  <a:schemeClr val="bg1"/>
                </a:solidFill>
              </a:rPr>
              <a:t>đã</a:t>
            </a:r>
            <a:r>
              <a:rPr lang="en-GB" sz="4000" dirty="0">
                <a:solidFill>
                  <a:schemeClr val="bg1"/>
                </a:solidFill>
              </a:rPr>
              <a:t> </a:t>
            </a:r>
            <a:r>
              <a:rPr lang="en-GB" sz="4000" dirty="0" err="1">
                <a:solidFill>
                  <a:schemeClr val="bg1"/>
                </a:solidFill>
              </a:rPr>
              <a:t>hiển</a:t>
            </a:r>
            <a:r>
              <a:rPr lang="en-GB" sz="4000" dirty="0">
                <a:solidFill>
                  <a:schemeClr val="bg1"/>
                </a:solidFill>
              </a:rPr>
              <a:t> </a:t>
            </a:r>
            <a:r>
              <a:rPr lang="en-GB" sz="4000" dirty="0" err="1">
                <a:solidFill>
                  <a:schemeClr val="bg1"/>
                </a:solidFill>
              </a:rPr>
              <a:t>thị</a:t>
            </a:r>
            <a:r>
              <a:rPr lang="en-GB" sz="4000" dirty="0">
                <a:solidFill>
                  <a:schemeClr val="bg1"/>
                </a:solidFill>
              </a:rPr>
              <a:t> </a:t>
            </a:r>
            <a:r>
              <a:rPr lang="en-GB" sz="4000" dirty="0" err="1">
                <a:solidFill>
                  <a:schemeClr val="bg1"/>
                </a:solidFill>
              </a:rPr>
              <a:t>nút</a:t>
            </a:r>
            <a:r>
              <a:rPr lang="en-GB" sz="4000" dirty="0">
                <a:solidFill>
                  <a:schemeClr val="bg1"/>
                </a:solidFill>
              </a:rPr>
              <a:t> </a:t>
            </a:r>
            <a:r>
              <a:rPr lang="en-GB" sz="4000" dirty="0" err="1">
                <a:solidFill>
                  <a:schemeClr val="bg1"/>
                </a:solidFill>
              </a:rPr>
              <a:t>trang</a:t>
            </a:r>
            <a:r>
              <a:rPr lang="en-GB" sz="4000" dirty="0">
                <a:solidFill>
                  <a:schemeClr val="bg1"/>
                </a:solidFill>
              </a:rPr>
              <a:t> </a:t>
            </a:r>
            <a:r>
              <a:rPr lang="en-GB" sz="4000" dirty="0" err="1">
                <a:solidFill>
                  <a:schemeClr val="bg1"/>
                </a:solidFill>
              </a:rPr>
              <a:t>chủ</a:t>
            </a:r>
            <a:r>
              <a:rPr lang="en-GB" sz="4000" dirty="0">
                <a:solidFill>
                  <a:schemeClr val="bg1"/>
                </a:solidFill>
              </a:rPr>
              <a:t> hay </a:t>
            </a:r>
            <a:r>
              <a:rPr lang="en-GB" sz="4000" dirty="0" err="1">
                <a:solidFill>
                  <a:schemeClr val="bg1"/>
                </a:solidFill>
              </a:rPr>
              <a:t>chưa</a:t>
            </a:r>
            <a:r>
              <a:rPr lang="en-GB" sz="4000" dirty="0">
                <a:solidFill>
                  <a:schemeClr val="bg1"/>
                </a:solidFill>
              </a:rPr>
              <a:t>? </a:t>
            </a:r>
            <a:r>
              <a:rPr lang="en-GB" sz="4000" dirty="0" err="1">
                <a:solidFill>
                  <a:schemeClr val="bg1"/>
                </a:solidFill>
              </a:rPr>
              <a:t>Nếu</a:t>
            </a:r>
            <a:r>
              <a:rPr lang="en-GB" sz="4000" dirty="0">
                <a:solidFill>
                  <a:schemeClr val="bg1"/>
                </a:solidFill>
              </a:rPr>
              <a:t> </a:t>
            </a:r>
            <a:r>
              <a:rPr lang="en-GB" sz="4000" dirty="0" err="1">
                <a:solidFill>
                  <a:schemeClr val="bg1"/>
                </a:solidFill>
              </a:rPr>
              <a:t>chưa</a:t>
            </a:r>
            <a:r>
              <a:rPr lang="en-GB" sz="4000" dirty="0">
                <a:solidFill>
                  <a:schemeClr val="bg1"/>
                </a:solidFill>
              </a:rPr>
              <a:t> </a:t>
            </a:r>
            <a:r>
              <a:rPr lang="en-GB" sz="4000" dirty="0" err="1">
                <a:solidFill>
                  <a:schemeClr val="bg1"/>
                </a:solidFill>
              </a:rPr>
              <a:t>thì</a:t>
            </a:r>
            <a:r>
              <a:rPr lang="en-GB" sz="4000" dirty="0">
                <a:solidFill>
                  <a:schemeClr val="bg1"/>
                </a:solidFill>
              </a:rPr>
              <a:t> </a:t>
            </a:r>
            <a:r>
              <a:rPr lang="en-GB" sz="4000" dirty="0" err="1">
                <a:solidFill>
                  <a:schemeClr val="bg1"/>
                </a:solidFill>
              </a:rPr>
              <a:t>cài</a:t>
            </a:r>
            <a:r>
              <a:rPr lang="en-GB" sz="4000" dirty="0">
                <a:solidFill>
                  <a:schemeClr val="bg1"/>
                </a:solidFill>
              </a:rPr>
              <a:t> </a:t>
            </a:r>
            <a:r>
              <a:rPr lang="en-GB" sz="4000" dirty="0" err="1">
                <a:solidFill>
                  <a:schemeClr val="bg1"/>
                </a:solidFill>
              </a:rPr>
              <a:t>đặt</a:t>
            </a:r>
            <a:r>
              <a:rPr lang="en-GB" sz="4000" dirty="0">
                <a:solidFill>
                  <a:schemeClr val="bg1"/>
                </a:solidFill>
              </a:rPr>
              <a:t> </a:t>
            </a:r>
            <a:r>
              <a:rPr lang="en-GB" sz="4000" dirty="0" err="1">
                <a:solidFill>
                  <a:schemeClr val="bg1"/>
                </a:solidFill>
              </a:rPr>
              <a:t>hiển</a:t>
            </a:r>
            <a:r>
              <a:rPr lang="en-GB" sz="4000" dirty="0">
                <a:solidFill>
                  <a:schemeClr val="bg1"/>
                </a:solidFill>
              </a:rPr>
              <a:t> </a:t>
            </a:r>
            <a:r>
              <a:rPr lang="en-GB" sz="4000" dirty="0" err="1">
                <a:solidFill>
                  <a:schemeClr val="bg1"/>
                </a:solidFill>
              </a:rPr>
              <a:t>thị</a:t>
            </a:r>
            <a:r>
              <a:rPr lang="en-GB" sz="4000" dirty="0">
                <a:solidFill>
                  <a:schemeClr val="bg1"/>
                </a:solidFill>
              </a:rPr>
              <a:t> </a:t>
            </a:r>
            <a:r>
              <a:rPr lang="en-GB" sz="4000" dirty="0" err="1">
                <a:solidFill>
                  <a:schemeClr val="bg1"/>
                </a:solidFill>
              </a:rPr>
              <a:t>nút</a:t>
            </a:r>
            <a:r>
              <a:rPr lang="en-GB" sz="4000" dirty="0">
                <a:solidFill>
                  <a:schemeClr val="bg1"/>
                </a:solidFill>
              </a:rPr>
              <a:t> </a:t>
            </a:r>
            <a:r>
              <a:rPr lang="en-GB" sz="4000" dirty="0" err="1">
                <a:solidFill>
                  <a:schemeClr val="bg1"/>
                </a:solidFill>
              </a:rPr>
              <a:t>trang</a:t>
            </a:r>
            <a:r>
              <a:rPr lang="en-GB" sz="4000" dirty="0">
                <a:solidFill>
                  <a:schemeClr val="bg1"/>
                </a:solidFill>
              </a:rPr>
              <a:t> </a:t>
            </a:r>
            <a:r>
              <a:rPr lang="en-GB" sz="4000" dirty="0" err="1">
                <a:solidFill>
                  <a:schemeClr val="bg1"/>
                </a:solidFill>
              </a:rPr>
              <a:t>chủ</a:t>
            </a:r>
            <a:r>
              <a:rPr lang="en-GB" sz="4000" dirty="0">
                <a:solidFill>
                  <a:schemeClr val="bg1"/>
                </a:solidFill>
              </a:rPr>
              <a:t>.</a:t>
            </a:r>
          </a:p>
          <a:p>
            <a:pPr marL="0" indent="0">
              <a:buNone/>
            </a:pPr>
            <a:r>
              <a:rPr lang="en-GB" sz="4000" dirty="0">
                <a:solidFill>
                  <a:schemeClr val="bg1"/>
                </a:solidFill>
              </a:rPr>
              <a:t>- </a:t>
            </a:r>
            <a:r>
              <a:rPr lang="en-GB" sz="4000" dirty="0" err="1">
                <a:solidFill>
                  <a:schemeClr val="bg1"/>
                </a:solidFill>
              </a:rPr>
              <a:t>Đặt</a:t>
            </a:r>
            <a:r>
              <a:rPr lang="en-GB" sz="4000" dirty="0">
                <a:solidFill>
                  <a:schemeClr val="bg1"/>
                </a:solidFill>
              </a:rPr>
              <a:t> </a:t>
            </a:r>
            <a:r>
              <a:rPr lang="en-GB" sz="4000" dirty="0" err="1">
                <a:solidFill>
                  <a:schemeClr val="bg1"/>
                </a:solidFill>
              </a:rPr>
              <a:t>trang</a:t>
            </a:r>
            <a:r>
              <a:rPr lang="en-GB" sz="4000" dirty="0">
                <a:solidFill>
                  <a:schemeClr val="bg1"/>
                </a:solidFill>
              </a:rPr>
              <a:t> </a:t>
            </a:r>
            <a:r>
              <a:rPr lang="en-GB" sz="4000" dirty="0">
                <a:solidFill>
                  <a:schemeClr val="bg1"/>
                </a:solidFill>
                <a:hlinkClick r:id="rId2"/>
              </a:rPr>
              <a:t>www.google.com</a:t>
            </a:r>
            <a:r>
              <a:rPr lang="en-GB" sz="4000" dirty="0">
                <a:solidFill>
                  <a:schemeClr val="bg1"/>
                </a:solidFill>
              </a:rPr>
              <a:t> </a:t>
            </a:r>
            <a:r>
              <a:rPr lang="en-GB" sz="4000" dirty="0" err="1">
                <a:solidFill>
                  <a:schemeClr val="bg1"/>
                </a:solidFill>
              </a:rPr>
              <a:t>làm</a:t>
            </a:r>
            <a:r>
              <a:rPr lang="en-GB" sz="4000" dirty="0">
                <a:solidFill>
                  <a:schemeClr val="bg1"/>
                </a:solidFill>
              </a:rPr>
              <a:t> </a:t>
            </a:r>
            <a:r>
              <a:rPr lang="en-GB" sz="4000" dirty="0" err="1">
                <a:solidFill>
                  <a:schemeClr val="bg1"/>
                </a:solidFill>
              </a:rPr>
              <a:t>trang</a:t>
            </a:r>
            <a:r>
              <a:rPr lang="en-GB" sz="4000" dirty="0">
                <a:solidFill>
                  <a:schemeClr val="bg1"/>
                </a:solidFill>
              </a:rPr>
              <a:t> </a:t>
            </a:r>
            <a:r>
              <a:rPr lang="en-GB" sz="4000" dirty="0" err="1">
                <a:solidFill>
                  <a:schemeClr val="bg1"/>
                </a:solidFill>
              </a:rPr>
              <a:t>chủ</a:t>
            </a:r>
            <a:r>
              <a:rPr lang="en-GB" sz="4000" dirty="0">
                <a:solidFill>
                  <a:schemeClr val="bg1"/>
                </a:solidFill>
              </a:rPr>
              <a:t> </a:t>
            </a:r>
            <a:r>
              <a:rPr lang="en-GB" sz="4000" dirty="0" err="1">
                <a:solidFill>
                  <a:schemeClr val="bg1"/>
                </a:solidFill>
              </a:rPr>
              <a:t>khi</a:t>
            </a:r>
            <a:r>
              <a:rPr lang="en-GB" sz="4000" dirty="0">
                <a:solidFill>
                  <a:schemeClr val="bg1"/>
                </a:solidFill>
              </a:rPr>
              <a:t> </a:t>
            </a:r>
            <a:r>
              <a:rPr lang="en-GB" sz="4000" dirty="0" err="1">
                <a:solidFill>
                  <a:schemeClr val="bg1"/>
                </a:solidFill>
              </a:rPr>
              <a:t>mở</a:t>
            </a:r>
            <a:r>
              <a:rPr lang="en-GB" sz="4000" dirty="0">
                <a:solidFill>
                  <a:schemeClr val="bg1"/>
                </a:solidFill>
              </a:rPr>
              <a:t> </a:t>
            </a:r>
            <a:r>
              <a:rPr lang="en-GB" sz="4000" dirty="0" err="1">
                <a:solidFill>
                  <a:schemeClr val="bg1"/>
                </a:solidFill>
              </a:rPr>
              <a:t>trình</a:t>
            </a:r>
            <a:r>
              <a:rPr lang="en-GB" sz="4000" dirty="0">
                <a:solidFill>
                  <a:schemeClr val="bg1"/>
                </a:solidFill>
              </a:rPr>
              <a:t> </a:t>
            </a:r>
            <a:r>
              <a:rPr lang="en-GB" sz="4000" dirty="0" err="1">
                <a:solidFill>
                  <a:schemeClr val="bg1"/>
                </a:solidFill>
              </a:rPr>
              <a:t>duyệt</a:t>
            </a:r>
            <a:r>
              <a:rPr lang="en-GB" sz="4000" dirty="0">
                <a:solidFill>
                  <a:schemeClr val="bg1"/>
                </a:solidFill>
              </a:rPr>
              <a:t> web.</a:t>
            </a:r>
          </a:p>
        </p:txBody>
      </p:sp>
    </p:spTree>
    <p:extLst>
      <p:ext uri="{BB962C8B-B14F-4D97-AF65-F5344CB8AC3E}">
        <p14:creationId xmlns:p14="http://schemas.microsoft.com/office/powerpoint/2010/main" val="3952219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a:latin typeface="UTM Duepuntozero" panose="02040603050506020204" pitchFamily="18" charset="0"/>
              </a:rPr>
              <a:t>CHỦ ĐỀ A. </a:t>
            </a:r>
            <a:br>
              <a:rPr lang="en-US" sz="4000">
                <a:latin typeface="UTM Duepuntozero" panose="02040603050506020204" pitchFamily="18" charset="0"/>
              </a:rPr>
            </a:br>
            <a:r>
              <a:rPr lang="en-US" sz="4000">
                <a:latin typeface="UTM Duepuntozero" panose="02040603050506020204" pitchFamily="18" charset="0"/>
              </a:rPr>
              <a:t>INTERNET VÀ TRUYỀN THÔNG SỐ</a:t>
            </a:r>
          </a:p>
        </p:txBody>
      </p:sp>
      <p:sp>
        <p:nvSpPr>
          <p:cNvPr id="2" name="Subtitle 1"/>
          <p:cNvSpPr>
            <a:spLocks noGrp="1"/>
          </p:cNvSpPr>
          <p:nvPr>
            <p:ph type="subTitle" idx="1"/>
          </p:nvPr>
        </p:nvSpPr>
        <p:spPr>
          <a:xfrm>
            <a:off x="771525" y="3931855"/>
            <a:ext cx="10515600" cy="1309255"/>
          </a:xfrm>
        </p:spPr>
        <p:txBody>
          <a:bodyPr>
            <a:normAutofit fontScale="92500" lnSpcReduction="10000"/>
          </a:bodyPr>
          <a:lstStyle/>
          <a:p>
            <a:pPr algn="l"/>
            <a:r>
              <a:rPr lang="en-US" sz="3000">
                <a:latin typeface="UTM Duepuntozero" panose="02040603050506020204" pitchFamily="18" charset="0"/>
              </a:rPr>
              <a:t>Bài 1. Thế giới Internet thật là rộng lớn</a:t>
            </a:r>
          </a:p>
          <a:p>
            <a:pPr algn="l"/>
            <a:r>
              <a:rPr lang="en-US" sz="3000">
                <a:latin typeface="UTM Duepuntozero" panose="02040603050506020204" pitchFamily="18" charset="0"/>
              </a:rPr>
              <a:t>Bài 2</a:t>
            </a:r>
            <a:r>
              <a:rPr lang="vi-VN" sz="3000">
                <a:latin typeface="UTM Duepuntozero" panose="02040603050506020204" pitchFamily="18" charset="0"/>
              </a:rPr>
              <a:t>. Tớ liên lạc được với mọi người ở khắp mọi nơi trên thế giới</a:t>
            </a:r>
            <a:endParaRPr lang="en-US" sz="3000">
              <a:latin typeface="UTM Duepuntozero" panose="02040603050506020204" pitchFamily="18" charset="0"/>
            </a:endParaRPr>
          </a:p>
        </p:txBody>
      </p:sp>
    </p:spTree>
    <p:extLst>
      <p:ext uri="{BB962C8B-B14F-4D97-AF65-F5344CB8AC3E}">
        <p14:creationId xmlns:p14="http://schemas.microsoft.com/office/powerpoint/2010/main" val="349738638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2" y="2033347"/>
            <a:ext cx="11844337" cy="1676400"/>
          </a:xfrm>
        </p:spPr>
        <p:txBody>
          <a:bodyPr>
            <a:noAutofit/>
          </a:bodyPr>
          <a:lstStyle/>
          <a:p>
            <a:pPr>
              <a:lnSpc>
                <a:spcPct val="150000"/>
              </a:lnSpc>
            </a:pPr>
            <a:r>
              <a:rPr lang="en-US" sz="3600" b="1" dirty="0" err="1">
                <a:solidFill>
                  <a:srgbClr val="FFFFFF"/>
                </a:solidFill>
                <a:latin typeface="UTM Duepuntozero"/>
              </a:rPr>
              <a:t>Bài</a:t>
            </a:r>
            <a:r>
              <a:rPr lang="en-US" sz="3600" b="1" dirty="0">
                <a:solidFill>
                  <a:srgbClr val="FFFFFF"/>
                </a:solidFill>
                <a:latin typeface="UTM Duepuntozero"/>
              </a:rPr>
              <a:t> 1. </a:t>
            </a:r>
            <a:r>
              <a:rPr lang="en-US" sz="3600" b="1" dirty="0" err="1">
                <a:latin typeface="UTM Duepuntozero" panose="02040603050506020204" pitchFamily="18" charset="0"/>
              </a:rPr>
              <a:t>Thế</a:t>
            </a:r>
            <a:r>
              <a:rPr lang="en-US" sz="3600" b="1" dirty="0">
                <a:latin typeface="UTM Duepuntozero" panose="02040603050506020204" pitchFamily="18" charset="0"/>
              </a:rPr>
              <a:t> </a:t>
            </a:r>
            <a:r>
              <a:rPr lang="en-US" sz="3600" b="1" dirty="0" err="1">
                <a:latin typeface="UTM Duepuntozero" panose="02040603050506020204" pitchFamily="18" charset="0"/>
              </a:rPr>
              <a:t>giới</a:t>
            </a:r>
            <a:r>
              <a:rPr lang="en-US" sz="3600" b="1" dirty="0">
                <a:latin typeface="UTM Duepuntozero" panose="02040603050506020204" pitchFamily="18" charset="0"/>
              </a:rPr>
              <a:t> Internet </a:t>
            </a:r>
            <a:r>
              <a:rPr lang="en-US" sz="3600" b="1" dirty="0" err="1">
                <a:latin typeface="UTM Duepuntozero" panose="02040603050506020204" pitchFamily="18" charset="0"/>
              </a:rPr>
              <a:t>thật</a:t>
            </a:r>
            <a:r>
              <a:rPr lang="en-US" sz="3600" b="1" dirty="0">
                <a:latin typeface="UTM Duepuntozero" panose="02040603050506020204" pitchFamily="18" charset="0"/>
              </a:rPr>
              <a:t> </a:t>
            </a:r>
            <a:r>
              <a:rPr lang="en-US" sz="3600" b="1" dirty="0" err="1">
                <a:latin typeface="UTM Duepuntozero" panose="02040603050506020204" pitchFamily="18" charset="0"/>
              </a:rPr>
              <a:t>là</a:t>
            </a:r>
            <a:r>
              <a:rPr lang="en-US" sz="3600" b="1" dirty="0">
                <a:latin typeface="UTM Duepuntozero" panose="02040603050506020204" pitchFamily="18" charset="0"/>
              </a:rPr>
              <a:t> </a:t>
            </a:r>
            <a:r>
              <a:rPr lang="en-US" sz="3600" b="1" dirty="0" err="1">
                <a:latin typeface="UTM Duepuntozero" panose="02040603050506020204" pitchFamily="18" charset="0"/>
              </a:rPr>
              <a:t>rộng</a:t>
            </a:r>
            <a:r>
              <a:rPr lang="en-US" sz="3600" b="1" dirty="0">
                <a:latin typeface="UTM Duepuntozero" panose="02040603050506020204" pitchFamily="18" charset="0"/>
              </a:rPr>
              <a:t> </a:t>
            </a:r>
            <a:r>
              <a:rPr lang="en-US" sz="3600" b="1" dirty="0" err="1">
                <a:latin typeface="UTM Duepuntozero" panose="02040603050506020204" pitchFamily="18" charset="0"/>
              </a:rPr>
              <a:t>lớn</a:t>
            </a:r>
            <a:r>
              <a:rPr lang="en-US" sz="3600" b="1" dirty="0">
                <a:latin typeface="UTM Duepuntozero" panose="02040603050506020204" pitchFamily="18" charset="0"/>
              </a:rPr>
              <a:t/>
            </a:r>
            <a:br>
              <a:rPr lang="en-US" sz="3600" b="1" dirty="0">
                <a:latin typeface="UTM Duepuntozero" panose="02040603050506020204" pitchFamily="18" charset="0"/>
              </a:rPr>
            </a:br>
            <a:r>
              <a:rPr lang="en-GB" sz="2800" b="1" dirty="0" err="1">
                <a:solidFill>
                  <a:srgbClr val="FFFF00"/>
                </a:solidFill>
                <a:cs typeface="Times New Roman" panose="02020603050405020304" pitchFamily="18" charset="0"/>
              </a:rPr>
              <a:t>Tuần</a:t>
            </a:r>
            <a:r>
              <a:rPr lang="en-GB" sz="2800" b="1" dirty="0">
                <a:solidFill>
                  <a:srgbClr val="FFFF00"/>
                </a:solidFill>
                <a:cs typeface="Times New Roman" panose="02020603050405020304" pitchFamily="18" charset="0"/>
              </a:rPr>
              <a:t> 3: </a:t>
            </a:r>
            <a:r>
              <a:rPr lang="en-GB" sz="2800" b="1" dirty="0" err="1">
                <a:solidFill>
                  <a:srgbClr val="FFFF00"/>
                </a:solidFill>
                <a:cs typeface="Times New Roman" panose="02020603050405020304" pitchFamily="18" charset="0"/>
              </a:rPr>
              <a:t>Các</a:t>
            </a:r>
            <a:r>
              <a:rPr lang="en-GB" sz="2800" b="1" dirty="0">
                <a:solidFill>
                  <a:srgbClr val="FFFF00"/>
                </a:solidFill>
                <a:cs typeface="Times New Roman" panose="02020603050405020304" pitchFamily="18" charset="0"/>
              </a:rPr>
              <a:t> </a:t>
            </a:r>
            <a:r>
              <a:rPr lang="en-GB" sz="2800" b="1" dirty="0" err="1">
                <a:solidFill>
                  <a:srgbClr val="FFFF00"/>
                </a:solidFill>
                <a:cs typeface="Times New Roman" panose="02020603050405020304" pitchFamily="18" charset="0"/>
              </a:rPr>
              <a:t>trình</a:t>
            </a:r>
            <a:r>
              <a:rPr lang="en-GB" sz="2800" b="1" dirty="0">
                <a:solidFill>
                  <a:srgbClr val="FFFF00"/>
                </a:solidFill>
                <a:cs typeface="Times New Roman" panose="02020603050405020304" pitchFamily="18" charset="0"/>
              </a:rPr>
              <a:t> </a:t>
            </a:r>
            <a:r>
              <a:rPr lang="en-GB" sz="2800" b="1" dirty="0" err="1">
                <a:solidFill>
                  <a:srgbClr val="FFFF00"/>
                </a:solidFill>
                <a:cs typeface="Times New Roman" panose="02020603050405020304" pitchFamily="18" charset="0"/>
              </a:rPr>
              <a:t>duyệt</a:t>
            </a:r>
            <a:r>
              <a:rPr lang="en-GB" sz="2800" b="1" dirty="0">
                <a:solidFill>
                  <a:srgbClr val="FFFF00"/>
                </a:solidFill>
                <a:cs typeface="Times New Roman" panose="02020603050405020304" pitchFamily="18" charset="0"/>
              </a:rPr>
              <a:t> web</a:t>
            </a:r>
            <a:endParaRPr lang="en-US" sz="3600" b="1" dirty="0">
              <a:solidFill>
                <a:srgbClr val="FFFF00"/>
              </a:solidFill>
            </a:endParaRPr>
          </a:p>
        </p:txBody>
      </p:sp>
      <p:sp>
        <p:nvSpPr>
          <p:cNvPr id="5" name="TextBox 4">
            <a:extLst>
              <a:ext uri="{FF2B5EF4-FFF2-40B4-BE49-F238E27FC236}">
                <a16:creationId xmlns:a16="http://schemas.microsoft.com/office/drawing/2014/main" xmlns="" id="{F194ECFB-2DB0-F7F8-24B3-5F4939674E94}"/>
              </a:ext>
            </a:extLst>
          </p:cNvPr>
          <p:cNvSpPr txBox="1"/>
          <p:nvPr/>
        </p:nvSpPr>
        <p:spPr>
          <a:xfrm>
            <a:off x="1435099" y="3999915"/>
            <a:ext cx="9587127" cy="954107"/>
          </a:xfrm>
          <a:prstGeom prst="rect">
            <a:avLst/>
          </a:prstGeom>
          <a:noFill/>
        </p:spPr>
        <p:txBody>
          <a:bodyPr wrap="square">
            <a:spAutoFit/>
          </a:bodyPr>
          <a:lstStyle/>
          <a:p>
            <a:r>
              <a:rPr lang="vi-VN" sz="2800" dirty="0"/>
              <a:t>-</a:t>
            </a:r>
            <a:r>
              <a:rPr lang="en-GB" sz="2800" dirty="0"/>
              <a:t> </a:t>
            </a:r>
            <a:r>
              <a:rPr lang="vi-VN" sz="2800" dirty="0"/>
              <a:t>Biết các trình duyệt Web thông dụng nhất</a:t>
            </a:r>
          </a:p>
          <a:p>
            <a:r>
              <a:rPr lang="vi-VN" sz="2800" dirty="0"/>
              <a:t>-</a:t>
            </a:r>
            <a:r>
              <a:rPr lang="en-GB" sz="2800" dirty="0"/>
              <a:t> </a:t>
            </a:r>
            <a:r>
              <a:rPr lang="vi-VN" sz="2800" dirty="0"/>
              <a:t>Phân biệt được sự khác biệt giữa các trình duyệt Web</a:t>
            </a:r>
          </a:p>
        </p:txBody>
      </p:sp>
    </p:spTree>
    <p:extLst>
      <p:ext uri="{BB962C8B-B14F-4D97-AF65-F5344CB8AC3E}">
        <p14:creationId xmlns:p14="http://schemas.microsoft.com/office/powerpoint/2010/main" val="2045527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37F523A-77D0-0956-DD46-ED6956271942}"/>
              </a:ext>
            </a:extLst>
          </p:cNvPr>
          <p:cNvSpPr txBox="1"/>
          <p:nvPr/>
        </p:nvSpPr>
        <p:spPr>
          <a:xfrm>
            <a:off x="3454400" y="926975"/>
            <a:ext cx="5648960" cy="646986"/>
          </a:xfrm>
          <a:prstGeom prst="roundRect">
            <a:avLst/>
          </a:prstGeom>
          <a:solidFill>
            <a:schemeClr val="accent1"/>
          </a:solidFill>
        </p:spPr>
        <p:txBody>
          <a:bodyPr wrap="square" rtlCol="0">
            <a:spAutoFit/>
          </a:bodyPr>
          <a:lstStyle/>
          <a:p>
            <a:pPr algn="ctr"/>
            <a:r>
              <a:rPr lang="en-GB" sz="3200" b="1" dirty="0">
                <a:solidFill>
                  <a:sysClr val="windowText" lastClr="000000"/>
                </a:solidFill>
              </a:rPr>
              <a:t>ÔN TẬP KIẾN THỨC CŨ</a:t>
            </a:r>
          </a:p>
        </p:txBody>
      </p:sp>
      <p:sp>
        <p:nvSpPr>
          <p:cNvPr id="4" name="TextBox 3">
            <a:extLst>
              <a:ext uri="{FF2B5EF4-FFF2-40B4-BE49-F238E27FC236}">
                <a16:creationId xmlns:a16="http://schemas.microsoft.com/office/drawing/2014/main" xmlns="" id="{43780A18-A640-11B8-5232-48B8E5056B1B}"/>
              </a:ext>
            </a:extLst>
          </p:cNvPr>
          <p:cNvSpPr txBox="1"/>
          <p:nvPr/>
        </p:nvSpPr>
        <p:spPr>
          <a:xfrm>
            <a:off x="309880" y="1784851"/>
            <a:ext cx="11572240" cy="584775"/>
          </a:xfrm>
          <a:prstGeom prst="rect">
            <a:avLst/>
          </a:prstGeom>
          <a:noFill/>
        </p:spPr>
        <p:txBody>
          <a:bodyPr wrap="square" rtlCol="0">
            <a:spAutoFit/>
          </a:bodyPr>
          <a:lstStyle/>
          <a:p>
            <a:r>
              <a:rPr lang="en-GB" sz="3200" b="1" dirty="0" err="1">
                <a:solidFill>
                  <a:schemeClr val="bg1"/>
                </a:solidFill>
              </a:rPr>
              <a:t>Câu</a:t>
            </a:r>
            <a:r>
              <a:rPr lang="en-GB" sz="3200" b="1" dirty="0">
                <a:solidFill>
                  <a:schemeClr val="bg1"/>
                </a:solidFill>
              </a:rPr>
              <a:t> 1:  </a:t>
            </a:r>
            <a:r>
              <a:rPr lang="en-GB" sz="3200" b="1" dirty="0" err="1">
                <a:solidFill>
                  <a:schemeClr val="bg1"/>
                </a:solidFill>
              </a:rPr>
              <a:t>Hãy</a:t>
            </a:r>
            <a:r>
              <a:rPr lang="en-GB" sz="3200" b="1" dirty="0">
                <a:solidFill>
                  <a:schemeClr val="bg1"/>
                </a:solidFill>
              </a:rPr>
              <a:t> </a:t>
            </a:r>
            <a:r>
              <a:rPr lang="en-GB" sz="3200" b="1" dirty="0" err="1">
                <a:solidFill>
                  <a:schemeClr val="bg1"/>
                </a:solidFill>
              </a:rPr>
              <a:t>nêu</a:t>
            </a:r>
            <a:r>
              <a:rPr lang="en-GB" sz="3200" b="1" dirty="0">
                <a:solidFill>
                  <a:schemeClr val="bg1"/>
                </a:solidFill>
              </a:rPr>
              <a:t> </a:t>
            </a:r>
            <a:r>
              <a:rPr lang="en-GB" sz="3200" b="1" dirty="0" err="1">
                <a:solidFill>
                  <a:schemeClr val="bg1"/>
                </a:solidFill>
              </a:rPr>
              <a:t>tên</a:t>
            </a:r>
            <a:r>
              <a:rPr lang="en-GB" sz="3200" b="1" dirty="0">
                <a:solidFill>
                  <a:schemeClr val="bg1"/>
                </a:solidFill>
              </a:rPr>
              <a:t> </a:t>
            </a:r>
            <a:r>
              <a:rPr lang="en-GB" sz="3200" b="1" dirty="0" err="1">
                <a:solidFill>
                  <a:schemeClr val="bg1"/>
                </a:solidFill>
              </a:rPr>
              <a:t>các</a:t>
            </a:r>
            <a:r>
              <a:rPr lang="en-GB" sz="3200" b="1" dirty="0">
                <a:solidFill>
                  <a:schemeClr val="bg1"/>
                </a:solidFill>
              </a:rPr>
              <a:t> </a:t>
            </a:r>
            <a:r>
              <a:rPr lang="en-GB" sz="3200" b="1" dirty="0" err="1">
                <a:solidFill>
                  <a:schemeClr val="bg1"/>
                </a:solidFill>
              </a:rPr>
              <a:t>thành</a:t>
            </a:r>
            <a:r>
              <a:rPr lang="en-GB" sz="3200" b="1" dirty="0">
                <a:solidFill>
                  <a:schemeClr val="bg1"/>
                </a:solidFill>
              </a:rPr>
              <a:t> </a:t>
            </a:r>
            <a:r>
              <a:rPr lang="en-GB" sz="3200" b="1" dirty="0" err="1">
                <a:solidFill>
                  <a:schemeClr val="bg1"/>
                </a:solidFill>
              </a:rPr>
              <a:t>phần</a:t>
            </a:r>
            <a:r>
              <a:rPr lang="en-GB" sz="3200" b="1" dirty="0">
                <a:solidFill>
                  <a:schemeClr val="bg1"/>
                </a:solidFill>
              </a:rPr>
              <a:t> </a:t>
            </a:r>
            <a:r>
              <a:rPr lang="en-GB" sz="3200" b="1" dirty="0" err="1">
                <a:solidFill>
                  <a:schemeClr val="bg1"/>
                </a:solidFill>
              </a:rPr>
              <a:t>trong</a:t>
            </a:r>
            <a:r>
              <a:rPr lang="en-GB" sz="3200" b="1" dirty="0">
                <a:solidFill>
                  <a:schemeClr val="bg1"/>
                </a:solidFill>
              </a:rPr>
              <a:t> </a:t>
            </a:r>
            <a:r>
              <a:rPr lang="en-GB" sz="3200" b="1" dirty="0" err="1">
                <a:solidFill>
                  <a:schemeClr val="bg1"/>
                </a:solidFill>
              </a:rPr>
              <a:t>địa</a:t>
            </a:r>
            <a:r>
              <a:rPr lang="en-GB" sz="3200" b="1" dirty="0">
                <a:solidFill>
                  <a:schemeClr val="bg1"/>
                </a:solidFill>
              </a:rPr>
              <a:t> </a:t>
            </a:r>
            <a:r>
              <a:rPr lang="en-GB" sz="3200" b="1" dirty="0" err="1">
                <a:solidFill>
                  <a:schemeClr val="bg1"/>
                </a:solidFill>
              </a:rPr>
              <a:t>chỉ</a:t>
            </a:r>
            <a:r>
              <a:rPr lang="en-GB" sz="3200" b="1" dirty="0">
                <a:solidFill>
                  <a:schemeClr val="bg1"/>
                </a:solidFill>
              </a:rPr>
              <a:t> </a:t>
            </a:r>
            <a:r>
              <a:rPr lang="en-GB" sz="3200" b="1" dirty="0" err="1">
                <a:solidFill>
                  <a:schemeClr val="bg1"/>
                </a:solidFill>
              </a:rPr>
              <a:t>của</a:t>
            </a:r>
            <a:r>
              <a:rPr lang="en-GB" sz="3200" b="1" dirty="0">
                <a:solidFill>
                  <a:schemeClr val="bg1"/>
                </a:solidFill>
              </a:rPr>
              <a:t> </a:t>
            </a:r>
            <a:r>
              <a:rPr lang="en-GB" sz="3200" b="1" dirty="0" err="1">
                <a:solidFill>
                  <a:schemeClr val="bg1"/>
                </a:solidFill>
              </a:rPr>
              <a:t>trang</a:t>
            </a:r>
            <a:r>
              <a:rPr lang="en-GB" sz="3200" b="1" dirty="0">
                <a:solidFill>
                  <a:schemeClr val="bg1"/>
                </a:solidFill>
              </a:rPr>
              <a:t> web </a:t>
            </a:r>
            <a:r>
              <a:rPr lang="en-GB" sz="3200" b="1" dirty="0" err="1">
                <a:solidFill>
                  <a:schemeClr val="bg1"/>
                </a:solidFill>
              </a:rPr>
              <a:t>sau</a:t>
            </a:r>
            <a:r>
              <a:rPr lang="en-GB" sz="3200" b="1" dirty="0">
                <a:solidFill>
                  <a:schemeClr val="bg1"/>
                </a:solidFill>
              </a:rPr>
              <a:t>:</a:t>
            </a:r>
          </a:p>
        </p:txBody>
      </p:sp>
      <p:sp>
        <p:nvSpPr>
          <p:cNvPr id="6" name="TextBox 5">
            <a:extLst>
              <a:ext uri="{FF2B5EF4-FFF2-40B4-BE49-F238E27FC236}">
                <a16:creationId xmlns:a16="http://schemas.microsoft.com/office/drawing/2014/main" xmlns="" id="{E21F9B9B-3BAD-53FD-5F10-BB7CF9571ED1}"/>
              </a:ext>
            </a:extLst>
          </p:cNvPr>
          <p:cNvSpPr txBox="1"/>
          <p:nvPr/>
        </p:nvSpPr>
        <p:spPr>
          <a:xfrm>
            <a:off x="2397759" y="2459939"/>
            <a:ext cx="7586499" cy="923330"/>
          </a:xfrm>
          <a:prstGeom prst="rect">
            <a:avLst/>
          </a:prstGeom>
          <a:noFill/>
        </p:spPr>
        <p:txBody>
          <a:bodyPr wrap="square" rtlCol="0">
            <a:spAutoFit/>
          </a:bodyPr>
          <a:lstStyle/>
          <a:p>
            <a:pPr algn="ctr"/>
            <a:r>
              <a:rPr lang="en-GB" sz="5400" smtClean="0">
                <a:solidFill>
                  <a:srgbClr val="0070C0"/>
                </a:solidFill>
              </a:rPr>
              <a:t>https://</a:t>
            </a:r>
            <a:r>
              <a:rPr lang="en-GB" sz="5400" dirty="0">
                <a:solidFill>
                  <a:srgbClr val="0070C0"/>
                </a:solidFill>
              </a:rPr>
              <a:t>www.vuihoc.vn</a:t>
            </a:r>
          </a:p>
        </p:txBody>
      </p:sp>
      <p:sp>
        <p:nvSpPr>
          <p:cNvPr id="5" name="TextBox 4">
            <a:extLst>
              <a:ext uri="{FF2B5EF4-FFF2-40B4-BE49-F238E27FC236}">
                <a16:creationId xmlns:a16="http://schemas.microsoft.com/office/drawing/2014/main" xmlns="" id="{5B5E4B36-9789-6E28-AA54-0D19E4E841F3}"/>
              </a:ext>
            </a:extLst>
          </p:cNvPr>
          <p:cNvSpPr txBox="1"/>
          <p:nvPr/>
        </p:nvSpPr>
        <p:spPr>
          <a:xfrm>
            <a:off x="309880" y="3473583"/>
            <a:ext cx="11572240" cy="584775"/>
          </a:xfrm>
          <a:prstGeom prst="rect">
            <a:avLst/>
          </a:prstGeom>
          <a:noFill/>
        </p:spPr>
        <p:txBody>
          <a:bodyPr wrap="square" rtlCol="0">
            <a:spAutoFit/>
          </a:bodyPr>
          <a:lstStyle/>
          <a:p>
            <a:r>
              <a:rPr lang="en-GB" sz="3200" b="1" dirty="0" err="1">
                <a:solidFill>
                  <a:schemeClr val="bg1"/>
                </a:solidFill>
              </a:rPr>
              <a:t>Câu</a:t>
            </a:r>
            <a:r>
              <a:rPr lang="en-GB" sz="3200" b="1" dirty="0">
                <a:solidFill>
                  <a:schemeClr val="bg1"/>
                </a:solidFill>
              </a:rPr>
              <a:t> 2:  </a:t>
            </a:r>
            <a:r>
              <a:rPr lang="en-GB" sz="3200" b="1" dirty="0" err="1">
                <a:solidFill>
                  <a:schemeClr val="bg1"/>
                </a:solidFill>
              </a:rPr>
              <a:t>Hãy</a:t>
            </a:r>
            <a:r>
              <a:rPr lang="en-GB" sz="3200" b="1" dirty="0">
                <a:solidFill>
                  <a:schemeClr val="bg1"/>
                </a:solidFill>
              </a:rPr>
              <a:t> </a:t>
            </a:r>
            <a:r>
              <a:rPr lang="en-GB" sz="3200" b="1" dirty="0" err="1">
                <a:solidFill>
                  <a:schemeClr val="bg1"/>
                </a:solidFill>
              </a:rPr>
              <a:t>nêu</a:t>
            </a:r>
            <a:r>
              <a:rPr lang="en-GB" sz="3200" b="1" dirty="0">
                <a:solidFill>
                  <a:schemeClr val="bg1"/>
                </a:solidFill>
              </a:rPr>
              <a:t> </a:t>
            </a:r>
            <a:r>
              <a:rPr lang="en-GB" sz="3200" b="1" dirty="0" err="1">
                <a:solidFill>
                  <a:schemeClr val="bg1"/>
                </a:solidFill>
              </a:rPr>
              <a:t>các</a:t>
            </a:r>
            <a:r>
              <a:rPr lang="en-GB" sz="3200" b="1" dirty="0">
                <a:solidFill>
                  <a:schemeClr val="bg1"/>
                </a:solidFill>
              </a:rPr>
              <a:t> </a:t>
            </a:r>
            <a:r>
              <a:rPr lang="en-GB" sz="3200" b="1" dirty="0" err="1">
                <a:solidFill>
                  <a:schemeClr val="bg1"/>
                </a:solidFill>
              </a:rPr>
              <a:t>bước</a:t>
            </a:r>
            <a:r>
              <a:rPr lang="en-GB" sz="3200" b="1" dirty="0">
                <a:solidFill>
                  <a:schemeClr val="bg1"/>
                </a:solidFill>
              </a:rPr>
              <a:t> </a:t>
            </a:r>
            <a:r>
              <a:rPr lang="en-GB" sz="3200" b="1" dirty="0" err="1">
                <a:solidFill>
                  <a:schemeClr val="bg1"/>
                </a:solidFill>
              </a:rPr>
              <a:t>để</a:t>
            </a:r>
            <a:r>
              <a:rPr lang="en-GB" sz="3200" b="1" dirty="0">
                <a:solidFill>
                  <a:schemeClr val="bg1"/>
                </a:solidFill>
              </a:rPr>
              <a:t> </a:t>
            </a:r>
            <a:r>
              <a:rPr lang="en-GB" sz="3200" b="1" dirty="0" err="1">
                <a:solidFill>
                  <a:schemeClr val="bg1"/>
                </a:solidFill>
              </a:rPr>
              <a:t>truy</a:t>
            </a:r>
            <a:r>
              <a:rPr lang="en-GB" sz="3200" b="1" dirty="0">
                <a:solidFill>
                  <a:schemeClr val="bg1"/>
                </a:solidFill>
              </a:rPr>
              <a:t> </a:t>
            </a:r>
            <a:r>
              <a:rPr lang="en-GB" sz="3200" b="1" dirty="0" err="1">
                <a:solidFill>
                  <a:schemeClr val="bg1"/>
                </a:solidFill>
              </a:rPr>
              <a:t>cập</a:t>
            </a:r>
            <a:r>
              <a:rPr lang="en-GB" sz="3200" b="1" dirty="0">
                <a:solidFill>
                  <a:schemeClr val="bg1"/>
                </a:solidFill>
              </a:rPr>
              <a:t> </a:t>
            </a:r>
            <a:r>
              <a:rPr lang="en-GB" sz="3200" b="1" dirty="0" err="1">
                <a:solidFill>
                  <a:schemeClr val="bg1"/>
                </a:solidFill>
              </a:rPr>
              <a:t>trang</a:t>
            </a:r>
            <a:r>
              <a:rPr lang="en-GB" sz="3200" b="1" dirty="0">
                <a:solidFill>
                  <a:schemeClr val="bg1"/>
                </a:solidFill>
              </a:rPr>
              <a:t> web </a:t>
            </a:r>
            <a:r>
              <a:rPr lang="en-GB" sz="3200" dirty="0">
                <a:solidFill>
                  <a:srgbClr val="0070C0"/>
                </a:solidFill>
              </a:rPr>
              <a:t>www.vuihoc.vn</a:t>
            </a:r>
            <a:endParaRPr lang="en-GB" sz="3200" b="1" dirty="0">
              <a:solidFill>
                <a:schemeClr val="bg1"/>
              </a:solidFill>
            </a:endParaRPr>
          </a:p>
        </p:txBody>
      </p:sp>
      <p:pic>
        <p:nvPicPr>
          <p:cNvPr id="8" name="Picture 2" descr="Kiểm tra bài cũ Pick a name trong ClassPoint | Tinh hoa Công ...">
            <a:extLst>
              <a:ext uri="{FF2B5EF4-FFF2-40B4-BE49-F238E27FC236}">
                <a16:creationId xmlns:a16="http://schemas.microsoft.com/office/drawing/2014/main" xmlns="" id="{B1D1A471-388B-38F5-021C-7B142A9446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6391" y="4262315"/>
            <a:ext cx="2311400" cy="231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18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491AF90-E232-F325-8F8F-EDC7DF620492}"/>
              </a:ext>
            </a:extLst>
          </p:cNvPr>
          <p:cNvSpPr txBox="1"/>
          <p:nvPr/>
        </p:nvSpPr>
        <p:spPr>
          <a:xfrm>
            <a:off x="358346" y="1101636"/>
            <a:ext cx="11081814" cy="4188381"/>
          </a:xfrm>
          <a:prstGeom prst="roundRect">
            <a:avLst/>
          </a:prstGeom>
          <a:solidFill>
            <a:schemeClr val="accent1">
              <a:lumMod val="40000"/>
              <a:lumOff val="60000"/>
            </a:schemeClr>
          </a:solidFill>
        </p:spPr>
        <p:txBody>
          <a:bodyPr wrap="square">
            <a:spAutoFit/>
          </a:bodyPr>
          <a:lstStyle/>
          <a:p>
            <a:pPr algn="just"/>
            <a:r>
              <a:rPr lang="vi-VN" sz="4800" b="1" u="sng" dirty="0">
                <a:solidFill>
                  <a:schemeClr val="bg1"/>
                </a:solidFill>
                <a:latin typeface="UTM Duepuntozero" panose="02040603050506020204" pitchFamily="18" charset="0"/>
              </a:rPr>
              <a:t>Trình duyệt Web:</a:t>
            </a:r>
            <a:r>
              <a:rPr lang="vi-VN" sz="4800" b="1" dirty="0">
                <a:solidFill>
                  <a:schemeClr val="bg1"/>
                </a:solidFill>
                <a:latin typeface="UTM Duepuntozero" panose="02040603050506020204" pitchFamily="18" charset="0"/>
              </a:rPr>
              <a:t> </a:t>
            </a:r>
            <a:r>
              <a:rPr lang="vi-VN" sz="4800" dirty="0">
                <a:solidFill>
                  <a:schemeClr val="bg1"/>
                </a:solidFill>
                <a:latin typeface="UTM Duepuntozero" panose="02040603050506020204" pitchFamily="18" charset="0"/>
              </a:rPr>
              <a:t>là một chương trình cho phép bạn </a:t>
            </a:r>
            <a:r>
              <a:rPr lang="vi-VN" sz="4800" dirty="0">
                <a:solidFill>
                  <a:srgbClr val="FF0000"/>
                </a:solidFill>
                <a:latin typeface="UTM Duepuntozero" panose="02040603050506020204" pitchFamily="18" charset="0"/>
              </a:rPr>
              <a:t>xem và điều hướng </a:t>
            </a:r>
            <a:r>
              <a:rPr lang="vi-VN" sz="4800" dirty="0">
                <a:solidFill>
                  <a:schemeClr val="bg1"/>
                </a:solidFill>
                <a:latin typeface="UTM Duepuntozero" panose="02040603050506020204" pitchFamily="18" charset="0"/>
              </a:rPr>
              <a:t>các trang Web trên Internet, và để trải nghiệm rất nhiều thông tin đa phương tiện thú vị trên World Wide Web.</a:t>
            </a:r>
            <a:endParaRPr lang="en-US" sz="4800" dirty="0">
              <a:solidFill>
                <a:schemeClr val="bg1"/>
              </a:solidFill>
              <a:latin typeface="UTM Duepuntozero" panose="02040603050506020204" pitchFamily="18" charset="0"/>
            </a:endParaRPr>
          </a:p>
        </p:txBody>
      </p:sp>
    </p:spTree>
    <p:extLst>
      <p:ext uri="{BB962C8B-B14F-4D97-AF65-F5344CB8AC3E}">
        <p14:creationId xmlns:p14="http://schemas.microsoft.com/office/powerpoint/2010/main" val="2130414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dirty="0" err="1">
                <a:solidFill>
                  <a:srgbClr val="FF0000"/>
                </a:solidFill>
              </a:rPr>
              <a:t>Làm</a:t>
            </a:r>
            <a:r>
              <a:rPr lang="en-US" b="1" dirty="0">
                <a:solidFill>
                  <a:srgbClr val="FF0000"/>
                </a:solidFill>
              </a:rPr>
              <a:t> </a:t>
            </a:r>
            <a:r>
              <a:rPr lang="en-US" b="1" dirty="0" err="1">
                <a:solidFill>
                  <a:srgbClr val="FF0000"/>
                </a:solidFill>
              </a:rPr>
              <a:t>bài</a:t>
            </a:r>
            <a:r>
              <a:rPr lang="en-US" b="1" dirty="0">
                <a:solidFill>
                  <a:srgbClr val="FF0000"/>
                </a:solidFill>
              </a:rPr>
              <a:t> </a:t>
            </a:r>
            <a:r>
              <a:rPr lang="en-US" b="1" dirty="0" err="1">
                <a:solidFill>
                  <a:srgbClr val="FF0000"/>
                </a:solidFill>
              </a:rPr>
              <a:t>tập</a:t>
            </a:r>
            <a:r>
              <a:rPr lang="en-US" b="1" dirty="0">
                <a:solidFill>
                  <a:srgbClr val="FF0000"/>
                </a:solidFill>
              </a:rPr>
              <a:t> </a:t>
            </a:r>
            <a:r>
              <a:rPr lang="en-US" b="1" dirty="0" smtClean="0">
                <a:solidFill>
                  <a:srgbClr val="FF0000"/>
                </a:solidFill>
              </a:rPr>
              <a:t>9/16 SGK</a:t>
            </a:r>
            <a:endParaRPr lang="en-US" b="1" dirty="0">
              <a:solidFill>
                <a:srgbClr val="FF0000"/>
              </a:solidFill>
            </a:endParaRPr>
          </a:p>
        </p:txBody>
      </p:sp>
    </p:spTree>
    <p:extLst>
      <p:ext uri="{BB962C8B-B14F-4D97-AF65-F5344CB8AC3E}">
        <p14:creationId xmlns:p14="http://schemas.microsoft.com/office/powerpoint/2010/main" val="366203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7" name="Rectangle 1036">
            <a:extLst>
              <a:ext uri="{FF2B5EF4-FFF2-40B4-BE49-F238E27FC236}">
                <a16:creationId xmlns:a16="http://schemas.microsoft.com/office/drawing/2014/main" xmlns="" id="{589BD304-087B-4E92-B15A-C01793D7B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9" name="Rectangle 1038">
            <a:extLst>
              <a:ext uri="{FF2B5EF4-FFF2-40B4-BE49-F238E27FC236}">
                <a16:creationId xmlns:a16="http://schemas.microsoft.com/office/drawing/2014/main" xmlns="" id="{96943796-E897-4F93-918E-50B72FE680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1" name="Rectangle 1040">
            <a:extLst>
              <a:ext uri="{FF2B5EF4-FFF2-40B4-BE49-F238E27FC236}">
                <a16:creationId xmlns:a16="http://schemas.microsoft.com/office/drawing/2014/main" xmlns="" id="{10985720-127F-4922-A87D-7CB71CFBF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548640"/>
            <a:ext cx="12188952"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a:solidFill>
                <a:srgbClr val="FFFFFF"/>
              </a:solidFill>
            </a:endParaRPr>
          </a:p>
        </p:txBody>
      </p:sp>
      <p:sp>
        <p:nvSpPr>
          <p:cNvPr id="3" name="TextBox 2">
            <a:extLst>
              <a:ext uri="{FF2B5EF4-FFF2-40B4-BE49-F238E27FC236}">
                <a16:creationId xmlns:a16="http://schemas.microsoft.com/office/drawing/2014/main" xmlns="" id="{842BE353-4B1D-0B0C-3C11-3996C75ECD82}"/>
              </a:ext>
            </a:extLst>
          </p:cNvPr>
          <p:cNvSpPr txBox="1"/>
          <p:nvPr/>
        </p:nvSpPr>
        <p:spPr>
          <a:xfrm>
            <a:off x="360216" y="591369"/>
            <a:ext cx="11471565" cy="1739347"/>
          </a:xfrm>
          <a:prstGeom prst="rect">
            <a:avLst/>
          </a:prstGeom>
        </p:spPr>
        <p:txBody>
          <a:bodyPr vert="horz" lIns="91440" tIns="45720" rIns="91440" bIns="45720" rtlCol="0" anchor="ctr">
            <a:normAutofit/>
          </a:bodyPr>
          <a:lstStyle/>
          <a:p>
            <a:pPr algn="ctr">
              <a:lnSpc>
                <a:spcPct val="80000"/>
              </a:lnSpc>
              <a:spcBef>
                <a:spcPct val="0"/>
              </a:spcBef>
              <a:spcAft>
                <a:spcPts val="600"/>
              </a:spcAft>
            </a:pP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Em</a:t>
            </a: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thường</a:t>
            </a: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sử</a:t>
            </a: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dùng</a:t>
            </a: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các</a:t>
            </a: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trình</a:t>
            </a: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duyệt</a:t>
            </a:r>
            <a:r>
              <a:rPr lang="en-US" sz="4400" b="1" spc="150" dirty="0">
                <a:solidFill>
                  <a:schemeClr val="bg1"/>
                </a:solidFill>
                <a:latin typeface="+mj-lt"/>
                <a:ea typeface="+mj-ea"/>
                <a:cs typeface="+mj-cs"/>
              </a:rPr>
              <a:t> web </a:t>
            </a:r>
            <a:r>
              <a:rPr lang="en-US" sz="4400" b="1" spc="150" dirty="0" err="1">
                <a:solidFill>
                  <a:schemeClr val="bg1"/>
                </a:solidFill>
                <a:latin typeface="+mj-lt"/>
                <a:ea typeface="+mj-ea"/>
                <a:cs typeface="+mj-cs"/>
              </a:rPr>
              <a:t>nào</a:t>
            </a: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để</a:t>
            </a: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xem</a:t>
            </a: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và</a:t>
            </a: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điều</a:t>
            </a: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hướng</a:t>
            </a: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các</a:t>
            </a: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trang</a:t>
            </a:r>
            <a:r>
              <a:rPr lang="en-US" sz="4400" b="1" spc="150" dirty="0">
                <a:solidFill>
                  <a:schemeClr val="bg1"/>
                </a:solidFill>
                <a:latin typeface="+mj-lt"/>
                <a:ea typeface="+mj-ea"/>
                <a:cs typeface="+mj-cs"/>
              </a:rPr>
              <a:t> web </a:t>
            </a:r>
            <a:r>
              <a:rPr lang="en-US" sz="4400" b="1" spc="150" dirty="0" err="1">
                <a:solidFill>
                  <a:schemeClr val="bg1"/>
                </a:solidFill>
                <a:latin typeface="+mj-lt"/>
                <a:ea typeface="+mj-ea"/>
                <a:cs typeface="+mj-cs"/>
              </a:rPr>
              <a:t>trên</a:t>
            </a:r>
            <a:r>
              <a:rPr lang="en-US" sz="4400" b="1" spc="150" dirty="0">
                <a:solidFill>
                  <a:schemeClr val="bg1"/>
                </a:solidFill>
                <a:latin typeface="+mj-lt"/>
                <a:ea typeface="+mj-ea"/>
                <a:cs typeface="+mj-cs"/>
              </a:rPr>
              <a:t> internet </a:t>
            </a:r>
          </a:p>
        </p:txBody>
      </p:sp>
      <p:pic>
        <p:nvPicPr>
          <p:cNvPr id="1032" name="Picture 8" descr="Microsoft Edge – Wikipedia tiếng Việt">
            <a:extLst>
              <a:ext uri="{FF2B5EF4-FFF2-40B4-BE49-F238E27FC236}">
                <a16:creationId xmlns:a16="http://schemas.microsoft.com/office/drawing/2014/main" xmlns="" id="{12F02380-75CF-ED44-18D9-D204EE99A3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70" r="-2" b="-2"/>
          <a:stretch/>
        </p:blipFill>
        <p:spPr bwMode="auto">
          <a:xfrm>
            <a:off x="3122927" y="3551662"/>
            <a:ext cx="2592520" cy="24721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BF8D9EC3-16D8-4381-B9BE-50283E27FDEA}"/>
              </a:ext>
            </a:extLst>
          </p:cNvPr>
          <p:cNvPicPr>
            <a:picLocks noChangeAspect="1"/>
          </p:cNvPicPr>
          <p:nvPr/>
        </p:nvPicPr>
        <p:blipFill rotWithShape="1">
          <a:blip r:embed="rId3"/>
          <a:srcRect l="-5937" r="-4981" b="-2"/>
          <a:stretch/>
        </p:blipFill>
        <p:spPr>
          <a:xfrm>
            <a:off x="75774" y="2608681"/>
            <a:ext cx="2781479" cy="2507705"/>
          </a:xfrm>
          <a:prstGeom prst="rect">
            <a:avLst/>
          </a:prstGeom>
        </p:spPr>
      </p:pic>
      <p:pic>
        <p:nvPicPr>
          <p:cNvPr id="1030" name="Picture 6" descr="Tải xuống Trình duyệt Firefox — Nhanh chóng, riêng tư &amp; miễn phí — từ  Mozilla">
            <a:extLst>
              <a:ext uri="{FF2B5EF4-FFF2-40B4-BE49-F238E27FC236}">
                <a16:creationId xmlns:a16="http://schemas.microsoft.com/office/drawing/2014/main" xmlns="" id="{23EFFD1B-4E7A-E9E0-1EAD-8F4C6CAF16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17" r="-757" b="-4"/>
          <a:stretch/>
        </p:blipFill>
        <p:spPr bwMode="auto">
          <a:xfrm>
            <a:off x="5985739" y="2514600"/>
            <a:ext cx="2592520" cy="24721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xmlns="" id="{E8864875-CFAF-A3CC-DFEB-2AB54151DBE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58" r="-5052" b="-2"/>
          <a:stretch/>
        </p:blipFill>
        <p:spPr bwMode="auto">
          <a:xfrm>
            <a:off x="9238291" y="3228890"/>
            <a:ext cx="2683416" cy="25077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39232709-695A-39AD-4525-2D1A54C2D0B9}"/>
              </a:ext>
            </a:extLst>
          </p:cNvPr>
          <p:cNvSpPr txBox="1"/>
          <p:nvPr/>
        </p:nvSpPr>
        <p:spPr>
          <a:xfrm>
            <a:off x="394633" y="5310252"/>
            <a:ext cx="1557735" cy="707886"/>
          </a:xfrm>
          <a:prstGeom prst="rect">
            <a:avLst/>
          </a:prstGeom>
          <a:solidFill>
            <a:schemeClr val="tx1"/>
          </a:solidFill>
        </p:spPr>
        <p:txBody>
          <a:bodyPr wrap="square" rtlCol="0">
            <a:spAutoFit/>
          </a:bodyPr>
          <a:lstStyle/>
          <a:p>
            <a:r>
              <a:rPr lang="en-GB" sz="2000" b="1" dirty="0">
                <a:solidFill>
                  <a:schemeClr val="bg1"/>
                </a:solidFill>
              </a:rPr>
              <a:t>GOOGLE CHORME</a:t>
            </a:r>
          </a:p>
        </p:txBody>
      </p:sp>
      <p:sp>
        <p:nvSpPr>
          <p:cNvPr id="6" name="TextBox 5">
            <a:extLst>
              <a:ext uri="{FF2B5EF4-FFF2-40B4-BE49-F238E27FC236}">
                <a16:creationId xmlns:a16="http://schemas.microsoft.com/office/drawing/2014/main" xmlns="" id="{954A6AAF-0331-E200-D28A-D664B2DB2D4E}"/>
              </a:ext>
            </a:extLst>
          </p:cNvPr>
          <p:cNvSpPr txBox="1"/>
          <p:nvPr/>
        </p:nvSpPr>
        <p:spPr>
          <a:xfrm>
            <a:off x="3442202" y="6172200"/>
            <a:ext cx="1821775" cy="707886"/>
          </a:xfrm>
          <a:prstGeom prst="rect">
            <a:avLst/>
          </a:prstGeom>
          <a:solidFill>
            <a:schemeClr val="tx1"/>
          </a:solidFill>
        </p:spPr>
        <p:txBody>
          <a:bodyPr wrap="square" rtlCol="0">
            <a:spAutoFit/>
          </a:bodyPr>
          <a:lstStyle/>
          <a:p>
            <a:r>
              <a:rPr lang="en-GB" sz="2000" b="1" dirty="0">
                <a:solidFill>
                  <a:schemeClr val="bg1"/>
                </a:solidFill>
              </a:rPr>
              <a:t>MICROSOFT EDGE</a:t>
            </a:r>
            <a:endParaRPr lang="en-GB" sz="2000" dirty="0">
              <a:solidFill>
                <a:schemeClr val="bg1"/>
              </a:solidFill>
            </a:endParaRPr>
          </a:p>
        </p:txBody>
      </p:sp>
      <p:sp>
        <p:nvSpPr>
          <p:cNvPr id="7" name="TextBox 6">
            <a:extLst>
              <a:ext uri="{FF2B5EF4-FFF2-40B4-BE49-F238E27FC236}">
                <a16:creationId xmlns:a16="http://schemas.microsoft.com/office/drawing/2014/main" xmlns="" id="{7E68C25B-12F7-C81D-66E2-BDE7B8F756CC}"/>
              </a:ext>
            </a:extLst>
          </p:cNvPr>
          <p:cNvSpPr txBox="1"/>
          <p:nvPr/>
        </p:nvSpPr>
        <p:spPr>
          <a:xfrm>
            <a:off x="6434499" y="5121334"/>
            <a:ext cx="1720960" cy="707886"/>
          </a:xfrm>
          <a:prstGeom prst="rect">
            <a:avLst/>
          </a:prstGeom>
          <a:solidFill>
            <a:schemeClr val="tx1"/>
          </a:solidFill>
        </p:spPr>
        <p:txBody>
          <a:bodyPr wrap="square" rtlCol="0">
            <a:spAutoFit/>
          </a:bodyPr>
          <a:lstStyle/>
          <a:p>
            <a:r>
              <a:rPr lang="en-GB" sz="2000" b="1" dirty="0">
                <a:solidFill>
                  <a:schemeClr val="bg1"/>
                </a:solidFill>
              </a:rPr>
              <a:t>MOZILLA FIREFOX</a:t>
            </a:r>
            <a:endParaRPr lang="en-GB" sz="2000" dirty="0">
              <a:solidFill>
                <a:schemeClr val="bg1"/>
              </a:solidFill>
            </a:endParaRPr>
          </a:p>
        </p:txBody>
      </p:sp>
      <p:sp>
        <p:nvSpPr>
          <p:cNvPr id="8" name="TextBox 7">
            <a:extLst>
              <a:ext uri="{FF2B5EF4-FFF2-40B4-BE49-F238E27FC236}">
                <a16:creationId xmlns:a16="http://schemas.microsoft.com/office/drawing/2014/main" xmlns="" id="{75E47621-61FC-98D5-D667-D8D1F110C030}"/>
              </a:ext>
            </a:extLst>
          </p:cNvPr>
          <p:cNvSpPr txBox="1"/>
          <p:nvPr/>
        </p:nvSpPr>
        <p:spPr>
          <a:xfrm>
            <a:off x="9880348" y="5835632"/>
            <a:ext cx="1951433" cy="461665"/>
          </a:xfrm>
          <a:prstGeom prst="rect">
            <a:avLst/>
          </a:prstGeom>
          <a:solidFill>
            <a:schemeClr val="tx1"/>
          </a:solidFill>
        </p:spPr>
        <p:txBody>
          <a:bodyPr wrap="square" rtlCol="0">
            <a:spAutoFit/>
          </a:bodyPr>
          <a:lstStyle/>
          <a:p>
            <a:pPr algn="ctr"/>
            <a:r>
              <a:rPr lang="en-GB" sz="2400" b="1" dirty="0">
                <a:solidFill>
                  <a:schemeClr val="bg1"/>
                </a:solidFill>
              </a:rPr>
              <a:t>CỐC </a:t>
            </a:r>
            <a:r>
              <a:rPr lang="en-GB" sz="2400" b="1" dirty="0" err="1">
                <a:solidFill>
                  <a:schemeClr val="bg1"/>
                </a:solidFill>
              </a:rPr>
              <a:t>CỐC</a:t>
            </a:r>
            <a:endParaRPr lang="en-GB" sz="2400" dirty="0">
              <a:solidFill>
                <a:schemeClr val="bg1"/>
              </a:solidFill>
            </a:endParaRPr>
          </a:p>
        </p:txBody>
      </p:sp>
      <p:sp>
        <p:nvSpPr>
          <p:cNvPr id="9" name="TextBox 8">
            <a:extLst>
              <a:ext uri="{FF2B5EF4-FFF2-40B4-BE49-F238E27FC236}">
                <a16:creationId xmlns:a16="http://schemas.microsoft.com/office/drawing/2014/main" xmlns="" id="{AB59D9B0-1881-914F-8FE1-2F6DF9BD427E}"/>
              </a:ext>
            </a:extLst>
          </p:cNvPr>
          <p:cNvSpPr txBox="1"/>
          <p:nvPr/>
        </p:nvSpPr>
        <p:spPr>
          <a:xfrm>
            <a:off x="249956" y="466882"/>
            <a:ext cx="11471565" cy="1739347"/>
          </a:xfrm>
          <a:prstGeom prst="rect">
            <a:avLst/>
          </a:prstGeom>
        </p:spPr>
        <p:txBody>
          <a:bodyPr vert="horz" lIns="91440" tIns="45720" rIns="91440" bIns="45720" rtlCol="0" anchor="ctr">
            <a:normAutofit/>
          </a:bodyPr>
          <a:lstStyle/>
          <a:p>
            <a:pPr algn="ctr">
              <a:lnSpc>
                <a:spcPct val="80000"/>
              </a:lnSpc>
              <a:spcBef>
                <a:spcPct val="0"/>
              </a:spcBef>
              <a:spcAft>
                <a:spcPts val="600"/>
              </a:spcAft>
            </a:pPr>
            <a:r>
              <a:rPr lang="en-US" sz="3200" b="1" spc="150" dirty="0">
                <a:solidFill>
                  <a:schemeClr val="bg1"/>
                </a:solidFill>
                <a:latin typeface="UTM Duepuntozero (Headings)"/>
                <a:ea typeface="+mj-ea"/>
                <a:cs typeface="+mj-cs"/>
              </a:rPr>
              <a:t>MỘT SỐ </a:t>
            </a:r>
            <a:r>
              <a:rPr lang="en-GB" sz="3200" b="1" dirty="0">
                <a:solidFill>
                  <a:schemeClr val="bg1"/>
                </a:solidFill>
                <a:latin typeface="UTM Duepuntozero (Headings)"/>
              </a:rPr>
              <a:t>TRÌNH DUYỆT WEB</a:t>
            </a:r>
            <a:r>
              <a:rPr lang="en-US" sz="3200" b="1" spc="150" dirty="0">
                <a:solidFill>
                  <a:schemeClr val="bg1"/>
                </a:solidFill>
                <a:latin typeface="UTM Duepuntozero (Headings)"/>
                <a:ea typeface="+mj-ea"/>
                <a:cs typeface="+mj-cs"/>
              </a:rPr>
              <a:t> THÔNG DỤNG HIỆN NAY</a:t>
            </a:r>
            <a:endParaRPr lang="en-GB" sz="3200" dirty="0">
              <a:solidFill>
                <a:schemeClr val="bg1"/>
              </a:solidFill>
              <a:latin typeface="UTM Duepuntozero (Headings)"/>
            </a:endParaRPr>
          </a:p>
        </p:txBody>
      </p:sp>
    </p:spTree>
    <p:extLst>
      <p:ext uri="{BB962C8B-B14F-4D97-AF65-F5344CB8AC3E}">
        <p14:creationId xmlns:p14="http://schemas.microsoft.com/office/powerpoint/2010/main" val="314551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32"/>
                                        </p:tgtEl>
                                        <p:attrNameLst>
                                          <p:attrName>style.visibility</p:attrName>
                                        </p:attrNameLst>
                                      </p:cBhvr>
                                      <p:to>
                                        <p:strVal val="visible"/>
                                      </p:to>
                                    </p:set>
                                    <p:animEffect transition="in" filter="fade">
                                      <p:cBhvr>
                                        <p:cTn id="26" dur="500"/>
                                        <p:tgtEl>
                                          <p:spTgt spid="1032"/>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fade">
                                      <p:cBhvr>
                                        <p:cTn id="33" dur="500"/>
                                        <p:tgtEl>
                                          <p:spTgt spid="1030"/>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fade">
                                      <p:cBhvr>
                                        <p:cTn id="40" dur="500"/>
                                        <p:tgtEl>
                                          <p:spTgt spid="1026"/>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6" grpId="0" animBg="1"/>
      <p:bldP spid="7" grpId="0" animBg="1"/>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D5CE4C3-BA05-A053-3308-B0AF20813C2D}"/>
              </a:ext>
            </a:extLst>
          </p:cNvPr>
          <p:cNvSpPr txBox="1"/>
          <p:nvPr/>
        </p:nvSpPr>
        <p:spPr>
          <a:xfrm>
            <a:off x="1452879" y="829960"/>
            <a:ext cx="10490625" cy="1200329"/>
          </a:xfrm>
          <a:prstGeom prst="rect">
            <a:avLst/>
          </a:prstGeom>
          <a:solidFill>
            <a:srgbClr val="FF0000"/>
          </a:solidFill>
        </p:spPr>
        <p:txBody>
          <a:bodyPr wrap="square">
            <a:spAutoFit/>
          </a:bodyPr>
          <a:lstStyle/>
          <a:p>
            <a:pPr algn="just"/>
            <a:r>
              <a:rPr lang="vi-VN" b="0" i="0" dirty="0">
                <a:effectLst/>
                <a:latin typeface="UTM Duepuntozero (Body)"/>
              </a:rPr>
              <a:t>Google Chrome có kích thước nhỏ gọn, tích hợp công nghệ thông minh giúp tăng tốc độ trình duyệt web nhanh và an toàn hơn. Ngoài ra, người dùng còn thoải mái trải nghiệm miễn phí nhiều dịch vụ khá tiện ích như Google Drive hay Google Doc, Google Photos. Tuy nhiên, Chrome cũng có một hạn chế chính là tiêu tốn nhiều tài nguyên hệ thống, đặc biệt là bộ nhớ RAM.</a:t>
            </a:r>
            <a:endParaRPr lang="en-GB" dirty="0">
              <a:latin typeface="UTM Duepuntozero (Body)"/>
            </a:endParaRPr>
          </a:p>
        </p:txBody>
      </p:sp>
      <p:pic>
        <p:nvPicPr>
          <p:cNvPr id="5" name="Picture 4">
            <a:extLst>
              <a:ext uri="{FF2B5EF4-FFF2-40B4-BE49-F238E27FC236}">
                <a16:creationId xmlns:a16="http://schemas.microsoft.com/office/drawing/2014/main" xmlns="" id="{F825E21B-2C66-D935-98AC-7374B21B699C}"/>
              </a:ext>
            </a:extLst>
          </p:cNvPr>
          <p:cNvPicPr>
            <a:picLocks noChangeAspect="1"/>
          </p:cNvPicPr>
          <p:nvPr/>
        </p:nvPicPr>
        <p:blipFill rotWithShape="1">
          <a:blip r:embed="rId2"/>
          <a:srcRect l="-5937" r="-4981" b="-2"/>
          <a:stretch/>
        </p:blipFill>
        <p:spPr>
          <a:xfrm>
            <a:off x="248495" y="829960"/>
            <a:ext cx="1031666" cy="930122"/>
          </a:xfrm>
          <a:prstGeom prst="rect">
            <a:avLst/>
          </a:prstGeom>
        </p:spPr>
      </p:pic>
      <p:pic>
        <p:nvPicPr>
          <p:cNvPr id="6" name="Picture 8" descr="Microsoft Edge – Wikipedia tiếng Việt">
            <a:extLst>
              <a:ext uri="{FF2B5EF4-FFF2-40B4-BE49-F238E27FC236}">
                <a16:creationId xmlns:a16="http://schemas.microsoft.com/office/drawing/2014/main" xmlns="" id="{F674260D-AC04-8BC7-BB86-F2F1943B579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70" r="-2" b="-2"/>
          <a:stretch/>
        </p:blipFill>
        <p:spPr bwMode="auto">
          <a:xfrm>
            <a:off x="223493" y="2164257"/>
            <a:ext cx="975414" cy="9301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ải xuống Trình duyệt Firefox — Nhanh chóng, riêng tư &amp; miễn phí — từ  Mozilla">
            <a:extLst>
              <a:ext uri="{FF2B5EF4-FFF2-40B4-BE49-F238E27FC236}">
                <a16:creationId xmlns:a16="http://schemas.microsoft.com/office/drawing/2014/main" xmlns="" id="{E9C904BB-B26C-5739-C5DC-ED2EEB0C3E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17" r="-757" b="-4"/>
          <a:stretch/>
        </p:blipFill>
        <p:spPr bwMode="auto">
          <a:xfrm>
            <a:off x="218273" y="3242922"/>
            <a:ext cx="1092110" cy="1041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xmlns="" id="{7F37949D-7DE3-EA9E-A134-D36FF0A5203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58" r="-5052" b="-2"/>
          <a:stretch/>
        </p:blipFill>
        <p:spPr bwMode="auto">
          <a:xfrm>
            <a:off x="218273" y="4501865"/>
            <a:ext cx="1130400" cy="105638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5746BD73-159B-85D0-573B-40098C4575AC}"/>
              </a:ext>
            </a:extLst>
          </p:cNvPr>
          <p:cNvSpPr txBox="1"/>
          <p:nvPr/>
        </p:nvSpPr>
        <p:spPr>
          <a:xfrm>
            <a:off x="1508758" y="3493415"/>
            <a:ext cx="10434744" cy="923330"/>
          </a:xfrm>
          <a:prstGeom prst="rect">
            <a:avLst/>
          </a:prstGeom>
          <a:solidFill>
            <a:schemeClr val="accent1">
              <a:lumMod val="40000"/>
              <a:lumOff val="60000"/>
            </a:schemeClr>
          </a:solidFill>
        </p:spPr>
        <p:txBody>
          <a:bodyPr wrap="square">
            <a:spAutoFit/>
          </a:bodyPr>
          <a:lstStyle/>
          <a:p>
            <a:pPr algn="just"/>
            <a:r>
              <a:rPr lang="vi-VN" dirty="0">
                <a:solidFill>
                  <a:schemeClr val="bg1"/>
                </a:solidFill>
              </a:rPr>
              <a:t>Với Firefox người dùng có thể tùy chỉnh để phù hợp với thói quen sử dụng như gỡ bỏ những tính năng không dùng đến và giữ lại những thứ cần thiết. Tuy nhiên, khuyết điểm của Firefox nằm ở chỗ tốc độ lướt web chưa thể vượt qua Google Chrome</a:t>
            </a:r>
            <a:endParaRPr lang="en-GB" dirty="0">
              <a:solidFill>
                <a:schemeClr val="bg1"/>
              </a:solidFill>
            </a:endParaRPr>
          </a:p>
        </p:txBody>
      </p:sp>
      <p:sp>
        <p:nvSpPr>
          <p:cNvPr id="12" name="TextBox 11">
            <a:extLst>
              <a:ext uri="{FF2B5EF4-FFF2-40B4-BE49-F238E27FC236}">
                <a16:creationId xmlns:a16="http://schemas.microsoft.com/office/drawing/2014/main" xmlns="" id="{77DB564F-D437-2401-857D-782550C17D59}"/>
              </a:ext>
            </a:extLst>
          </p:cNvPr>
          <p:cNvSpPr txBox="1"/>
          <p:nvPr/>
        </p:nvSpPr>
        <p:spPr>
          <a:xfrm>
            <a:off x="1508758" y="2164257"/>
            <a:ext cx="10434745" cy="1200329"/>
          </a:xfrm>
          <a:prstGeom prst="rect">
            <a:avLst/>
          </a:prstGeom>
          <a:solidFill>
            <a:schemeClr val="bg2">
              <a:lumMod val="40000"/>
              <a:lumOff val="60000"/>
            </a:schemeClr>
          </a:solidFill>
        </p:spPr>
        <p:txBody>
          <a:bodyPr wrap="square">
            <a:spAutoFit/>
          </a:bodyPr>
          <a:lstStyle/>
          <a:p>
            <a:pPr algn="just"/>
            <a:r>
              <a:rPr lang="en-GB" dirty="0">
                <a:solidFill>
                  <a:schemeClr val="bg1"/>
                </a:solidFill>
              </a:rPr>
              <a:t>Đ</a:t>
            </a:r>
            <a:r>
              <a:rPr lang="vi-VN" dirty="0">
                <a:solidFill>
                  <a:schemeClr val="bg1"/>
                </a:solidFill>
              </a:rPr>
              <a:t>ược đánh giá là một trong những trình duyệt web nhẹ nhất thế giới. Với trang bị nhân Chromium, trình duyệt Microsoft Edge cho phép người dùng dễ dàng cài đặt dễ dàng các tiện ích mở rộng từ Chrome hay Cốc Cốc. Hiện trình duyệt hỗ trợ đa dạng nền tảng thiết bị từ Windows 7, Windows 8.1, </a:t>
            </a:r>
            <a:r>
              <a:rPr lang="vi-VN">
                <a:solidFill>
                  <a:schemeClr val="bg1"/>
                </a:solidFill>
              </a:rPr>
              <a:t>Windows </a:t>
            </a:r>
            <a:r>
              <a:rPr lang="vi-VN" smtClean="0">
                <a:solidFill>
                  <a:schemeClr val="bg1"/>
                </a:solidFill>
              </a:rPr>
              <a:t>10</a:t>
            </a:r>
            <a:r>
              <a:rPr lang="en-US" smtClean="0">
                <a:solidFill>
                  <a:schemeClr val="bg1"/>
                </a:solidFill>
              </a:rPr>
              <a:t>, Windows 11</a:t>
            </a:r>
            <a:r>
              <a:rPr lang="vi-VN" smtClean="0">
                <a:solidFill>
                  <a:schemeClr val="bg1"/>
                </a:solidFill>
              </a:rPr>
              <a:t> </a:t>
            </a:r>
            <a:r>
              <a:rPr lang="vi-VN" dirty="0">
                <a:solidFill>
                  <a:schemeClr val="bg1"/>
                </a:solidFill>
              </a:rPr>
              <a:t>cho tới macOS, và trên cả smartphone iOS hay Android đều có thể tải và sử dụng.</a:t>
            </a:r>
            <a:endParaRPr lang="en-GB" dirty="0">
              <a:solidFill>
                <a:schemeClr val="bg1"/>
              </a:solidFill>
            </a:endParaRPr>
          </a:p>
        </p:txBody>
      </p:sp>
      <p:sp>
        <p:nvSpPr>
          <p:cNvPr id="14" name="TextBox 13">
            <a:extLst>
              <a:ext uri="{FF2B5EF4-FFF2-40B4-BE49-F238E27FC236}">
                <a16:creationId xmlns:a16="http://schemas.microsoft.com/office/drawing/2014/main" xmlns="" id="{C64C0833-11C9-9738-AAB0-2CCEBB7354E2}"/>
              </a:ext>
            </a:extLst>
          </p:cNvPr>
          <p:cNvSpPr txBox="1"/>
          <p:nvPr/>
        </p:nvSpPr>
        <p:spPr>
          <a:xfrm>
            <a:off x="1508757" y="4545574"/>
            <a:ext cx="10464969" cy="1200329"/>
          </a:xfrm>
          <a:prstGeom prst="rect">
            <a:avLst/>
          </a:prstGeom>
          <a:solidFill>
            <a:srgbClr val="67B458"/>
          </a:solidFill>
        </p:spPr>
        <p:txBody>
          <a:bodyPr wrap="square">
            <a:spAutoFit/>
          </a:bodyPr>
          <a:lstStyle/>
          <a:p>
            <a:pPr algn="just"/>
            <a:r>
              <a:rPr lang="en-GB" dirty="0">
                <a:solidFill>
                  <a:schemeClr val="bg1"/>
                </a:solidFill>
              </a:rPr>
              <a:t>Đ</a:t>
            </a:r>
            <a:r>
              <a:rPr lang="vi-VN" dirty="0">
                <a:solidFill>
                  <a:schemeClr val="bg1"/>
                </a:solidFill>
              </a:rPr>
              <a:t>ây là một trình duyệt được xây dựng bởi người Việt trên cơ sở mã nguồn mở của Google Chrome nên cũng hỗ trợ đa dạng hệ điều hành phổ biến. Hiện Cốc Cốc đã được trang bị nhiều tính năng nổi bật như: Kiểm tra lỗi chính tả, hỗ trợ gõ tiếng Việt có dấu, tăng tốc độ tải xuống, cho phép tải video từ nhiều nguồn, truy cập Facebook nhanh chóng.</a:t>
            </a:r>
            <a:endParaRPr lang="en-GB" dirty="0">
              <a:solidFill>
                <a:schemeClr val="bg1"/>
              </a:solidFill>
            </a:endParaRPr>
          </a:p>
        </p:txBody>
      </p:sp>
    </p:spTree>
    <p:extLst>
      <p:ext uri="{BB962C8B-B14F-4D97-AF65-F5344CB8AC3E}">
        <p14:creationId xmlns:p14="http://schemas.microsoft.com/office/powerpoint/2010/main" val="401727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10"/>
  <p:tag name="MMPROD_UIDATA" val="&lt;database version=&quot;7.0&quot;&gt;&lt;object type=&quot;1&quot; unique_id=&quot;10001&quot;&gt;&lt;object type=&quot;2&quot; unique_id=&quot;10038&quot;&gt;&lt;object type=&quot;3&quot; unique_id=&quot;10039&quot;&gt;&lt;property id=&quot;20148&quot; value=&quot;5&quot;/&gt;&lt;property id=&quot;20300&quot; value=&quot;Slide 2 - &amp;quot;CUỘC SỐNG TRỰC TUYẾN&amp;quot;&quot;/&gt;&lt;property id=&quot;20307&quot; value=&quot;263&quot;/&gt;&lt;/object&gt;&lt;object type=&quot;3&quot; unique_id=&quot;10040&quot;&gt;&lt;property id=&quot;20148&quot; value=&quot;5&quot;/&gt;&lt;property id=&quot;20300&quot; value=&quot;Slide 3 - &amp;quot;CHỦ ĐỀ A. &amp;#x0D;&amp;#x0A;INTERNET VÀ TRUYỀN THÔNG SỐ&amp;quot;&quot;/&gt;&lt;property id=&quot;20307&quot; value=&quot;283&quot;/&gt;&lt;/object&gt;&lt;object type=&quot;3&quot; unique_id=&quot;10041&quot;&gt;&lt;property id=&quot;20148&quot; value=&quot;5&quot;/&gt;&lt;property id=&quot;20300&quot; value=&quot;Slide 4 - &amp;quot;Bài 1. Thế giới Internet thật là rộng lớn&amp;#x0D;&amp;#x0A;Tuần 3: Các trình duyệt web&amp;quot;&quot;/&gt;&lt;property id=&quot;20307&quot; value=&quot;284&quot;/&gt;&lt;/object&gt;&lt;object type=&quot;3&quot; unique_id=&quot;10042&quot;&gt;&lt;property id=&quot;20148&quot; value=&quot;5&quot;/&gt;&lt;property id=&quot;20300&quot; value=&quot;Slide 5&quot;/&gt;&lt;property id=&quot;20307&quot; value=&quot;310&quot;/&gt;&lt;/object&gt;&lt;object type=&quot;3&quot; unique_id=&quot;10043&quot;&gt;&lt;property id=&quot;20148&quot; value=&quot;5&quot;/&gt;&lt;property id=&quot;20300&quot; value=&quot;Slide 6&quot;/&gt;&lt;property id=&quot;20307&quot; value=&quot;311&quot;/&gt;&lt;/object&gt;&lt;object type=&quot;3&quot; unique_id=&quot;10044&quot;&gt;&lt;property id=&quot;20148&quot; value=&quot;5&quot;/&gt;&lt;property id=&quot;20300&quot; value=&quot;Slide 8&quot;/&gt;&lt;property id=&quot;20307&quot; value=&quot;312&quot;/&gt;&lt;/object&gt;&lt;object type=&quot;3&quot; unique_id=&quot;10045&quot;&gt;&lt;property id=&quot;20148&quot; value=&quot;5&quot;/&gt;&lt;property id=&quot;20300&quot; value=&quot;Slide 9&quot;/&gt;&lt;property id=&quot;20307&quot; value=&quot;313&quot;/&gt;&lt;/object&gt;&lt;object type=&quot;3&quot; unique_id=&quot;10046&quot;&gt;&lt;property id=&quot;20148&quot; value=&quot;5&quot;/&gt;&lt;property id=&quot;20300&quot; value=&quot;Slide 10&quot;/&gt;&lt;property id=&quot;20307&quot; value=&quot;315&quot;/&gt;&lt;/object&gt;&lt;object type=&quot;3&quot; unique_id=&quot;10047&quot;&gt;&lt;property id=&quot;20148&quot; value=&quot;5&quot;/&gt;&lt;property id=&quot;20300&quot; value=&quot;Slide 11&quot;/&gt;&lt;property id=&quot;20307&quot; value=&quot;317&quot;/&gt;&lt;/object&gt;&lt;object type=&quot;3&quot; unique_id=&quot;10048&quot;&gt;&lt;property id=&quot;20148&quot; value=&quot;5&quot;/&gt;&lt;property id=&quot;20300&quot; value=&quot;Slide 12&quot;/&gt;&lt;property id=&quot;20307&quot; value=&quot;318&quot;/&gt;&lt;/object&gt;&lt;object type=&quot;3&quot; unique_id=&quot;10049&quot;&gt;&lt;property id=&quot;20148&quot; value=&quot;5&quot;/&gt;&lt;property id=&quot;20300&quot; value=&quot;Slide 13&quot;/&gt;&lt;property id=&quot;20307&quot; value=&quot;316&quot;/&gt;&lt;/object&gt;&lt;object type=&quot;3&quot; unique_id=&quot;10050&quot;&gt;&lt;property id=&quot;20148&quot; value=&quot;5&quot;/&gt;&lt;property id=&quot;20300&quot; value=&quot;Slide 14&quot;/&gt;&lt;property id=&quot;20307&quot; value=&quot;314&quot;/&gt;&lt;/object&gt;&lt;object type=&quot;3&quot; unique_id=&quot;10051&quot;&gt;&lt;property id=&quot;20148&quot; value=&quot;5&quot;/&gt;&lt;property id=&quot;20300&quot; value=&quot;Slide 15&quot;/&gt;&lt;property id=&quot;20307&quot; value=&quot;319&quot;/&gt;&lt;/object&gt;&lt;object type=&quot;3&quot; unique_id=&quot;10052&quot;&gt;&lt;property id=&quot;20148&quot; value=&quot;5&quot;/&gt;&lt;property id=&quot;20300&quot; value=&quot;Slide 16 - &amp;quot;Bài 1. Thế giới Internet thật là rộng lớn&amp;#x0D;&amp;#x0A;Tuần 3:&amp;quot;&quot;/&gt;&lt;property id=&quot;20307&quot; value=&quot;320&quot;/&gt;&lt;/object&gt;&lt;object type=&quot;3&quot; unique_id=&quot;10053&quot;&gt;&lt;property id=&quot;20148&quot; value=&quot;5&quot;/&gt;&lt;property id=&quot;20300&quot; value=&quot;Slide 17&quot;/&gt;&lt;property id=&quot;20307&quot; value=&quot;331&quot;/&gt;&lt;/object&gt;&lt;object type=&quot;3&quot; unique_id=&quot;10054&quot;&gt;&lt;property id=&quot;20148&quot; value=&quot;5&quot;/&gt;&lt;property id=&quot;20300&quot; value=&quot;Slide 18&quot;/&gt;&lt;property id=&quot;20307&quot; value=&quot;322&quot;/&gt;&lt;/object&gt;&lt;object type=&quot;3&quot; unique_id=&quot;10055&quot;&gt;&lt;property id=&quot;20148&quot; value=&quot;5&quot;/&gt;&lt;property id=&quot;20300&quot; value=&quot;Slide 20&quot;/&gt;&lt;property id=&quot;20307&quot; value=&quot;323&quot;/&gt;&lt;/object&gt;&lt;object type=&quot;3&quot; unique_id=&quot;10056&quot;&gt;&lt;property id=&quot;20148&quot; value=&quot;5&quot;/&gt;&lt;property id=&quot;20300&quot; value=&quot;Slide 21&quot;/&gt;&lt;property id=&quot;20307&quot; value=&quot;321&quot;/&gt;&lt;/object&gt;&lt;object type=&quot;3&quot; unique_id=&quot;10057&quot;&gt;&lt;property id=&quot;20148&quot; value=&quot;5&quot;/&gt;&lt;property id=&quot;20300&quot; value=&quot;Slide 22&quot;/&gt;&lt;property id=&quot;20307&quot; value=&quot;324&quot;/&gt;&lt;/object&gt;&lt;object type=&quot;3&quot; unique_id=&quot;10058&quot;&gt;&lt;property id=&quot;20148&quot; value=&quot;5&quot;/&gt;&lt;property id=&quot;20300&quot; value=&quot;Slide 23&quot;/&gt;&lt;property id=&quot;20307&quot; value=&quot;325&quot;/&gt;&lt;/object&gt;&lt;object type=&quot;3&quot; unique_id=&quot;10059&quot;&gt;&lt;property id=&quot;20148&quot; value=&quot;5&quot;/&gt;&lt;property id=&quot;20300&quot; value=&quot;Slide 24&quot;/&gt;&lt;property id=&quot;20307&quot; value=&quot;326&quot;/&gt;&lt;/object&gt;&lt;object type=&quot;3&quot; unique_id=&quot;10106&quot;&gt;&lt;property id=&quot;20148&quot; value=&quot;5&quot;/&gt;&lt;property id=&quot;20300&quot; value=&quot;Slide 19&quot;/&gt;&lt;property id=&quot;20307&quot; value=&quot;332&quot;/&gt;&lt;/object&gt;&lt;object type=&quot;3&quot; unique_id=&quot;11053&quot;&gt;&lt;property id=&quot;20148&quot; value=&quot;5&quot;/&gt;&lt;property id=&quot;20300&quot; value=&quot;Slide 7&quot;/&gt;&lt;property id=&quot;20307&quot; value=&quot;333&quot;/&gt;&lt;/object&gt;&lt;object type=&quot;3&quot; unique_id=&quot;11530&quot;&gt;&lt;property id=&quot;20148&quot; value=&quot;5&quot;/&gt;&lt;property id=&quot;20300&quot; value=&quot;Slide 1 - &amp;quot;&amp;amp;#x09;TIN HỌC 5 – TUẦN 3&amp;quot;&quot;/&gt;&lt;property id=&quot;20307&quot; value=&quot;334&quot;/&gt;&lt;/object&gt;&lt;/object&gt;&lt;object type=&quot;8&quot; unique_id=&quot;10082&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Font chuẩn">
      <a:majorFont>
        <a:latin typeface="UTM Duepuntozero"/>
        <a:ea typeface=""/>
        <a:cs typeface=""/>
      </a:majorFont>
      <a:minorFont>
        <a:latin typeface="UTM Duepuntozero"/>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2897</TotalTime>
  <Words>757</Words>
  <Application>Microsoft Office PowerPoint</Application>
  <PresentationFormat>Custom</PresentationFormat>
  <Paragraphs>53</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Banded</vt:lpstr>
      <vt:lpstr> TIN HỌC 5 – TUẦN 3</vt:lpstr>
      <vt:lpstr>CUỘC SỐNG TRỰC TUYẾN</vt:lpstr>
      <vt:lpstr>CHỦ ĐỀ A.  INTERNET VÀ TRUYỀN THÔNG SỐ</vt:lpstr>
      <vt:lpstr>Bài 1. Thế giới Internet thật là rộng lớn Tuần 3: Các trình duyệt web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 Thế giới Internet thật là rộng lớn Tuần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Thanh Trung</dc:creator>
  <cp:lastModifiedBy>MTC</cp:lastModifiedBy>
  <cp:revision>143</cp:revision>
  <dcterms:created xsi:type="dcterms:W3CDTF">2014-06-09T03:12:12Z</dcterms:created>
  <dcterms:modified xsi:type="dcterms:W3CDTF">2023-08-31T07:44:45Z</dcterms:modified>
</cp:coreProperties>
</file>