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9" r:id="rId2"/>
    <p:sldId id="378" r:id="rId3"/>
    <p:sldId id="257" r:id="rId4"/>
    <p:sldId id="376" r:id="rId5"/>
    <p:sldId id="379" r:id="rId6"/>
    <p:sldId id="375" r:id="rId7"/>
    <p:sldId id="368" r:id="rId8"/>
    <p:sldId id="373" r:id="rId9"/>
    <p:sldId id="370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CFFD9"/>
    <a:srgbClr val="FF33CC"/>
    <a:srgbClr val="FFE1FF"/>
    <a:srgbClr val="F9FFAB"/>
    <a:srgbClr val="FBFFCD"/>
    <a:srgbClr val="ECFEDE"/>
    <a:srgbClr val="FFFF99"/>
    <a:srgbClr val="F7FF9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9336" autoAdjust="0"/>
  </p:normalViewPr>
  <p:slideViewPr>
    <p:cSldViewPr snapToGrid="0">
      <p:cViewPr varScale="1">
        <p:scale>
          <a:sx n="54" d="100"/>
          <a:sy n="54" d="100"/>
        </p:scale>
        <p:origin x="12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907CA-8C46-46C3-AE5A-20978CE22B24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B108-CF2B-4BA7-9F7A-E3008B016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53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50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85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09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1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51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03/05/2023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gif"/><Relationship Id="rId1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8.gif"/><Relationship Id="rId19" Type="http://schemas.openxmlformats.org/officeDocument/2006/relationships/slide" Target="slide12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5.xml"/><Relationship Id="rId7" Type="http://schemas.openxmlformats.org/officeDocument/2006/relationships/image" Target="../media/image28.png"/><Relationship Id="rId12" Type="http://schemas.microsoft.com/office/2007/relationships/hdphoto" Target="../media/hdphoto8.wdp"/><Relationship Id="rId17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19" Type="http://schemas.openxmlformats.org/officeDocument/2006/relationships/slide" Target="slide16.xml"/><Relationship Id="rId4" Type="http://schemas.openxmlformats.org/officeDocument/2006/relationships/image" Target="../media/image26.png"/><Relationship Id="rId9" Type="http://schemas.openxmlformats.org/officeDocument/2006/relationships/image" Target="../media/image19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microsoft.com/office/2007/relationships/hdphoto" Target="../media/hdphoto1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486401" y="943428"/>
            <a:ext cx="1335314" cy="124225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99108" y="2226021"/>
            <a:ext cx="785824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QUYẾT VẤN ĐỀ VỚI </a:t>
            </a:r>
            <a:endParaRPr lang="en-US" sz="4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 GIÚP CỦA MÁY TÍNH </a:t>
            </a: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1447203"/>
            <a:ext cx="4321628" cy="3059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11" y="1447203"/>
            <a:ext cx="4079875" cy="3059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09684" y="4854332"/>
            <a:ext cx="79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CD31A-FA39-4360-90E9-321CA5B6AE54}"/>
              </a:ext>
            </a:extLst>
          </p:cNvPr>
          <p:cNvSpPr txBox="1"/>
          <p:nvPr/>
        </p:nvSpPr>
        <p:spPr>
          <a:xfrm>
            <a:off x="1650610" y="274640"/>
            <a:ext cx="890484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57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675249" y="-188774"/>
            <a:ext cx="12590584" cy="6714126"/>
            <a:chOff x="-1035896" y="-1421250"/>
            <a:chExt cx="13540209" cy="7863124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94897" cy="7863124"/>
              <a:chOff x="-1035896" y="-1394698"/>
              <a:chExt cx="13294897" cy="786312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01" y="-745266"/>
                <a:ext cx="12192000" cy="721369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94">
            <a:off x="2093927" y="2156049"/>
            <a:ext cx="1195163" cy="9118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04" y="1201545"/>
            <a:ext cx="1118254" cy="1882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63" y="1839965"/>
            <a:ext cx="940733" cy="117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63" y="1640104"/>
            <a:ext cx="934166" cy="1572416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0597" y="2214050"/>
            <a:ext cx="1303550" cy="13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423" y="1676512"/>
            <a:ext cx="934166" cy="15724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582" flipH="1">
            <a:off x="12632973" y="896888"/>
            <a:ext cx="1497875" cy="1450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67509" y="1471252"/>
            <a:ext cx="1082331" cy="1298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1237818" y="2853880"/>
            <a:ext cx="3015115" cy="3939414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51" y="843405"/>
            <a:ext cx="2538885" cy="255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291524" y="1801648"/>
            <a:ext cx="17908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27" y="3475908"/>
            <a:ext cx="934118" cy="56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Hó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99281" y="42061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 numSld="23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41" y="1307076"/>
            <a:ext cx="1334549" cy="98999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01020" y="953877"/>
            <a:ext cx="865791" cy="1696390"/>
            <a:chOff x="3041936" y="0"/>
            <a:chExt cx="1154388" cy="22618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375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125" y="542617"/>
              <a:ext cx="946199" cy="17192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936" y="0"/>
              <a:ext cx="1154388" cy="19431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076" y="1307076"/>
            <a:ext cx="1213321" cy="985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82646" y="953877"/>
            <a:ext cx="925178" cy="1457325"/>
            <a:chOff x="4240362" y="1928291"/>
            <a:chExt cx="1233570" cy="1943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329" y="2858252"/>
              <a:ext cx="1133603" cy="90887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362" y="1928291"/>
              <a:ext cx="1154388" cy="19431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66" y="1585016"/>
            <a:ext cx="1154255" cy="9779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27" y="1071243"/>
            <a:ext cx="865791" cy="14573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17" flipH="1">
            <a:off x="5284616" y="1566117"/>
            <a:ext cx="1025957" cy="10135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93" y="1071243"/>
            <a:ext cx="865791" cy="1457325"/>
          </a:xfrm>
          <a:prstGeom prst="rect">
            <a:avLst/>
          </a:prstGeom>
        </p:spPr>
      </p:pic>
      <p:sp>
        <p:nvSpPr>
          <p:cNvPr id="4" name="Oval 3">
            <a:hlinkClick r:id="rId17" action="ppaction://hlinksldjump"/>
          </p:cNvPr>
          <p:cNvSpPr/>
          <p:nvPr/>
        </p:nvSpPr>
        <p:spPr>
          <a:xfrm>
            <a:off x="2145341" y="888142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6" name="Oval 55">
            <a:hlinkClick r:id="rId18" action="ppaction://hlinksldjump"/>
          </p:cNvPr>
          <p:cNvSpPr/>
          <p:nvPr/>
        </p:nvSpPr>
        <p:spPr>
          <a:xfrm>
            <a:off x="3307087" y="888142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5631593" y="925783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</a:rPr>
              <a:t>4</a:t>
            </a:r>
          </a:p>
        </p:txBody>
      </p:sp>
      <p:pic>
        <p:nvPicPr>
          <p:cNvPr id="1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24919" y="-2815650"/>
            <a:ext cx="457200" cy="457200"/>
          </a:xfrm>
          <a:prstGeom prst="rect">
            <a:avLst/>
          </a:prstGeom>
        </p:spPr>
      </p:pic>
      <p:pic>
        <p:nvPicPr>
          <p:cNvPr id="7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95376" y="-2827564"/>
            <a:ext cx="457200" cy="457200"/>
          </a:xfrm>
          <a:prstGeom prst="rect">
            <a:avLst/>
          </a:prstGeom>
        </p:spPr>
      </p:pic>
      <p:pic>
        <p:nvPicPr>
          <p:cNvPr id="7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555537" y="-2832993"/>
            <a:ext cx="457200" cy="457200"/>
          </a:xfrm>
          <a:prstGeom prst="rect">
            <a:avLst/>
          </a:prstGeom>
        </p:spPr>
      </p:pic>
      <p:pic>
        <p:nvPicPr>
          <p:cNvPr id="7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23575" y="-2812574"/>
            <a:ext cx="457200" cy="457200"/>
          </a:xfrm>
          <a:prstGeom prst="rect">
            <a:avLst/>
          </a:prstGeom>
        </p:spPr>
      </p:pic>
      <p:pic>
        <p:nvPicPr>
          <p:cNvPr id="7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39219" y="-2701350"/>
            <a:ext cx="457200" cy="457200"/>
          </a:xfrm>
          <a:prstGeom prst="rect">
            <a:avLst/>
          </a:prstGeom>
        </p:spPr>
      </p:pic>
      <p:pic>
        <p:nvPicPr>
          <p:cNvPr id="7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3519" y="-2587050"/>
            <a:ext cx="457200" cy="457200"/>
          </a:xfrm>
          <a:prstGeom prst="rect">
            <a:avLst/>
          </a:prstGeom>
        </p:spPr>
      </p:pic>
      <p:pic>
        <p:nvPicPr>
          <p:cNvPr id="8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67819" y="-2472750"/>
            <a:ext cx="457200" cy="457200"/>
          </a:xfrm>
          <a:prstGeom prst="rect">
            <a:avLst/>
          </a:prstGeom>
        </p:spPr>
      </p:pic>
      <p:pic>
        <p:nvPicPr>
          <p:cNvPr id="8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82119" y="-2358450"/>
            <a:ext cx="457200" cy="457200"/>
          </a:xfrm>
          <a:prstGeom prst="rect">
            <a:avLst/>
          </a:prstGeom>
        </p:spPr>
      </p:pic>
      <p:pic>
        <p:nvPicPr>
          <p:cNvPr id="8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96419" y="-2244150"/>
            <a:ext cx="457200" cy="457200"/>
          </a:xfrm>
          <a:prstGeom prst="rect">
            <a:avLst/>
          </a:prstGeom>
        </p:spPr>
      </p:pic>
      <p:pic>
        <p:nvPicPr>
          <p:cNvPr id="8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10719" y="-2129850"/>
            <a:ext cx="457200" cy="457200"/>
          </a:xfrm>
          <a:prstGeom prst="rect">
            <a:avLst/>
          </a:prstGeom>
        </p:spPr>
      </p:pic>
      <p:pic>
        <p:nvPicPr>
          <p:cNvPr id="8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25019" y="-2015550"/>
            <a:ext cx="457200" cy="457200"/>
          </a:xfrm>
          <a:prstGeom prst="rect">
            <a:avLst/>
          </a:prstGeom>
        </p:spPr>
      </p:pic>
      <p:pic>
        <p:nvPicPr>
          <p:cNvPr id="9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39319" y="-1901250"/>
            <a:ext cx="457200" cy="457200"/>
          </a:xfrm>
          <a:prstGeom prst="rect">
            <a:avLst/>
          </a:prstGeom>
        </p:spPr>
      </p:pic>
      <p:pic>
        <p:nvPicPr>
          <p:cNvPr id="9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3619" y="-1786950"/>
            <a:ext cx="457200" cy="457200"/>
          </a:xfrm>
          <a:prstGeom prst="rect">
            <a:avLst/>
          </a:prstGeom>
        </p:spPr>
      </p:pic>
      <p:pic>
        <p:nvPicPr>
          <p:cNvPr id="9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67919" y="-1672650"/>
            <a:ext cx="457200" cy="457200"/>
          </a:xfrm>
          <a:prstGeom prst="rect">
            <a:avLst/>
          </a:prstGeom>
        </p:spPr>
      </p:pic>
      <p:pic>
        <p:nvPicPr>
          <p:cNvPr id="9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82219" y="-1558350"/>
            <a:ext cx="457200" cy="457200"/>
          </a:xfrm>
          <a:prstGeom prst="rect">
            <a:avLst/>
          </a:prstGeom>
        </p:spPr>
      </p:pic>
      <p:pic>
        <p:nvPicPr>
          <p:cNvPr id="9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96519" y="-1444050"/>
            <a:ext cx="457200" cy="457200"/>
          </a:xfrm>
          <a:prstGeom prst="rect">
            <a:avLst/>
          </a:prstGeom>
        </p:spPr>
      </p:pic>
      <p:pic>
        <p:nvPicPr>
          <p:cNvPr id="10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0819" y="-1329750"/>
            <a:ext cx="457200" cy="457200"/>
          </a:xfrm>
          <a:prstGeom prst="rect">
            <a:avLst/>
          </a:prstGeom>
        </p:spPr>
      </p:pic>
      <p:pic>
        <p:nvPicPr>
          <p:cNvPr id="10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25119" y="-1215450"/>
            <a:ext cx="457200" cy="457200"/>
          </a:xfrm>
          <a:prstGeom prst="rect">
            <a:avLst/>
          </a:prstGeom>
        </p:spPr>
      </p:pic>
      <p:pic>
        <p:nvPicPr>
          <p:cNvPr id="10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39419" y="-1101150"/>
            <a:ext cx="457200" cy="457200"/>
          </a:xfrm>
          <a:prstGeom prst="rect">
            <a:avLst/>
          </a:prstGeom>
        </p:spPr>
      </p:pic>
      <p:pic>
        <p:nvPicPr>
          <p:cNvPr id="10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53719" y="-986850"/>
            <a:ext cx="457200" cy="457200"/>
          </a:xfrm>
          <a:prstGeom prst="rect">
            <a:avLst/>
          </a:prstGeom>
        </p:spPr>
      </p:pic>
      <p:sp>
        <p:nvSpPr>
          <p:cNvPr id="57" name="Oval 56">
            <a:hlinkClick r:id="" action="ppaction://noaction"/>
          </p:cNvPr>
          <p:cNvSpPr/>
          <p:nvPr/>
        </p:nvSpPr>
        <p:spPr>
          <a:xfrm>
            <a:off x="4439180" y="925783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  <a:hlinkClick r:id="rId21" action="ppaction://hlinksldjump"/>
              </a:rPr>
              <a:t>3</a:t>
            </a:r>
            <a:endParaRPr lang="en-US" sz="2700" dirty="0">
              <a:solidFill>
                <a:srgbClr val="009900"/>
              </a:solidFill>
            </a:endParaRPr>
          </a:p>
        </p:txBody>
      </p:sp>
      <p:sp>
        <p:nvSpPr>
          <p:cNvPr id="3" name="Action Button: Forward or Next 2">
            <a:hlinkClick r:id="" action="ppaction://hlinkshowjump?jump=lastslide" highlightClick="1"/>
          </p:cNvPr>
          <p:cNvSpPr/>
          <p:nvPr/>
        </p:nvSpPr>
        <p:spPr>
          <a:xfrm>
            <a:off x="11125200" y="6153150"/>
            <a:ext cx="800100" cy="7048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7448 -0.28912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-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58412 -0.1652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6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4987 -0.43078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9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11536 -0.5263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31818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31818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31818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31818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31818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31818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31818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31818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31818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31818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31818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31818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31818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31818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audio>
              <p:cMediaNode vol="31818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audio>
              <p:cMediaNode vol="31818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31818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31818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3181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31818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4" grpId="0" animBg="1"/>
      <p:bldP spid="56" grpId="0" animBg="1"/>
      <p:bldP spid="68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330798"/>
            <a:ext cx="9174479" cy="40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80" y="3784981"/>
            <a:ext cx="6441141" cy="320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2480" y="1447542"/>
            <a:ext cx="676046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spcBef>
                <a:spcPts val="600"/>
              </a:spcBef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0683" y="4425775"/>
            <a:ext cx="3949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bàn 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HCN</a:t>
            </a:r>
            <a: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tính chu vi và diện</a:t>
            </a:r>
            <a:b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HCN</a:t>
            </a:r>
            <a: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Cách đo khoảng cách; Thước đo 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1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81088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94" y="3949135"/>
            <a:ext cx="6091518" cy="2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13094" y="4538146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chu vi, diện tích của mặt bàn đang ngồi học.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330798"/>
            <a:ext cx="9174479" cy="40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52480" y="1447542"/>
            <a:ext cx="676046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spcBef>
                <a:spcPts val="600"/>
              </a:spcBef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33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68" y="3841557"/>
            <a:ext cx="5301502" cy="2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37831" y="4501415"/>
            <a:ext cx="3287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1" y="330798"/>
            <a:ext cx="8629426" cy="38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65162" y="1544953"/>
            <a:ext cx="6760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1" y="330798"/>
            <a:ext cx="8629426" cy="38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65162" y="1544953"/>
            <a:ext cx="6760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68" y="3841557"/>
            <a:ext cx="5301502" cy="2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49348" y="4589517"/>
            <a:ext cx="373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38950" y="528866"/>
            <a:ext cx="3726873" cy="7481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949421" y="2081080"/>
            <a:ext cx="7281481" cy="2652285"/>
          </a:xfrm>
          <a:prstGeom prst="horizontalScroll">
            <a:avLst/>
          </a:prstGeom>
          <a:solidFill>
            <a:srgbClr val="CC00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/>
              <a:t>Trước khi thực hiện một nhiệm vụ, cần xác định những gì đã cho, cần làm gì hay tạo ra sản phẩm nào.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2813" y="1627874"/>
            <a:ext cx="3216608" cy="4511429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56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00898" y="531867"/>
            <a:ext cx="3457933" cy="59598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BÀI CŨ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7400" y="1667436"/>
            <a:ext cx="7893424" cy="2985246"/>
            <a:chOff x="5425299" y="2918692"/>
            <a:chExt cx="8213260" cy="4906438"/>
          </a:xfrm>
        </p:grpSpPr>
        <p:sp>
          <p:nvSpPr>
            <p:cNvPr id="5" name="Rectangle 4"/>
            <p:cNvSpPr/>
            <p:nvPr/>
          </p:nvSpPr>
          <p:spPr>
            <a:xfrm>
              <a:off x="5752034" y="3614082"/>
              <a:ext cx="7765518" cy="3515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dirty="0" err="1">
                  <a:solidFill>
                    <a:srgbClr val="3333CC"/>
                  </a:solidFill>
                </a:rPr>
                <a:t>Em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hãy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diễn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đạt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câu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tục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ngữ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sau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theo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cách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nói</a:t>
              </a:r>
              <a:r>
                <a:rPr lang="en-US" sz="3200" dirty="0">
                  <a:solidFill>
                    <a:srgbClr val="3333CC"/>
                  </a:solidFill>
                </a:rPr>
                <a:t> “</a:t>
              </a:r>
              <a:r>
                <a:rPr lang="en-US" sz="3200" dirty="0" err="1">
                  <a:solidFill>
                    <a:srgbClr val="FF0000"/>
                  </a:solidFill>
                </a:rPr>
                <a:t>Nếu</a:t>
              </a:r>
              <a:r>
                <a:rPr lang="en-US" sz="3200" dirty="0">
                  <a:solidFill>
                    <a:srgbClr val="FF0000"/>
                  </a:solidFill>
                </a:rPr>
                <a:t>…</a:t>
              </a:r>
              <a:r>
                <a:rPr lang="en-US" sz="3200" dirty="0" err="1">
                  <a:solidFill>
                    <a:srgbClr val="FF0000"/>
                  </a:solidFill>
                </a:rPr>
                <a:t>thì</a:t>
              </a:r>
              <a:r>
                <a:rPr lang="en-US" sz="3200" dirty="0">
                  <a:solidFill>
                    <a:srgbClr val="FF0000"/>
                  </a:solidFill>
                </a:rPr>
                <a:t>…</a:t>
              </a:r>
              <a:r>
                <a:rPr lang="en-US" sz="3200" dirty="0">
                  <a:solidFill>
                    <a:srgbClr val="3333CC"/>
                  </a:solidFill>
                </a:rPr>
                <a:t>”:</a:t>
              </a:r>
            </a:p>
            <a:p>
              <a:pPr algn="ctr"/>
              <a:r>
                <a:rPr lang="en-US" sz="3200" dirty="0" err="1">
                  <a:solidFill>
                    <a:srgbClr val="3333CC"/>
                  </a:solidFill>
                </a:rPr>
                <a:t>Bao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giờ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cho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đến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tháng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năm</a:t>
              </a:r>
              <a:r>
                <a:rPr lang="en-US" sz="3200" dirty="0">
                  <a:solidFill>
                    <a:srgbClr val="3333CC"/>
                  </a:solidFill>
                </a:rPr>
                <a:t/>
              </a:r>
              <a:br>
                <a:rPr lang="en-US" sz="3200" dirty="0">
                  <a:solidFill>
                    <a:srgbClr val="3333CC"/>
                  </a:solidFill>
                </a:rPr>
              </a:br>
              <a:r>
                <a:rPr lang="en-US" sz="3200" dirty="0" err="1">
                  <a:solidFill>
                    <a:srgbClr val="3333CC"/>
                  </a:solidFill>
                </a:rPr>
                <a:t>Thổi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nồi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cơm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nếp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vừa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nằm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vừa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ăn</a:t>
              </a:r>
              <a:r>
                <a:rPr lang="en-US" sz="3200" dirty="0">
                  <a:solidFill>
                    <a:srgbClr val="3333CC"/>
                  </a:solidFill>
                </a:rPr>
                <a:t>.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425299" y="2918692"/>
              <a:ext cx="8213260" cy="4906438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057400" y="5096435"/>
            <a:ext cx="7893424" cy="1089212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đến tháng năm </a:t>
            </a:r>
            <a:r>
              <a:rPr lang="nl-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thổi nồi cơm nếp vừa nằm, vừa ăn.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792374" y="1745485"/>
            <a:ext cx="6916404" cy="18743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</a:t>
            </a:r>
            <a:endParaRPr lang="vi-VN" sz="4000" b="1" dirty="0">
              <a:ln w="28575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NHIỆM VỤ</a:t>
            </a:r>
            <a:endParaRPr lang="vi-VN" sz="44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01856" y="233456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10006"/>
              <a:ext cx="722412" cy="665379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077201" y="4924986"/>
            <a:ext cx="4678140" cy="13138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07" y="1019112"/>
            <a:ext cx="4745375" cy="3865533"/>
          </a:xfrm>
          <a:prstGeom prst="rect">
            <a:avLst/>
          </a:prstGeom>
        </p:spPr>
      </p:pic>
      <p:sp>
        <p:nvSpPr>
          <p:cNvPr id="21" name="Cloud 20"/>
          <p:cNvSpPr/>
          <p:nvPr/>
        </p:nvSpPr>
        <p:spPr>
          <a:xfrm>
            <a:off x="5970494" y="1869141"/>
            <a:ext cx="5351929" cy="2677559"/>
          </a:xfrm>
          <a:prstGeom prst="cloud">
            <a:avLst/>
          </a:prstGeom>
          <a:solidFill>
            <a:schemeClr val="bg1"/>
          </a:solidFill>
          <a:ln w="28575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3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01856" y="233456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10006"/>
              <a:ext cx="722412" cy="665379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104095" y="4898092"/>
            <a:ext cx="4678140" cy="13138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201" y="1019112"/>
            <a:ext cx="4745375" cy="386553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333565" y="1519518"/>
            <a:ext cx="4746812" cy="3818964"/>
          </a:xfrm>
          <a:prstGeom prst="roundRect">
            <a:avLst/>
          </a:prstGeom>
          <a:solidFill>
            <a:srgbClr val="FF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vi-VN" sz="2400" dirty="0">
                <a:solidFill>
                  <a:srgbClr val="FF0000"/>
                </a:solidFill>
              </a:rPr>
              <a:t>• Những gì đã cho là: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457200" indent="-282575">
              <a:lnSpc>
                <a:spcPct val="130000"/>
              </a:lnSpc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</a:rPr>
              <a:t>Tờ </a:t>
            </a:r>
            <a:r>
              <a:rPr lang="vi-VN" sz="2400" dirty="0">
                <a:solidFill>
                  <a:srgbClr val="3333CC"/>
                </a:solidFill>
              </a:rPr>
              <a:t>giấy màu xanh; </a:t>
            </a:r>
            <a:endParaRPr lang="en-US" sz="2400" dirty="0" smtClean="0">
              <a:solidFill>
                <a:srgbClr val="3333CC"/>
              </a:solidFill>
            </a:endParaRPr>
          </a:p>
          <a:p>
            <a:pPr marL="457200" indent="-282575">
              <a:lnSpc>
                <a:spcPct val="130000"/>
              </a:lnSpc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</a:rPr>
              <a:t>Cách </a:t>
            </a:r>
            <a:r>
              <a:rPr lang="vi-VN" sz="2400" dirty="0">
                <a:solidFill>
                  <a:srgbClr val="3333CC"/>
                </a:solidFill>
              </a:rPr>
              <a:t>gấp con ếch đã được học. </a:t>
            </a:r>
            <a:endParaRPr lang="en-US" sz="2400" dirty="0" smtClean="0">
              <a:solidFill>
                <a:srgbClr val="3333CC"/>
              </a:solidFill>
            </a:endParaRPr>
          </a:p>
          <a:p>
            <a:pPr>
              <a:lnSpc>
                <a:spcPct val="130000"/>
              </a:lnSpc>
            </a:pPr>
            <a:r>
              <a:rPr lang="vi-VN" sz="2400" dirty="0" smtClean="0">
                <a:solidFill>
                  <a:srgbClr val="FF0000"/>
                </a:solidFill>
              </a:rPr>
              <a:t>• </a:t>
            </a:r>
            <a:r>
              <a:rPr lang="vi-VN" sz="2400" dirty="0">
                <a:solidFill>
                  <a:srgbClr val="FF0000"/>
                </a:solidFill>
              </a:rPr>
              <a:t>Sản phẩm tạo ra là: 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vi-VN" sz="2400" dirty="0" smtClean="0">
                <a:solidFill>
                  <a:srgbClr val="3333CC"/>
                </a:solidFill>
              </a:rPr>
              <a:t>Con </a:t>
            </a:r>
            <a:r>
              <a:rPr lang="vi-VN" sz="2400" dirty="0">
                <a:solidFill>
                  <a:srgbClr val="3333CC"/>
                </a:solidFill>
              </a:rPr>
              <a:t>ếch giấy màu xanh.</a:t>
            </a:r>
            <a:endParaRPr lang="en-US" sz="24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42133" y="295355"/>
            <a:ext cx="10094441" cy="1016803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1313" indent="-341313">
              <a:lnSpc>
                <a:spcPct val="13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+ 16 : 2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728" y="1592542"/>
            <a:ext cx="786423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nhiệm vụ trên, hai bạn An và Hoa xác định như sau:</a:t>
            </a:r>
            <a:endParaRPr lang="en-US" sz="23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245818"/>
              </p:ext>
            </p:extLst>
          </p:nvPr>
        </p:nvGraphicFramePr>
        <p:xfrm>
          <a:off x="1173557" y="2313181"/>
          <a:ext cx="6426362" cy="365380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905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1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805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endParaRPr lang="en-US" sz="2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endParaRPr lang="en-US" sz="2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4792">
                <a:tc>
                  <a:txBody>
                    <a:bodyPr/>
                    <a:lstStyle/>
                    <a:p>
                      <a:pPr marL="0" indent="539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0" indent="539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indent="2317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+ 16 : 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Những gì đã cho: </a:t>
                      </a:r>
                      <a:endParaRPr lang="en-US" sz="2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 phép tính 68 + 16 : 2 </a:t>
                      </a:r>
                      <a:endParaRPr lang="en-US" sz="2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 tắc về thứ tự ưu tiên thực hiện các phép tính.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537">
                <a:tc>
                  <a:txBody>
                    <a:bodyPr/>
                    <a:lstStyle/>
                    <a:p>
                      <a:pPr marL="0" indent="539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87338" indent="-233363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31775" indent="-2317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7997588" y="2038818"/>
            <a:ext cx="3512996" cy="3375012"/>
            <a:chOff x="7983941" y="2602711"/>
            <a:chExt cx="3512996" cy="3375012"/>
          </a:xfrm>
        </p:grpSpPr>
        <p:grpSp>
          <p:nvGrpSpPr>
            <p:cNvPr id="2" name="Group 1"/>
            <p:cNvGrpSpPr/>
            <p:nvPr/>
          </p:nvGrpSpPr>
          <p:grpSpPr>
            <a:xfrm>
              <a:off x="7983941" y="2602711"/>
              <a:ext cx="3512996" cy="3375012"/>
              <a:chOff x="1265496" y="1987076"/>
              <a:chExt cx="4353025" cy="3993026"/>
            </a:xfrm>
            <a:solidFill>
              <a:srgbClr val="FFE1FF"/>
            </a:solidFill>
          </p:grpSpPr>
          <p:sp>
            <p:nvSpPr>
              <p:cNvPr id="8" name="Rounded Rectangle 7"/>
              <p:cNvSpPr/>
              <p:nvPr/>
            </p:nvSpPr>
            <p:spPr>
              <a:xfrm>
                <a:off x="1265496" y="1987076"/>
                <a:ext cx="4353025" cy="3993026"/>
              </a:xfrm>
              <a:prstGeom prst="roundRect">
                <a:avLst/>
              </a:prstGeom>
              <a:grpFill/>
              <a:ln w="28575"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6348" y="2265129"/>
                <a:ext cx="2113902" cy="1058232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8065827" y="4031946"/>
              <a:ext cx="3330057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trao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đổi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nhiệm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vụ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đầy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đủ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hơn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020346"/>
              </p:ext>
            </p:extLst>
          </p:nvPr>
        </p:nvGraphicFramePr>
        <p:xfrm>
          <a:off x="4078797" y="2318538"/>
          <a:ext cx="3521122" cy="365380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21122">
                  <a:extLst>
                    <a:ext uri="{9D8B030D-6E8A-4147-A177-3AD203B41FA5}">
                      <a16:colId xmlns:a16="http://schemas.microsoft.com/office/drawing/2014/main" val="3167787384"/>
                    </a:ext>
                  </a:extLst>
                </a:gridCol>
              </a:tblGrid>
              <a:tr h="557805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endParaRPr lang="en-US" sz="2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562000"/>
                  </a:ext>
                </a:extLst>
              </a:tr>
              <a:tr h="1564792">
                <a:tc>
                  <a:txBody>
                    <a:bodyPr/>
                    <a:lstStyle/>
                    <a:p>
                      <a:pPr marL="0" indent="0"/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Những gì đã cho: </a:t>
                      </a:r>
                      <a:endParaRPr lang="en-US" sz="2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 phép tính 68 + 16 : 2 </a:t>
                      </a:r>
                      <a:endParaRPr lang="en-US" sz="2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 tắc về thứ tự ưu tiên thực hiện các phép tính.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117049"/>
                  </a:ext>
                </a:extLst>
              </a:tr>
              <a:tr h="1296537">
                <a:tc>
                  <a:txBody>
                    <a:bodyPr/>
                    <a:lstStyle/>
                    <a:p>
                      <a:pPr marL="0" indent="0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31775" indent="-2317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444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5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85032" y="267878"/>
            <a:ext cx="4353220" cy="7015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220" y="300501"/>
            <a:ext cx="695325" cy="647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5802" y="1326639"/>
            <a:ext cx="5714998" cy="4872455"/>
            <a:chOff x="766484" y="1326639"/>
            <a:chExt cx="5714998" cy="4872455"/>
          </a:xfrm>
        </p:grpSpPr>
        <p:sp>
          <p:nvSpPr>
            <p:cNvPr id="13" name="Rounded Rectangle 12"/>
            <p:cNvSpPr/>
            <p:nvPr/>
          </p:nvSpPr>
          <p:spPr>
            <a:xfrm>
              <a:off x="766484" y="1326639"/>
              <a:ext cx="5714998" cy="487245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4400" y="1589908"/>
              <a:ext cx="5567082" cy="2263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14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v"/>
              </a:pPr>
              <a:r>
                <a:rPr lang="vi-VN" sz="2300" dirty="0">
                  <a:solidFill>
                    <a:srgbClr val="3333CC"/>
                  </a:solidFill>
                </a:rPr>
                <a:t>Cô giáo giao nhiệm vụ cho mỗi bạn: </a:t>
              </a:r>
              <a:endParaRPr lang="en-US" sz="2300" dirty="0" smtClean="0">
                <a:solidFill>
                  <a:srgbClr val="3333CC"/>
                </a:solidFill>
              </a:endParaRPr>
            </a:p>
            <a:p>
              <a:pPr marL="457200" indent="-457200" algn="just">
                <a:lnSpc>
                  <a:spcPct val="114000"/>
                </a:lnSpc>
                <a:spcAft>
                  <a:spcPts val="600"/>
                </a:spcAft>
                <a:buClr>
                  <a:srgbClr val="FF0000"/>
                </a:buClr>
                <a:buAutoNum type="alphaLcPeriod"/>
              </a:pPr>
              <a:r>
                <a:rPr lang="vi-VN" sz="2300" dirty="0" smtClean="0">
                  <a:solidFill>
                    <a:srgbClr val="3333CC"/>
                  </a:solidFill>
                </a:rPr>
                <a:t>Dùng </a:t>
              </a:r>
              <a:r>
                <a:rPr lang="vi-VN" sz="2300" dirty="0">
                  <a:solidFill>
                    <a:srgbClr val="3333CC"/>
                  </a:solidFill>
                </a:rPr>
                <a:t>một tờ giấy màu vàng để gấp và cắt thành ngôi sao năm cánh. </a:t>
              </a:r>
              <a:endParaRPr lang="en-US" sz="2300" dirty="0" smtClean="0">
                <a:solidFill>
                  <a:srgbClr val="3333CC"/>
                </a:solidFill>
              </a:endParaRPr>
            </a:p>
            <a:p>
              <a:pPr marL="457200" indent="-457200" algn="just">
                <a:lnSpc>
                  <a:spcPct val="114000"/>
                </a:lnSpc>
                <a:spcAft>
                  <a:spcPts val="600"/>
                </a:spcAft>
                <a:buClr>
                  <a:srgbClr val="FF0000"/>
                </a:buClr>
                <a:buAutoNum type="alphaLcPeriod"/>
              </a:pPr>
              <a:r>
                <a:rPr lang="vi-VN" sz="2300" dirty="0" smtClean="0">
                  <a:solidFill>
                    <a:srgbClr val="3333CC"/>
                  </a:solidFill>
                </a:rPr>
                <a:t>Tạo </a:t>
              </a:r>
              <a:r>
                <a:rPr lang="vi-VN" sz="2300" dirty="0">
                  <a:solidFill>
                    <a:srgbClr val="3333CC"/>
                  </a:solidFill>
                </a:rPr>
                <a:t>trang trình chiếu về cơ quan tuần hoàn của con </a:t>
              </a:r>
              <a:r>
                <a:rPr lang="vi-VN" sz="2300" dirty="0" smtClean="0">
                  <a:solidFill>
                    <a:srgbClr val="3333CC"/>
                  </a:solidFill>
                </a:rPr>
                <a:t>người.</a:t>
              </a:r>
              <a:endParaRPr lang="en-US" sz="2300" b="1" dirty="0" smtClean="0">
                <a:solidFill>
                  <a:srgbClr val="3333CC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3490" y="3903764"/>
              <a:ext cx="2498868" cy="20420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8979" y="3890318"/>
              <a:ext cx="2608590" cy="202860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548716" y="1146412"/>
            <a:ext cx="5043071" cy="5139785"/>
            <a:chOff x="6548716" y="1146412"/>
            <a:chExt cx="5043071" cy="5139785"/>
          </a:xfrm>
        </p:grpSpPr>
        <p:grpSp>
          <p:nvGrpSpPr>
            <p:cNvPr id="15" name="Group 14"/>
            <p:cNvGrpSpPr/>
            <p:nvPr/>
          </p:nvGrpSpPr>
          <p:grpSpPr>
            <a:xfrm>
              <a:off x="6548716" y="1146412"/>
              <a:ext cx="5043071" cy="5139785"/>
              <a:chOff x="6964953" y="1989766"/>
              <a:chExt cx="5043071" cy="513978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964953" y="1989766"/>
                <a:ext cx="5043071" cy="5139785"/>
                <a:chOff x="2847" y="1261892"/>
                <a:chExt cx="6248972" cy="6080955"/>
              </a:xfrm>
              <a:solidFill>
                <a:srgbClr val="FFE1FF"/>
              </a:solidFill>
            </p:grpSpPr>
            <p:sp>
              <p:nvSpPr>
                <p:cNvPr id="18" name="Rounded Rectangle 17"/>
                <p:cNvSpPr/>
                <p:nvPr/>
              </p:nvSpPr>
              <p:spPr>
                <a:xfrm>
                  <a:off x="2847" y="1491918"/>
                  <a:ext cx="6248972" cy="5850929"/>
                </a:xfrm>
                <a:prstGeom prst="roundRect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44211" y="1261892"/>
                  <a:ext cx="1889180" cy="1302618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17" name="Rectangle 16"/>
              <p:cNvSpPr/>
              <p:nvPr/>
            </p:nvSpPr>
            <p:spPr>
              <a:xfrm>
                <a:off x="6964954" y="3077326"/>
                <a:ext cx="5043070" cy="864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trao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phiếu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tập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4018" y="3108878"/>
              <a:ext cx="4806745" cy="2877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56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5032" y="317246"/>
            <a:ext cx="4353220" cy="701545"/>
            <a:chOff x="4085032" y="617500"/>
            <a:chExt cx="4353220" cy="701545"/>
          </a:xfrm>
        </p:grpSpPr>
        <p:sp>
          <p:nvSpPr>
            <p:cNvPr id="4" name="Rounded Rectangle 3"/>
            <p:cNvSpPr/>
            <p:nvPr/>
          </p:nvSpPr>
          <p:spPr>
            <a:xfrm>
              <a:off x="4085032" y="617500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 TẬP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6220" y="650123"/>
              <a:ext cx="695325" cy="647700"/>
            </a:xfrm>
            <a:prstGeom prst="rect">
              <a:avLst/>
            </a:prstGeom>
          </p:spPr>
        </p:pic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901104"/>
              </p:ext>
            </p:extLst>
          </p:nvPr>
        </p:nvGraphicFramePr>
        <p:xfrm>
          <a:off x="1215945" y="1965277"/>
          <a:ext cx="9688617" cy="421056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61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6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95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n-US" sz="3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3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8968"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342900" indent="-342900"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Tờ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kéo</a:t>
                      </a:r>
                      <a:endParaRPr lang="en-US" sz="24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dán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31775" indent="-177800">
                        <a:spcAft>
                          <a:spcPts val="600"/>
                        </a:spcAft>
                      </a:pP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vi-VN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Máy tính có phần mềm PowerPoint, trong máy có ảnh</a:t>
                      </a:r>
                      <a:br>
                        <a:rPr lang="vi-VN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24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cơ quan tuần hoàn của người, cách tạo bài trình chiếu đã</a:t>
                      </a:r>
                      <a:br>
                        <a:rPr lang="vi-VN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được học.</a:t>
                      </a:r>
                      <a:endParaRPr lang="en-US" sz="24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9242"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cánh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31775" indent="-177800">
                        <a:spcAft>
                          <a:spcPts val="600"/>
                        </a:spcAft>
                      </a:pP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4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57737" y="320143"/>
            <a:ext cx="4353220" cy="701545"/>
            <a:chOff x="4057737" y="593505"/>
            <a:chExt cx="4353220" cy="701545"/>
          </a:xfrm>
        </p:grpSpPr>
        <p:sp>
          <p:nvSpPr>
            <p:cNvPr id="15" name="Rounded Rectangle 14"/>
            <p:cNvSpPr/>
            <p:nvPr/>
          </p:nvSpPr>
          <p:spPr>
            <a:xfrm>
              <a:off x="4057737" y="593505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4959" y="612965"/>
              <a:ext cx="695907" cy="668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5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3864</TotalTime>
  <Words>698</Words>
  <Application>Microsoft Office PowerPoint</Application>
  <PresentationFormat>Widescreen</PresentationFormat>
  <Paragraphs>92</Paragraphs>
  <Slides>17</Slides>
  <Notes>9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TOPICA</cp:lastModifiedBy>
  <cp:revision>646</cp:revision>
  <dcterms:created xsi:type="dcterms:W3CDTF">2022-01-27T15:18:21Z</dcterms:created>
  <dcterms:modified xsi:type="dcterms:W3CDTF">2023-05-03T11:11:55Z</dcterms:modified>
</cp:coreProperties>
</file>