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4" r:id="rId2"/>
  </p:sldMasterIdLst>
  <p:notesMasterIdLst>
    <p:notesMasterId r:id="rId17"/>
  </p:notesMasterIdLst>
  <p:sldIdLst>
    <p:sldId id="263" r:id="rId3"/>
    <p:sldId id="283" r:id="rId4"/>
    <p:sldId id="284" r:id="rId5"/>
    <p:sldId id="387" r:id="rId6"/>
    <p:sldId id="407" r:id="rId7"/>
    <p:sldId id="396" r:id="rId8"/>
    <p:sldId id="403" r:id="rId9"/>
    <p:sldId id="402" r:id="rId10"/>
    <p:sldId id="397" r:id="rId11"/>
    <p:sldId id="331" r:id="rId12"/>
    <p:sldId id="404" r:id="rId13"/>
    <p:sldId id="405" r:id="rId14"/>
    <p:sldId id="406" r:id="rId15"/>
    <p:sldId id="408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ần 3 - Cuộc sống trực tuyến" id="{62BBD8A1-93A1-4716-890A-20E78BCDF832}">
          <p14:sldIdLst>
            <p14:sldId id="263"/>
            <p14:sldId id="283"/>
            <p14:sldId id="284"/>
            <p14:sldId id="387"/>
            <p14:sldId id="407"/>
            <p14:sldId id="396"/>
            <p14:sldId id="403"/>
            <p14:sldId id="402"/>
            <p14:sldId id="397"/>
            <p14:sldId id="331"/>
            <p14:sldId id="404"/>
            <p14:sldId id="405"/>
            <p14:sldId id="406"/>
            <p14:sldId id="4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30"/>
    <a:srgbClr val="005DBA"/>
    <a:srgbClr val="EA7E7E"/>
    <a:srgbClr val="33A3DC"/>
    <a:srgbClr val="353535"/>
    <a:srgbClr val="23A5BB"/>
    <a:srgbClr val="67B458"/>
    <a:srgbClr val="3ECFA0"/>
    <a:srgbClr val="4BD88A"/>
    <a:srgbClr val="41B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434" autoAdjust="0"/>
  </p:normalViewPr>
  <p:slideViewPr>
    <p:cSldViewPr snapToGrid="0">
      <p:cViewPr varScale="1">
        <p:scale>
          <a:sx n="65" d="100"/>
          <a:sy n="65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FCE5D-CA8F-4F64-970C-1893990B6229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92DDC-5723-4348-B74C-D46FE223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ủ Đề - Mục tiêu chủ đ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  <a:latin typeface="Times New Roman (Headings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Times New Roman (Headings)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Times New Roman (Headings)"/>
              </a:defRPr>
            </a:lvl1pPr>
          </a:lstStyle>
          <a:p>
            <a:fld id="{96DFF08F-DC6B-4601-B491-B0F83F6DD2DA}" type="datetimeFigureOut">
              <a:rPr lang="en-US" smtClean="0"/>
              <a:pPr/>
              <a:t>03/04/2023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Times New Roman (Headings)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Times New Roman (Headings)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980" y="262439"/>
            <a:ext cx="1289022" cy="132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58643" y="579185"/>
            <a:ext cx="1764536" cy="1010754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517905" y="460004"/>
            <a:ext cx="4157131" cy="1475193"/>
            <a:chOff x="3634320" y="261051"/>
            <a:chExt cx="4157131" cy="1475193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4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81730"/>
            <a:stretch/>
          </p:blipFill>
          <p:spPr>
            <a:xfrm>
              <a:off x="4095749" y="261051"/>
              <a:ext cx="3695702" cy="34104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t="40212"/>
            <a:stretch/>
          </p:blipFill>
          <p:spPr>
            <a:xfrm>
              <a:off x="3634320" y="620207"/>
              <a:ext cx="3695702" cy="11160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4788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êu Đề Bài 1-Quyển 3-Inter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5759" y="-15913"/>
            <a:ext cx="1943100" cy="20570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25088" y="115342"/>
            <a:ext cx="1502698" cy="21187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54036" y="4523280"/>
            <a:ext cx="2373750" cy="1901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0976" y="5023060"/>
            <a:ext cx="1232666" cy="123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74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- Phan 2-Chủ đề A-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10139" y="161842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j-lt"/>
              </a:rPr>
              <a:t>Chủ</a:t>
            </a:r>
            <a:r>
              <a:rPr lang="en-US" baseline="0" dirty="0">
                <a:latin typeface="+mj-lt"/>
              </a:rPr>
              <a:t> </a:t>
            </a:r>
            <a:r>
              <a:rPr lang="en-US" baseline="0" dirty="0" err="1">
                <a:latin typeface="+mj-lt"/>
              </a:rPr>
              <a:t>đề</a:t>
            </a:r>
            <a:r>
              <a:rPr lang="en-US" baseline="0" dirty="0">
                <a:latin typeface="+mj-lt"/>
              </a:rPr>
              <a:t> B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Công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dân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số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878960" y="198198"/>
            <a:ext cx="3222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UTM Duepuntozero" panose="02040603050506020204" pitchFamily="18" charset="0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  <a:tabLst>
                <a:tab pos="4749165" algn="l"/>
              </a:tabLst>
            </a:pPr>
            <a:r>
              <a:rPr lang="en-US" sz="1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1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2: </a:t>
            </a:r>
            <a:r>
              <a:rPr lang="en-US" sz="1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Tớ</a:t>
            </a:r>
            <a:r>
              <a:rPr lang="en-US" sz="1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1800" b="1" baseline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baseline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khám</a:t>
            </a:r>
            <a:r>
              <a:rPr lang="en-US" sz="1800" b="1" baseline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baseline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</a:t>
            </a:r>
            <a:r>
              <a:rPr lang="en-US" sz="1800" b="1" baseline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baseline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1800" b="1" baseline="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baseline="0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7779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6975" y="5597612"/>
            <a:ext cx="1600200" cy="8252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818" y="5265259"/>
            <a:ext cx="2335746" cy="14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7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-Bài 8- Phan 2-Chủ đề B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47BD2B39-EB6D-4221-8FBC-AEF76462664C}" type="datetimeFigureOut">
              <a:rPr lang="en-US" smtClean="0"/>
              <a:pPr/>
              <a:t>03/04/2023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10139" y="161842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j-lt"/>
              </a:rPr>
              <a:t>Chủ</a:t>
            </a:r>
            <a:r>
              <a:rPr lang="en-US" baseline="0" dirty="0">
                <a:latin typeface="+mj-lt"/>
              </a:rPr>
              <a:t> </a:t>
            </a:r>
            <a:r>
              <a:rPr lang="en-US" baseline="0" dirty="0" err="1">
                <a:latin typeface="+mj-lt"/>
              </a:rPr>
              <a:t>đề</a:t>
            </a:r>
            <a:r>
              <a:rPr lang="en-US" baseline="0" dirty="0">
                <a:latin typeface="+mj-lt"/>
              </a:rPr>
              <a:t> </a:t>
            </a:r>
            <a:r>
              <a:rPr lang="en-US" baseline="0" dirty="0" smtClean="0">
                <a:latin typeface="+mj-lt"/>
              </a:rPr>
              <a:t>B</a:t>
            </a:r>
            <a:r>
              <a:rPr lang="en-US" dirty="0" smtClean="0">
                <a:latin typeface="+mj-lt"/>
              </a:rPr>
              <a:t>. </a:t>
            </a:r>
            <a:r>
              <a:rPr lang="en-US" dirty="0" err="1" smtClean="0">
                <a:latin typeface="+mj-lt"/>
              </a:rPr>
              <a:t>Công</a:t>
            </a:r>
            <a:r>
              <a:rPr lang="en-US" baseline="0" dirty="0" smtClean="0">
                <a:latin typeface="+mj-lt"/>
              </a:rPr>
              <a:t> </a:t>
            </a:r>
            <a:r>
              <a:rPr lang="en-US" baseline="0" dirty="0" err="1" smtClean="0">
                <a:latin typeface="+mj-lt"/>
              </a:rPr>
              <a:t>dân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số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580965" y="94912"/>
            <a:ext cx="302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UTM Duepuntozero" panose="02040603050506020204" pitchFamily="18" charset="0"/>
              </a:defRPr>
            </a:lvl1pPr>
          </a:lstStyle>
          <a:p>
            <a:pPr lvl="0"/>
            <a:r>
              <a:rPr lang="en-US" dirty="0" err="1">
                <a:latin typeface="+mj-lt"/>
              </a:rPr>
              <a:t>Bài</a:t>
            </a:r>
            <a:r>
              <a:rPr lang="en-US" baseline="0" dirty="0">
                <a:latin typeface="+mj-lt"/>
              </a:rPr>
              <a:t> 2</a:t>
            </a:r>
            <a:r>
              <a:rPr lang="vi-VN" dirty="0">
                <a:latin typeface="+mj-lt"/>
              </a:rPr>
              <a:t>. Tớ </a:t>
            </a:r>
            <a:r>
              <a:rPr lang="en-US" dirty="0" err="1" smtClean="0">
                <a:latin typeface="+mj-lt"/>
              </a:rPr>
              <a:t>tự</a:t>
            </a:r>
            <a:r>
              <a:rPr lang="en-US" baseline="0" dirty="0" smtClean="0">
                <a:latin typeface="+mj-lt"/>
              </a:rPr>
              <a:t> </a:t>
            </a:r>
            <a:r>
              <a:rPr lang="en-US" baseline="0" dirty="0" err="1" smtClean="0">
                <a:latin typeface="+mj-lt"/>
              </a:rPr>
              <a:t>khám</a:t>
            </a:r>
            <a:r>
              <a:rPr lang="en-US" baseline="0" dirty="0" smtClean="0">
                <a:latin typeface="+mj-lt"/>
              </a:rPr>
              <a:t> </a:t>
            </a:r>
            <a:r>
              <a:rPr lang="en-US" baseline="0" dirty="0" err="1" smtClean="0">
                <a:latin typeface="+mj-lt"/>
              </a:rPr>
              <a:t>phá</a:t>
            </a:r>
            <a:r>
              <a:rPr lang="en-US" baseline="0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thế </a:t>
            </a:r>
            <a:r>
              <a:rPr lang="vi-VN" dirty="0">
                <a:latin typeface="+mj-lt"/>
              </a:rPr>
              <a:t>giới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777996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0139" y="5094603"/>
            <a:ext cx="2600794" cy="16933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7425" y="5425844"/>
            <a:ext cx="1943100" cy="103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35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ủ Đề - Mục tiêu chủ đ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03/04/2023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980" y="262439"/>
            <a:ext cx="1289022" cy="132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58643" y="579185"/>
            <a:ext cx="1764536" cy="1010754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517905" y="460004"/>
            <a:ext cx="4157131" cy="1475193"/>
            <a:chOff x="3634320" y="261051"/>
            <a:chExt cx="4157131" cy="1475193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4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81730"/>
            <a:stretch/>
          </p:blipFill>
          <p:spPr>
            <a:xfrm>
              <a:off x="4095749" y="261051"/>
              <a:ext cx="3695702" cy="34104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 t="40212"/>
            <a:stretch/>
          </p:blipFill>
          <p:spPr>
            <a:xfrm>
              <a:off x="3634320" y="620207"/>
              <a:ext cx="3695702" cy="11160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4451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êu Đề Bài 1-Quyển 3-Inter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5759" y="-15913"/>
            <a:ext cx="1943100" cy="20570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25088" y="115342"/>
            <a:ext cx="1502698" cy="21187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54036" y="4523280"/>
            <a:ext cx="2373750" cy="1901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0976" y="5023060"/>
            <a:ext cx="1232666" cy="123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65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- Phan 2-Chủ đề A-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10139" y="161842"/>
            <a:ext cx="2282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UTM Duepuntozero" panose="02040603050506020204" pitchFamily="18" charset="0"/>
              </a:rPr>
              <a:t>Chủ</a:t>
            </a:r>
            <a:r>
              <a:rPr lang="en-US" baseline="0" dirty="0">
                <a:latin typeface="UTM Duepuntozero" panose="02040603050506020204" pitchFamily="18" charset="0"/>
              </a:rPr>
              <a:t> </a:t>
            </a:r>
            <a:r>
              <a:rPr lang="en-US" baseline="0" dirty="0" err="1">
                <a:latin typeface="UTM Duepuntozero" panose="02040603050506020204" pitchFamily="18" charset="0"/>
              </a:rPr>
              <a:t>đề</a:t>
            </a:r>
            <a:r>
              <a:rPr lang="en-US" baseline="0" dirty="0">
                <a:latin typeface="UTM Duepuntozero" panose="02040603050506020204" pitchFamily="18" charset="0"/>
              </a:rPr>
              <a:t> B. </a:t>
            </a:r>
            <a:r>
              <a:rPr lang="en-US" baseline="0" dirty="0" err="1">
                <a:latin typeface="UTM Duepuntozero" panose="02040603050506020204" pitchFamily="18" charset="0"/>
              </a:rPr>
              <a:t>Công</a:t>
            </a:r>
            <a:r>
              <a:rPr lang="en-US" baseline="0" dirty="0">
                <a:latin typeface="UTM Duepuntozero" panose="02040603050506020204" pitchFamily="18" charset="0"/>
              </a:rPr>
              <a:t> </a:t>
            </a:r>
            <a:r>
              <a:rPr lang="en-US" baseline="0" dirty="0" err="1">
                <a:latin typeface="UTM Duepuntozero" panose="02040603050506020204" pitchFamily="18" charset="0"/>
              </a:rPr>
              <a:t>dân</a:t>
            </a:r>
            <a:r>
              <a:rPr lang="en-US" baseline="0" dirty="0">
                <a:latin typeface="UTM Duepuntozero" panose="02040603050506020204" pitchFamily="18" charset="0"/>
              </a:rPr>
              <a:t> </a:t>
            </a:r>
            <a:r>
              <a:rPr lang="en-US" baseline="0" dirty="0" err="1">
                <a:latin typeface="UTM Duepuntozero" panose="02040603050506020204" pitchFamily="18" charset="0"/>
              </a:rPr>
              <a:t>số</a:t>
            </a:r>
            <a:endParaRPr lang="en-US" dirty="0">
              <a:latin typeface="UTM Duepuntozero" panose="02040603050506020204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42943" y="161842"/>
            <a:ext cx="404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UTM Duepuntozero" panose="02040603050506020204" pitchFamily="18" charset="0"/>
              </a:defRPr>
            </a:lvl1pPr>
          </a:lstStyle>
          <a:p>
            <a:pPr lvl="0"/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GB" b="1" dirty="0"/>
              <a:t>1: </a:t>
            </a:r>
            <a:r>
              <a:rPr lang="en-GB" b="1" dirty="0" err="1"/>
              <a:t>Tớ</a:t>
            </a:r>
            <a:r>
              <a:rPr lang="en-GB" b="1" dirty="0"/>
              <a:t> </a:t>
            </a:r>
            <a:r>
              <a:rPr lang="en-GB" b="1" dirty="0" err="1"/>
              <a:t>cần</a:t>
            </a:r>
            <a:r>
              <a:rPr lang="en-GB" b="1" dirty="0"/>
              <a:t> </a:t>
            </a:r>
            <a:r>
              <a:rPr lang="en-GB" b="1" dirty="0" err="1"/>
              <a:t>chú</a:t>
            </a:r>
            <a:r>
              <a:rPr lang="en-GB" b="1" dirty="0"/>
              <a:t> ý </a:t>
            </a:r>
            <a:r>
              <a:rPr lang="en-GB" b="1" dirty="0" err="1"/>
              <a:t>những</a:t>
            </a:r>
            <a:r>
              <a:rPr lang="en-GB" b="1" dirty="0"/>
              <a:t> </a:t>
            </a:r>
            <a:r>
              <a:rPr lang="en-GB" b="1" dirty="0" err="1"/>
              <a:t>gì</a:t>
            </a:r>
            <a:r>
              <a:rPr lang="en-GB" b="1" dirty="0"/>
              <a:t> </a:t>
            </a:r>
            <a:r>
              <a:rPr lang="en-GB" b="1" dirty="0" err="1"/>
              <a:t>khi</a:t>
            </a:r>
            <a:r>
              <a:rPr lang="en-GB" b="1" dirty="0"/>
              <a:t> “online”</a:t>
            </a:r>
            <a:endParaRPr lang="vi-VN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7779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6975" y="5597612"/>
            <a:ext cx="1600200" cy="8252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818" y="5265259"/>
            <a:ext cx="2335746" cy="14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3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-Bài 8- Phan 2-Chủ đề B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47BD2B39-EB6D-4221-8FBC-AEF76462664C}" type="datetimeFigureOut">
              <a:rPr lang="en-US" smtClean="0"/>
              <a:pPr/>
              <a:t>03/04/2023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505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10139" y="161842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j-lt"/>
              </a:rPr>
              <a:t>Chủ</a:t>
            </a:r>
            <a:r>
              <a:rPr lang="en-US" baseline="0" dirty="0">
                <a:latin typeface="+mj-lt"/>
              </a:rPr>
              <a:t> </a:t>
            </a:r>
            <a:r>
              <a:rPr lang="en-US" baseline="0" dirty="0" err="1">
                <a:latin typeface="+mj-lt"/>
              </a:rPr>
              <a:t>đề</a:t>
            </a:r>
            <a:r>
              <a:rPr lang="en-US" baseline="0" dirty="0">
                <a:latin typeface="+mj-lt"/>
              </a:rPr>
              <a:t> </a:t>
            </a:r>
            <a:r>
              <a:rPr lang="en-US" baseline="0" dirty="0" smtClean="0">
                <a:latin typeface="+mj-lt"/>
              </a:rPr>
              <a:t>B. </a:t>
            </a:r>
            <a:r>
              <a:rPr lang="en-US" baseline="0" dirty="0" err="1" smtClean="0">
                <a:latin typeface="+mj-lt"/>
              </a:rPr>
              <a:t>Công</a:t>
            </a:r>
            <a:r>
              <a:rPr lang="en-US" baseline="0" dirty="0" smtClean="0">
                <a:latin typeface="+mj-lt"/>
              </a:rPr>
              <a:t> </a:t>
            </a:r>
            <a:r>
              <a:rPr lang="en-US" baseline="0" dirty="0" err="1" smtClean="0">
                <a:latin typeface="+mj-lt"/>
              </a:rPr>
              <a:t>dân</a:t>
            </a:r>
            <a:r>
              <a:rPr lang="en-US" baseline="0" dirty="0" smtClean="0">
                <a:latin typeface="+mj-lt"/>
              </a:rPr>
              <a:t> </a:t>
            </a:r>
            <a:r>
              <a:rPr lang="en-US" baseline="0" dirty="0" err="1" smtClean="0">
                <a:latin typeface="+mj-lt"/>
              </a:rPr>
              <a:t>số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666033" y="188910"/>
            <a:ext cx="302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UTM Duepuntozero" panose="02040603050506020204" pitchFamily="18" charset="0"/>
              </a:defRPr>
            </a:lvl1pPr>
          </a:lstStyle>
          <a:p>
            <a:pPr lvl="0"/>
            <a:r>
              <a:rPr lang="en-US" dirty="0" err="1">
                <a:latin typeface="+mj-lt"/>
              </a:rPr>
              <a:t>Bài</a:t>
            </a:r>
            <a:r>
              <a:rPr lang="en-US" baseline="0" dirty="0">
                <a:latin typeface="+mj-lt"/>
              </a:rPr>
              <a:t> 2</a:t>
            </a:r>
            <a:r>
              <a:rPr lang="vi-VN" dirty="0">
                <a:latin typeface="+mj-lt"/>
              </a:rPr>
              <a:t>. </a:t>
            </a:r>
            <a:r>
              <a:rPr lang="en-US" dirty="0" err="1" smtClean="0">
                <a:latin typeface="+mj-lt"/>
              </a:rPr>
              <a:t>Tớ</a:t>
            </a:r>
            <a:r>
              <a:rPr lang="en-US" baseline="0" dirty="0" smtClean="0">
                <a:latin typeface="+mj-lt"/>
              </a:rPr>
              <a:t> </a:t>
            </a:r>
            <a:r>
              <a:rPr lang="en-US" baseline="0" dirty="0" err="1" smtClean="0">
                <a:latin typeface="+mj-lt"/>
              </a:rPr>
              <a:t>tự</a:t>
            </a:r>
            <a:r>
              <a:rPr lang="en-US" baseline="0" dirty="0" smtClean="0">
                <a:latin typeface="+mj-lt"/>
              </a:rPr>
              <a:t> </a:t>
            </a:r>
            <a:r>
              <a:rPr lang="en-US" baseline="0" dirty="0" err="1" smtClean="0">
                <a:latin typeface="+mj-lt"/>
              </a:rPr>
              <a:t>khám</a:t>
            </a:r>
            <a:r>
              <a:rPr lang="en-US" baseline="0" dirty="0" smtClean="0">
                <a:latin typeface="+mj-lt"/>
              </a:rPr>
              <a:t> </a:t>
            </a:r>
            <a:r>
              <a:rPr lang="en-US" baseline="0" dirty="0" err="1" smtClean="0">
                <a:latin typeface="+mj-lt"/>
              </a:rPr>
              <a:t>phá</a:t>
            </a:r>
            <a:r>
              <a:rPr lang="en-US" baseline="0" dirty="0" smtClean="0">
                <a:latin typeface="+mj-lt"/>
              </a:rPr>
              <a:t> </a:t>
            </a:r>
            <a:r>
              <a:rPr lang="en-US" baseline="0" dirty="0" err="1" smtClean="0">
                <a:latin typeface="+mj-lt"/>
              </a:rPr>
              <a:t>thế</a:t>
            </a:r>
            <a:r>
              <a:rPr lang="en-US" baseline="0" dirty="0" smtClean="0">
                <a:latin typeface="+mj-lt"/>
              </a:rPr>
              <a:t> </a:t>
            </a:r>
            <a:r>
              <a:rPr lang="en-US" baseline="0" dirty="0" err="1" smtClean="0">
                <a:latin typeface="+mj-lt"/>
              </a:rPr>
              <a:t>giới</a:t>
            </a:r>
            <a:endParaRPr lang="vi-VN" dirty="0">
              <a:latin typeface="+mj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777996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0139" y="5094603"/>
            <a:ext cx="2600794" cy="16933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7425" y="5425844"/>
            <a:ext cx="1943100" cy="103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58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áo hiệu Bài tậ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BD2B39-EB6D-4221-8FBC-AEF76462664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80" y="262439"/>
            <a:ext cx="1289022" cy="132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58643" y="579185"/>
            <a:ext cx="1764536" cy="10107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000" y="1044000"/>
            <a:ext cx="7470001" cy="477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02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47BD2B39-EB6D-4221-8FBC-AEF76462664C}" type="datetimeFigureOut">
              <a:rPr lang="en-US" smtClean="0"/>
              <a:pPr/>
              <a:t>03/04/2023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72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02" r:id="rId2"/>
    <p:sldLayoutId id="2147483719" r:id="rId3"/>
    <p:sldLayoutId id="2147483720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j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7BD2B39-EB6D-4221-8FBC-AEF76462664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40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solidFill>
                  <a:srgbClr val="099BDD"/>
                </a:solidFill>
              </a:rPr>
              <a:t>CUỘC SỐNG TRỰC TUYẾN</a:t>
            </a:r>
            <a:endParaRPr lang="en-US" sz="400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+mj-lt"/>
              </a:rPr>
              <a:t>CHỦ ĐỀ B. CÔNG DÂN SỐ</a:t>
            </a:r>
          </a:p>
        </p:txBody>
      </p:sp>
    </p:spTree>
    <p:extLst>
      <p:ext uri="{BB962C8B-B14F-4D97-AF65-F5344CB8AC3E}">
        <p14:creationId xmlns:p14="http://schemas.microsoft.com/office/powerpoint/2010/main" val="2981968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7F523A-77D0-0956-DD46-ED6956271942}"/>
              </a:ext>
            </a:extLst>
          </p:cNvPr>
          <p:cNvSpPr txBox="1"/>
          <p:nvPr/>
        </p:nvSpPr>
        <p:spPr>
          <a:xfrm>
            <a:off x="3454400" y="926975"/>
            <a:ext cx="5648960" cy="646986"/>
          </a:xfrm>
          <a:prstGeom prst="round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ÔN TẬP KIẾN THỨC CŨ</a:t>
            </a:r>
          </a:p>
        </p:txBody>
      </p:sp>
      <p:pic>
        <p:nvPicPr>
          <p:cNvPr id="5122" name="Picture 2" descr="Kiểm tra bài cũ Pick a name trong ClassPoint | Tinh hoa Công ...">
            <a:extLst>
              <a:ext uri="{FF2B5EF4-FFF2-40B4-BE49-F238E27FC236}">
                <a16:creationId xmlns:a16="http://schemas.microsoft.com/office/drawing/2014/main" id="{82E79D01-2CB0-125C-DFBA-893584D27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620" y="3768671"/>
            <a:ext cx="23114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CEE9932-2A28-3F79-4ADA-B0070C997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166610"/>
              </p:ext>
            </p:extLst>
          </p:nvPr>
        </p:nvGraphicFramePr>
        <p:xfrm>
          <a:off x="1344930" y="1932810"/>
          <a:ext cx="9867900" cy="12320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67900">
                  <a:extLst>
                    <a:ext uri="{9D8B030D-6E8A-4147-A177-3AD203B41FA5}">
                      <a16:colId xmlns:a16="http://schemas.microsoft.com/office/drawing/2014/main" val="2274537537"/>
                    </a:ext>
                  </a:extLst>
                </a:gridCol>
              </a:tblGrid>
              <a:tr h="1232030">
                <a:tc>
                  <a:txBody>
                    <a:bodyPr/>
                    <a:lstStyle/>
                    <a:p>
                      <a:pPr algn="l"/>
                      <a:r>
                        <a:rPr lang="en-US" sz="4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Làm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4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thế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4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nào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4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để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4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tìm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4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chính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4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xác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4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nội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dung? Cho </a:t>
                      </a:r>
                      <a:r>
                        <a:rPr lang="en-US" sz="4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ví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4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minh </a:t>
                      </a:r>
                      <a:r>
                        <a:rPr lang="en-US" sz="4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họa</a:t>
                      </a:r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vi-VN" sz="115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995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0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0555" y="726787"/>
            <a:ext cx="9918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1. </a:t>
            </a:r>
            <a:r>
              <a:rPr lang="en-US" sz="32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kiếm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sử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dụng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toán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tử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kiếm</a:t>
            </a:r>
            <a:r>
              <a:rPr lang="en-US" sz="32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OR 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13288" y="1566709"/>
            <a:ext cx="1177871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2).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200" dirty="0" err="1">
                <a:solidFill>
                  <a:schemeClr val="bg1"/>
                </a:solidFill>
              </a:rPr>
              <a:t>Lệnh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này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cho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phép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tìm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những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trang</a:t>
            </a:r>
            <a:r>
              <a:rPr lang="en-US" sz="3200" dirty="0">
                <a:solidFill>
                  <a:schemeClr val="bg1"/>
                </a:solidFill>
              </a:rPr>
              <a:t> Web </a:t>
            </a:r>
            <a:r>
              <a:rPr lang="en-US" sz="3200" dirty="0" err="1">
                <a:solidFill>
                  <a:schemeClr val="bg1"/>
                </a:solidFill>
              </a:rPr>
              <a:t>nào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có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chứa</a:t>
            </a:r>
            <a:r>
              <a:rPr lang="en-US" sz="3200" dirty="0">
                <a:solidFill>
                  <a:schemeClr val="bg1"/>
                </a:solidFill>
              </a:rPr>
              <a:t> </a:t>
            </a:r>
            <a:r>
              <a:rPr lang="en-US" sz="3200" b="1" i="1" dirty="0" err="1" smtClean="0">
                <a:solidFill>
                  <a:schemeClr val="bg1"/>
                </a:solidFill>
              </a:rPr>
              <a:t>một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trong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các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toán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tử</a:t>
            </a:r>
            <a:r>
              <a:rPr lang="en-US" sz="3200" dirty="0">
                <a:solidFill>
                  <a:schemeClr val="bg1"/>
                </a:solidFill>
              </a:rPr>
              <a:t> </a:t>
            </a:r>
            <a:r>
              <a:rPr lang="en-US" sz="3200" dirty="0" err="1">
                <a:solidFill>
                  <a:schemeClr val="bg1"/>
                </a:solidFill>
              </a:rPr>
              <a:t>của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phép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toán</a:t>
            </a:r>
            <a:r>
              <a:rPr lang="en-US" sz="3200" dirty="0">
                <a:solidFill>
                  <a:schemeClr val="bg1"/>
                </a:solidFill>
              </a:rPr>
              <a:t> OR </a:t>
            </a:r>
            <a:r>
              <a:rPr lang="en-US" sz="3200" dirty="0" err="1">
                <a:solidFill>
                  <a:schemeClr val="bg1"/>
                </a:solidFill>
              </a:rPr>
              <a:t>của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bộ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từ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khoá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530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4180" y="685206"/>
            <a:ext cx="11857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chemeClr val="bg1"/>
                </a:solidFill>
              </a:rPr>
              <a:t>để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tìm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các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bài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viết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về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Nguyễn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Trãi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trong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cả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tiếng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Việt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và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tiếng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nước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ngoài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thì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có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thể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dùng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bộ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từ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khoá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OR "Nguyen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vi-VN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95" y="1693401"/>
            <a:ext cx="11617554" cy="521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5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6A1871-AAD4-73D8-D6EC-E210B1A3BF33}"/>
              </a:ext>
            </a:extLst>
          </p:cNvPr>
          <p:cNvSpPr txBox="1"/>
          <p:nvPr/>
        </p:nvSpPr>
        <p:spPr>
          <a:xfrm>
            <a:off x="812800" y="759717"/>
            <a:ext cx="1107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3600" b="1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THỰC HÀNH</a:t>
            </a:r>
            <a:endParaRPr lang="en-GB" sz="3600" b="1" dirty="0">
              <a:solidFill>
                <a:srgbClr val="0070C0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E36079-8F96-1656-705C-FED8D7B2673A}"/>
              </a:ext>
            </a:extLst>
          </p:cNvPr>
          <p:cNvSpPr txBox="1"/>
          <p:nvPr/>
        </p:nvSpPr>
        <p:spPr>
          <a:xfrm>
            <a:off x="254833" y="1406048"/>
            <a:ext cx="11937167" cy="159530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200"/>
              </a:spcBef>
              <a:buFontTx/>
              <a:buChar char="-"/>
            </a:pPr>
            <a:r>
              <a:rPr lang="en-GB" sz="3200" b="1" i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GB" sz="3200" b="1" i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3200" b="1" i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3200" b="1" i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i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GB" sz="3200" b="1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spcBef>
                <a:spcPts val="200"/>
              </a:spcBef>
              <a:buFontTx/>
              <a:buChar char="-"/>
            </a:pPr>
            <a:r>
              <a:rPr lang="en-GB" sz="32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GB" sz="32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GB" sz="32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32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32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GB" sz="32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OR</a:t>
            </a:r>
            <a:r>
              <a:rPr lang="en-GB" sz="32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2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GB" sz="32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GB" sz="32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32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0808C-6270-ACBE-4587-A630EC8A6431}"/>
              </a:ext>
            </a:extLst>
          </p:cNvPr>
          <p:cNvSpPr txBox="1"/>
          <p:nvPr/>
        </p:nvSpPr>
        <p:spPr>
          <a:xfrm>
            <a:off x="464695" y="3001357"/>
            <a:ext cx="11422505" cy="2281476"/>
          </a:xfrm>
          <a:prstGeom prst="round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742950" lvl="0" indent="-7429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smtClean="0">
                <a:solidFill>
                  <a:srgbClr val="FF0000"/>
                </a:solidFill>
                <a:latin typeface="Arial Unicode MS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altLang="en-US" sz="3200" dirty="0" err="1">
                <a:solidFill>
                  <a:srgbClr val="FF0000"/>
                </a:solidFill>
                <a:latin typeface="Arial Unicode MS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200" dirty="0">
                <a:solidFill>
                  <a:srgbClr val="FF0000"/>
                </a:solidFill>
                <a:latin typeface="Arial Unicode M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 Unicode MS"/>
                <a:ea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altLang="en-US" sz="3200" dirty="0">
                <a:solidFill>
                  <a:srgbClr val="FF0000"/>
                </a:solidFill>
                <a:latin typeface="Arial Unicode MS"/>
                <a:ea typeface="Times New Roman" panose="02020603050405020304" pitchFamily="18" charset="0"/>
                <a:cs typeface="Times New Roman" panose="02020603050405020304" pitchFamily="18" charset="0"/>
              </a:rPr>
              <a:t>" OR "Nguyen </a:t>
            </a:r>
            <a:r>
              <a:rPr lang="en-US" altLang="en-US" sz="3200" dirty="0" err="1">
                <a:solidFill>
                  <a:srgbClr val="FF0000"/>
                </a:solidFill>
                <a:latin typeface="Arial Unicode MS"/>
                <a:ea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200" dirty="0">
                <a:solidFill>
                  <a:srgbClr val="FF0000"/>
                </a:solidFill>
                <a:latin typeface="Arial Unicode MS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altLang="en-US" sz="32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742950" lvl="0" indent="-7429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Tim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thông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tin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về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công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ty IBM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còn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gọi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“big blue”.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Nhập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“big blue” OR “IBM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”.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695" y="5282833"/>
            <a:ext cx="11422505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200"/>
              </a:spcBef>
              <a:defRPr/>
            </a:pPr>
            <a:r>
              <a:rPr lang="vi-VN" sz="3600" dirty="0" smtClean="0">
                <a:solidFill>
                  <a:srgbClr val="005D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Cùng bạn xây dựng một bài thuyết trình về nội dung em tìm </a:t>
            </a:r>
            <a:r>
              <a:rPr lang="vi-VN" sz="3600" dirty="0" smtClean="0">
                <a:solidFill>
                  <a:srgbClr val="005D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được, lưu bài vào máy tính.</a:t>
            </a:r>
            <a:endParaRPr lang="en-GB" sz="3600" dirty="0">
              <a:solidFill>
                <a:srgbClr val="005DB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4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29249" y="763527"/>
            <a:ext cx="9784733" cy="777996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Kết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quả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có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có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thể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như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sau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7" y="1152525"/>
            <a:ext cx="1201102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CHỦ ĐỀ b. </a:t>
            </a:r>
            <a:br>
              <a:rPr lang="en-US" sz="4000" dirty="0"/>
            </a:br>
            <a:r>
              <a:rPr lang="en-US" sz="4000" dirty="0"/>
              <a:t>CÔNG DÂN SỐ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71525" y="3931855"/>
            <a:ext cx="10515600" cy="1309255"/>
          </a:xfrm>
        </p:spPr>
        <p:txBody>
          <a:bodyPr>
            <a:normAutofit/>
          </a:bodyPr>
          <a:lstStyle/>
          <a:p>
            <a:pPr algn="l"/>
            <a:r>
              <a:rPr lang="en-US" sz="3000" dirty="0" err="1">
                <a:latin typeface="+mj-lt"/>
              </a:rPr>
              <a:t>Bài</a:t>
            </a:r>
            <a:r>
              <a:rPr lang="en-US" sz="3000" dirty="0">
                <a:latin typeface="+mj-lt"/>
              </a:rPr>
              <a:t> 1. </a:t>
            </a:r>
            <a:r>
              <a:rPr lang="en-US" sz="3000" dirty="0" err="1">
                <a:latin typeface="+mj-lt"/>
              </a:rPr>
              <a:t>Tớ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cần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chú</a:t>
            </a:r>
            <a:r>
              <a:rPr lang="en-US" sz="3000" dirty="0">
                <a:latin typeface="+mj-lt"/>
              </a:rPr>
              <a:t> ý </a:t>
            </a:r>
            <a:r>
              <a:rPr lang="en-US" sz="3000" dirty="0" err="1">
                <a:latin typeface="+mj-lt"/>
              </a:rPr>
              <a:t>những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gì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khi</a:t>
            </a:r>
            <a:r>
              <a:rPr lang="en-US" sz="3000" dirty="0">
                <a:latin typeface="+mj-lt"/>
              </a:rPr>
              <a:t> “online”.</a:t>
            </a:r>
          </a:p>
          <a:p>
            <a:pPr algn="l"/>
            <a:r>
              <a:rPr lang="en-US" sz="3000" dirty="0" err="1">
                <a:latin typeface="+mj-lt"/>
              </a:rPr>
              <a:t>Bài</a:t>
            </a:r>
            <a:r>
              <a:rPr lang="en-US" sz="3000" dirty="0">
                <a:latin typeface="+mj-lt"/>
              </a:rPr>
              <a:t> 2</a:t>
            </a:r>
            <a:r>
              <a:rPr lang="vi-VN" sz="3000" dirty="0">
                <a:latin typeface="+mj-lt"/>
              </a:rPr>
              <a:t>. Tớ </a:t>
            </a:r>
            <a:r>
              <a:rPr lang="en-GB" sz="3000" dirty="0" err="1">
                <a:latin typeface="+mj-lt"/>
              </a:rPr>
              <a:t>tự</a:t>
            </a:r>
            <a:r>
              <a:rPr lang="en-GB" sz="3000" dirty="0">
                <a:latin typeface="+mj-lt"/>
              </a:rPr>
              <a:t> </a:t>
            </a:r>
            <a:r>
              <a:rPr lang="en-GB" sz="3000" dirty="0" err="1">
                <a:latin typeface="+mj-lt"/>
              </a:rPr>
              <a:t>khám</a:t>
            </a:r>
            <a:r>
              <a:rPr lang="en-GB" sz="3000" dirty="0">
                <a:latin typeface="+mj-lt"/>
              </a:rPr>
              <a:t> </a:t>
            </a:r>
            <a:r>
              <a:rPr lang="en-GB" sz="3000" dirty="0" err="1">
                <a:latin typeface="+mj-lt"/>
              </a:rPr>
              <a:t>phá</a:t>
            </a:r>
            <a:r>
              <a:rPr lang="en-GB" sz="3000" dirty="0">
                <a:latin typeface="+mj-lt"/>
              </a:rPr>
              <a:t> </a:t>
            </a:r>
            <a:r>
              <a:rPr lang="en-GB" sz="3000" dirty="0" err="1">
                <a:latin typeface="+mj-lt"/>
              </a:rPr>
              <a:t>thế</a:t>
            </a:r>
            <a:r>
              <a:rPr lang="en-GB" sz="3000" dirty="0">
                <a:latin typeface="+mj-lt"/>
              </a:rPr>
              <a:t> </a:t>
            </a:r>
            <a:r>
              <a:rPr lang="en-GB" sz="3000" dirty="0" err="1">
                <a:latin typeface="+mj-lt"/>
              </a:rPr>
              <a:t>giới</a:t>
            </a:r>
            <a:r>
              <a:rPr lang="en-GB" sz="3000" dirty="0">
                <a:latin typeface="+mj-lt"/>
              </a:rPr>
              <a:t>.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7386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31" y="2104466"/>
            <a:ext cx="11844337" cy="174617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</a:t>
            </a:r>
            <a:r>
              <a:rPr lang="en-US" sz="32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32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32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Tuần</a:t>
            </a:r>
            <a:r>
              <a:rPr lang="en-GB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29: </a:t>
            </a:r>
            <a:r>
              <a:rPr lang="en-GB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SỬ DỤNG </a:t>
            </a:r>
            <a:r>
              <a:rPr lang="en-GB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Máy</a:t>
            </a:r>
            <a:r>
              <a:rPr lang="en-GB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GB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kiếm</a:t>
            </a:r>
            <a:r>
              <a:rPr lang="en-GB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(</a:t>
            </a:r>
            <a:r>
              <a:rPr lang="en-GB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t2)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7974" y="4377417"/>
            <a:ext cx="106237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toán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kiếm</a:t>
            </a:r>
            <a:r>
              <a:rPr lang="en-US" sz="3200" dirty="0"/>
              <a:t> AND</a:t>
            </a:r>
          </a:p>
          <a:p>
            <a:pPr lvl="0" fontAlgn="base"/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thao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kiếm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tin </a:t>
            </a:r>
            <a:r>
              <a:rPr lang="en-US" sz="3200" dirty="0" err="1"/>
              <a:t>cụ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552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F0CA2B-FB9A-F48E-0201-29C2D3039DD6}"/>
              </a:ext>
            </a:extLst>
          </p:cNvPr>
          <p:cNvSpPr txBox="1"/>
          <p:nvPr/>
        </p:nvSpPr>
        <p:spPr>
          <a:xfrm>
            <a:off x="752168" y="1981226"/>
            <a:ext cx="108266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4000" dirty="0" err="1">
                <a:solidFill>
                  <a:schemeClr val="bg1"/>
                </a:solidFill>
              </a:rPr>
              <a:t>Làm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thế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nào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để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tìm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chính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xác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nội</a:t>
            </a:r>
            <a:r>
              <a:rPr lang="en-US" sz="4000" dirty="0">
                <a:solidFill>
                  <a:schemeClr val="bg1"/>
                </a:solidFill>
              </a:rPr>
              <a:t> dung? Cho </a:t>
            </a:r>
            <a:r>
              <a:rPr lang="en-US" sz="4000" dirty="0" err="1">
                <a:solidFill>
                  <a:schemeClr val="bg1"/>
                </a:solidFill>
              </a:rPr>
              <a:t>ví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dụ</a:t>
            </a:r>
            <a:r>
              <a:rPr lang="en-US" sz="4000" dirty="0">
                <a:solidFill>
                  <a:schemeClr val="bg1"/>
                </a:solidFill>
              </a:rPr>
              <a:t> minh </a:t>
            </a:r>
            <a:r>
              <a:rPr lang="en-US" sz="4000" dirty="0" err="1">
                <a:solidFill>
                  <a:schemeClr val="bg1"/>
                </a:solidFill>
              </a:rPr>
              <a:t>họa</a:t>
            </a:r>
            <a:r>
              <a:rPr lang="en-US" sz="4000" dirty="0">
                <a:solidFill>
                  <a:schemeClr val="bg1"/>
                </a:solidFill>
              </a:rPr>
              <a:t>?</a:t>
            </a:r>
            <a:endParaRPr lang="vi-VN" sz="5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6FCB40-C306-3318-A65A-AE24507DF0CF}"/>
              </a:ext>
            </a:extLst>
          </p:cNvPr>
          <p:cNvSpPr txBox="1"/>
          <p:nvPr/>
        </p:nvSpPr>
        <p:spPr>
          <a:xfrm>
            <a:off x="3454400" y="926975"/>
            <a:ext cx="5648960" cy="646986"/>
          </a:xfrm>
          <a:prstGeom prst="round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ÔN TẬP KIẾN THỨC CŨ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914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75744" y="795485"/>
            <a:ext cx="9784733" cy="2997026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</a:rPr>
              <a:t>1. </a:t>
            </a:r>
            <a:r>
              <a:rPr lang="en-US" sz="3200" b="1" u="sng" dirty="0" err="1" smtClean="0">
                <a:solidFill>
                  <a:schemeClr val="bg1"/>
                </a:solidFill>
              </a:rPr>
              <a:t>Tìm</a:t>
            </a:r>
            <a:r>
              <a:rPr lang="en-US" sz="3200" b="1" u="sng" dirty="0" smtClean="0">
                <a:solidFill>
                  <a:schemeClr val="bg1"/>
                </a:solidFill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</a:rPr>
              <a:t>kiếm</a:t>
            </a:r>
            <a:r>
              <a:rPr lang="en-US" sz="3200" b="1" u="sng" dirty="0">
                <a:solidFill>
                  <a:schemeClr val="bg1"/>
                </a:solidFill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</a:rPr>
              <a:t>sử</a:t>
            </a:r>
            <a:r>
              <a:rPr lang="en-US" sz="3200" b="1" u="sng" dirty="0">
                <a:solidFill>
                  <a:schemeClr val="bg1"/>
                </a:solidFill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</a:rPr>
              <a:t>dụng</a:t>
            </a:r>
            <a:r>
              <a:rPr lang="en-US" sz="3200" b="1" u="sng" dirty="0">
                <a:solidFill>
                  <a:schemeClr val="bg1"/>
                </a:solidFill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</a:rPr>
              <a:t>toán</a:t>
            </a:r>
            <a:r>
              <a:rPr lang="en-US" sz="3200" b="1" u="sng" dirty="0">
                <a:solidFill>
                  <a:schemeClr val="bg1"/>
                </a:solidFill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</a:rPr>
              <a:t>tử</a:t>
            </a:r>
            <a:r>
              <a:rPr lang="en-US" sz="3200" b="1" u="sng" dirty="0">
                <a:solidFill>
                  <a:schemeClr val="bg1"/>
                </a:solidFill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</a:rPr>
              <a:t>tìm</a:t>
            </a:r>
            <a:r>
              <a:rPr lang="en-US" sz="3200" b="1" u="sng" dirty="0">
                <a:solidFill>
                  <a:schemeClr val="bg1"/>
                </a:solidFill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</a:rPr>
              <a:t>kiếm</a:t>
            </a:r>
            <a:r>
              <a:rPr lang="en-US" sz="3200" b="1" u="sng" dirty="0">
                <a:solidFill>
                  <a:schemeClr val="bg1"/>
                </a:solidFill>
              </a:rPr>
              <a:t> AND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3200" dirty="0" err="1">
                <a:solidFill>
                  <a:schemeClr val="bg1"/>
                </a:solidFill>
              </a:rPr>
              <a:t>Sử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dụng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từ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khóa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And </a:t>
            </a:r>
            <a:r>
              <a:rPr lang="en-US" sz="3200" dirty="0" err="1">
                <a:solidFill>
                  <a:schemeClr val="bg1"/>
                </a:solidFill>
              </a:rPr>
              <a:t>khi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tìm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kiếm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nhiều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thuật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ngữ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trong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một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tài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liệu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đơn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tìm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kiếm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này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chỉ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bao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gồm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các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tài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liệu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chứa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tất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cả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các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thuật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ngữ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</a:rPr>
              <a:t>tìm</a:t>
            </a:r>
            <a:r>
              <a:rPr lang="en-US" sz="3200" b="1" i="1" dirty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kiếm</a:t>
            </a:r>
            <a:endParaRPr lang="en-US" sz="3200" b="1" i="1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altLang="en-US" sz="32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en-US" sz="3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altLang="en-US" sz="3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altLang="en-US" sz="32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r>
              <a:rPr lang="en-US" alt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en-US" sz="3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2). </a:t>
            </a:r>
            <a:endParaRPr lang="en-US" altLang="en-US" sz="32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r>
              <a:rPr lang="en-US" alt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trang</a:t>
            </a:r>
            <a:r>
              <a:rPr lang="en-US" alt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truy</a:t>
            </a:r>
            <a:r>
              <a:rPr lang="en-US" alt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tìm</a:t>
            </a:r>
            <a:r>
              <a:rPr lang="en-US" alt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sẽ</a:t>
            </a:r>
            <a:r>
              <a:rPr lang="en-US" alt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dùng</a:t>
            </a:r>
            <a:r>
              <a:rPr lang="en-US" alt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  <a:r>
              <a:rPr lang="en-US" altLang="en-US" sz="3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  <a:r>
              <a:rPr lang="en-US" alt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mặc</a:t>
            </a:r>
            <a:r>
              <a:rPr lang="en-US" alt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định</a:t>
            </a:r>
            <a:r>
              <a:rPr lang="en-US" alt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(</a:t>
            </a:r>
            <a:r>
              <a:rPr lang="en-US" alt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 Google). 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57345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6A1871-AAD4-73D8-D6EC-E210B1A3BF33}"/>
              </a:ext>
            </a:extLst>
          </p:cNvPr>
          <p:cNvSpPr txBox="1"/>
          <p:nvPr/>
        </p:nvSpPr>
        <p:spPr>
          <a:xfrm>
            <a:off x="812800" y="759717"/>
            <a:ext cx="1107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THỰC HÀNH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E36079-8F96-1656-705C-FED8D7B2673A}"/>
              </a:ext>
            </a:extLst>
          </p:cNvPr>
          <p:cNvSpPr txBox="1"/>
          <p:nvPr/>
        </p:nvSpPr>
        <p:spPr>
          <a:xfrm>
            <a:off x="716280" y="1406048"/>
            <a:ext cx="11170920" cy="159530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3200" i="1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GB" sz="3200" i="1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3200" i="1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GB" sz="3200" i="1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3200" i="1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GB" sz="3200" i="1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3200" i="1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200"/>
              </a:spcBef>
              <a:buFontTx/>
              <a:buChar char="-"/>
              <a:defRPr/>
            </a:pP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altLang="en-US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2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en-US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altLang="en-US" sz="32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40808C-6270-ACBE-4587-A630EC8A6431}"/>
              </a:ext>
            </a:extLst>
          </p:cNvPr>
          <p:cNvSpPr txBox="1"/>
          <p:nvPr/>
        </p:nvSpPr>
        <p:spPr>
          <a:xfrm>
            <a:off x="1417320" y="3090244"/>
            <a:ext cx="9768840" cy="1464231"/>
          </a:xfrm>
          <a:prstGeom prst="round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 Great </a:t>
            </a:r>
            <a:r>
              <a:rPr lang="en-US" altLang="en-US" sz="40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paintings And louvre </a:t>
            </a:r>
            <a:endParaRPr lang="en-US" altLang="en-US" sz="3200" dirty="0">
              <a:solidFill>
                <a:srgbClr val="FF0000"/>
              </a:solidFill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dirty="0" err="1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nanotechology</a:t>
            </a:r>
            <a:r>
              <a:rPr lang="en-US" altLang="en-US" sz="4000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AND health</a:t>
            </a:r>
            <a:r>
              <a:rPr lang="en-US" altLang="en-US" sz="3200" dirty="0">
                <a:solidFill>
                  <a:srgbClr val="FF0000"/>
                </a:solidFill>
                <a:latin typeface="+mj-lt"/>
              </a:rPr>
              <a:t> </a:t>
            </a:r>
            <a:endParaRPr lang="en-US" altLang="en-US" sz="4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6890" y="4643363"/>
            <a:ext cx="936031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200"/>
              </a:spcBef>
              <a:defRPr/>
            </a:pPr>
            <a:r>
              <a:rPr lang="vi-VN" sz="3600" dirty="0" smtClean="0">
                <a:solidFill>
                  <a:srgbClr val="005D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Cùng bạn xây dựng một bài thuyết trình về nội dung em tìm </a:t>
            </a:r>
            <a:r>
              <a:rPr lang="vi-VN" sz="3600" dirty="0" smtClean="0">
                <a:solidFill>
                  <a:srgbClr val="005D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được, lưu bài vào máy tính.</a:t>
            </a:r>
            <a:endParaRPr lang="en-GB" sz="3600" dirty="0">
              <a:solidFill>
                <a:srgbClr val="005DBA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0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 animBg="1"/>
      <p:bldP spid="2" grpId="0" uiExpand="1" build="p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1.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530" y="795485"/>
            <a:ext cx="8643470" cy="6101866"/>
          </a:xfrm>
          <a:prstGeom prst="rect">
            <a:avLst/>
          </a:prstGeom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0" y="2157612"/>
            <a:ext cx="9784733" cy="777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chemeClr val="bg1"/>
                </a:solidFill>
              </a:rPr>
              <a:t>Kết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quả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có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có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thể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như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sau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96255" y="795485"/>
            <a:ext cx="9784733" cy="777996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744" y="958350"/>
            <a:ext cx="10771292" cy="5659807"/>
          </a:xfrm>
          <a:prstGeom prst="rect">
            <a:avLst/>
          </a:prstGeom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1229249" y="763527"/>
            <a:ext cx="9784733" cy="777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mtClean="0">
                <a:solidFill>
                  <a:schemeClr val="bg1"/>
                </a:solidFill>
              </a:rPr>
              <a:t>Kết quả có có thể như sau: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31" y="2104466"/>
            <a:ext cx="11844337" cy="174617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</a:t>
            </a:r>
            <a:r>
              <a:rPr lang="en-US" sz="32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32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32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(t3)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420" y="4152273"/>
            <a:ext cx="109578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3600" dirty="0" smtClean="0"/>
              <a:t> </a:t>
            </a:r>
            <a:r>
              <a:rPr lang="en-US" sz="3600" dirty="0" err="1" smtClean="0"/>
              <a:t>Biết</a:t>
            </a:r>
            <a:r>
              <a:rPr lang="en-US" sz="3600" dirty="0" smtClean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sử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toán</a:t>
            </a:r>
            <a:r>
              <a:rPr lang="en-US" sz="3600" dirty="0"/>
              <a:t> </a:t>
            </a:r>
            <a:r>
              <a:rPr lang="en-US" sz="3600" dirty="0" err="1"/>
              <a:t>tử</a:t>
            </a:r>
            <a:r>
              <a:rPr lang="en-US" sz="3600" dirty="0"/>
              <a:t> </a:t>
            </a:r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/>
              <a:t>kiếm</a:t>
            </a:r>
            <a:r>
              <a:rPr lang="en-US" sz="3600" dirty="0"/>
              <a:t> OR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600" dirty="0" smtClean="0"/>
              <a:t> </a:t>
            </a:r>
            <a:r>
              <a:rPr lang="en-US" sz="3600" dirty="0" err="1" smtClean="0"/>
              <a:t>Thực</a:t>
            </a:r>
            <a:r>
              <a:rPr lang="en-US" sz="3600" dirty="0" smtClean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thao</a:t>
            </a:r>
            <a:r>
              <a:rPr lang="en-US" sz="3600" dirty="0"/>
              <a:t> </a:t>
            </a:r>
            <a:r>
              <a:rPr lang="en-US" sz="3600" dirty="0" err="1"/>
              <a:t>tác</a:t>
            </a:r>
            <a:r>
              <a:rPr lang="en-US" sz="3600" dirty="0"/>
              <a:t> </a:t>
            </a:r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/>
              <a:t>kiếm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 tin </a:t>
            </a:r>
            <a:r>
              <a:rPr lang="en-US" sz="3600" dirty="0" err="1"/>
              <a:t>cụ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229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1_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3098</TotalTime>
  <Words>478</Words>
  <Application>Microsoft Office PowerPoint</Application>
  <PresentationFormat>Widescreen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Unicode MS</vt:lpstr>
      <vt:lpstr>Calibri</vt:lpstr>
      <vt:lpstr>Times New Roman</vt:lpstr>
      <vt:lpstr>Times New Roman (Headings)</vt:lpstr>
      <vt:lpstr>UTM Duepuntozero</vt:lpstr>
      <vt:lpstr>Wingdings</vt:lpstr>
      <vt:lpstr>Banded</vt:lpstr>
      <vt:lpstr>1_Banded</vt:lpstr>
      <vt:lpstr>CUỘC SỐNG TRỰC TUYẾN</vt:lpstr>
      <vt:lpstr>CHỦ ĐỀ b.  CÔNG DÂN SỐ</vt:lpstr>
      <vt:lpstr>Bài 2. Tớ tự khám phá thế giới  Tuần 29: SỬ DỤNG Máy tìm kiếm (t2)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2. Tớ tự khám phá thế giới  Tuần 29: Các toán tử tìm kiếm (t3)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Thanh Trung</dc:creator>
  <cp:lastModifiedBy>TOPICA</cp:lastModifiedBy>
  <cp:revision>191</cp:revision>
  <dcterms:created xsi:type="dcterms:W3CDTF">2014-06-09T03:12:12Z</dcterms:created>
  <dcterms:modified xsi:type="dcterms:W3CDTF">2023-04-03T05:23:17Z</dcterms:modified>
</cp:coreProperties>
</file>