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24" r:id="rId2"/>
  </p:sldMasterIdLst>
  <p:notesMasterIdLst>
    <p:notesMasterId r:id="rId17"/>
  </p:notesMasterIdLst>
  <p:sldIdLst>
    <p:sldId id="263" r:id="rId3"/>
    <p:sldId id="283" r:id="rId4"/>
    <p:sldId id="284" r:id="rId5"/>
    <p:sldId id="387" r:id="rId6"/>
    <p:sldId id="395" r:id="rId7"/>
    <p:sldId id="390" r:id="rId8"/>
    <p:sldId id="372" r:id="rId9"/>
    <p:sldId id="389" r:id="rId10"/>
    <p:sldId id="336" r:id="rId11"/>
    <p:sldId id="331" r:id="rId12"/>
    <p:sldId id="383" r:id="rId13"/>
    <p:sldId id="388" r:id="rId14"/>
    <p:sldId id="397" r:id="rId15"/>
    <p:sldId id="396" r:id="rId16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hần 3 - Cuộc sống trực tuyến" id="{62BBD8A1-93A1-4716-890A-20E78BCDF832}">
          <p14:sldIdLst>
            <p14:sldId id="263"/>
            <p14:sldId id="283"/>
            <p14:sldId id="284"/>
            <p14:sldId id="387"/>
            <p14:sldId id="395"/>
            <p14:sldId id="390"/>
            <p14:sldId id="372"/>
            <p14:sldId id="389"/>
            <p14:sldId id="336"/>
            <p14:sldId id="331"/>
            <p14:sldId id="383"/>
            <p14:sldId id="388"/>
            <p14:sldId id="397"/>
            <p14:sldId id="396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830"/>
    <a:srgbClr val="005DBA"/>
    <a:srgbClr val="EA7E7E"/>
    <a:srgbClr val="33A3DC"/>
    <a:srgbClr val="353535"/>
    <a:srgbClr val="23A5BB"/>
    <a:srgbClr val="67B458"/>
    <a:srgbClr val="3ECFA0"/>
    <a:srgbClr val="4BD88A"/>
    <a:srgbClr val="41B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434" autoAdjust="0"/>
  </p:normalViewPr>
  <p:slideViewPr>
    <p:cSldViewPr snapToGrid="0">
      <p:cViewPr>
        <p:scale>
          <a:sx n="66" d="100"/>
          <a:sy n="66" d="100"/>
        </p:scale>
        <p:origin x="-774" y="-96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FCE5D-CA8F-4F64-970C-1893990B6229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92DDC-5723-4348-B74C-D46FE223E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4788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7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UTM Duepuntozero" panose="02040603050506020204" pitchFamily="18" charset="0"/>
              </a:rPr>
              <a:t>Chủ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đề</a:t>
            </a:r>
            <a:r>
              <a:rPr lang="en-US" baseline="0" dirty="0">
                <a:latin typeface="UTM Duepuntozero" panose="02040603050506020204" pitchFamily="18" charset="0"/>
              </a:rPr>
              <a:t> B</a:t>
            </a:r>
            <a:r>
              <a:rPr lang="en-US" dirty="0">
                <a:latin typeface="UTM Duepuntozero" panose="02040603050506020204" pitchFamily="18" charset="0"/>
              </a:rPr>
              <a:t>. </a:t>
            </a:r>
            <a:r>
              <a:rPr lang="en-US" dirty="0" err="1">
                <a:latin typeface="UTM Duepuntozero" panose="02040603050506020204" pitchFamily="18" charset="0"/>
              </a:rPr>
              <a:t>Công</a:t>
            </a:r>
            <a:r>
              <a:rPr lang="en-US" dirty="0">
                <a:latin typeface="UTM Duepuntozero" panose="02040603050506020204" pitchFamily="18" charset="0"/>
              </a:rPr>
              <a:t> </a:t>
            </a:r>
            <a:r>
              <a:rPr lang="en-US" dirty="0" err="1">
                <a:latin typeface="UTM Duepuntozero" panose="02040603050506020204" pitchFamily="18" charset="0"/>
              </a:rPr>
              <a:t>dân</a:t>
            </a:r>
            <a:r>
              <a:rPr lang="en-US" dirty="0">
                <a:latin typeface="UTM Duepuntozero" panose="02040603050506020204" pitchFamily="18" charset="0"/>
              </a:rPr>
              <a:t> </a:t>
            </a:r>
            <a:r>
              <a:rPr lang="en-US" dirty="0" err="1">
                <a:latin typeface="UTM Duepuntozero" panose="02040603050506020204" pitchFamily="18" charset="0"/>
              </a:rPr>
              <a:t>số</a:t>
            </a:r>
            <a:endParaRPr lang="en-US" dirty="0">
              <a:latin typeface="UTM Duepuntozero" panose="020406030505060202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7878960" y="198198"/>
            <a:ext cx="43130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>
              <a:spcBef>
                <a:spcPts val="600"/>
              </a:spcBef>
              <a:spcAft>
                <a:spcPts val="600"/>
              </a:spcAft>
              <a:tabLst>
                <a:tab pos="4749165" algn="l"/>
              </a:tabLst>
            </a:pP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1: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Tớ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cần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chú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ý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những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gì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“online”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7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908151" y="161842"/>
            <a:ext cx="540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dirty="0" err="1"/>
              <a:t>Bài</a:t>
            </a:r>
            <a:r>
              <a:rPr lang="en-US" baseline="0" dirty="0"/>
              <a:t> 2</a:t>
            </a:r>
            <a:r>
              <a:rPr lang="vi-VN" dirty="0"/>
              <a:t>. Tớ liên lạc được với mọi người ở khắp mọi nơi trên thế 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3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4451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65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UTM Duepuntozero" panose="02040603050506020204" pitchFamily="18" charset="0"/>
              </a:rPr>
              <a:t>Chủ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đề</a:t>
            </a:r>
            <a:r>
              <a:rPr lang="en-US" baseline="0" dirty="0">
                <a:latin typeface="UTM Duepuntozero" panose="02040603050506020204" pitchFamily="18" charset="0"/>
              </a:rPr>
              <a:t> B. </a:t>
            </a:r>
            <a:r>
              <a:rPr lang="en-US" baseline="0" dirty="0" err="1">
                <a:latin typeface="UTM Duepuntozero" panose="02040603050506020204" pitchFamily="18" charset="0"/>
              </a:rPr>
              <a:t>Công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dân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số</a:t>
            </a:r>
            <a:endParaRPr lang="en-US" dirty="0">
              <a:latin typeface="UTM Duepuntozero" panose="020406030505060202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142943" y="161842"/>
            <a:ext cx="4049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b="1" dirty="0" err="1"/>
              <a:t>Bài</a:t>
            </a:r>
            <a:r>
              <a:rPr lang="en-US" b="1" dirty="0"/>
              <a:t> </a:t>
            </a:r>
            <a:r>
              <a:rPr lang="en-GB" b="1" dirty="0"/>
              <a:t>1: </a:t>
            </a:r>
            <a:r>
              <a:rPr lang="en-GB" b="1" dirty="0" err="1"/>
              <a:t>Tớ</a:t>
            </a:r>
            <a:r>
              <a:rPr lang="en-GB" b="1" dirty="0"/>
              <a:t> </a:t>
            </a:r>
            <a:r>
              <a:rPr lang="en-GB" b="1" dirty="0" err="1"/>
              <a:t>cần</a:t>
            </a:r>
            <a:r>
              <a:rPr lang="en-GB" b="1" dirty="0"/>
              <a:t> </a:t>
            </a:r>
            <a:r>
              <a:rPr lang="en-GB" b="1" dirty="0" err="1"/>
              <a:t>chú</a:t>
            </a:r>
            <a:r>
              <a:rPr lang="en-GB" b="1" dirty="0"/>
              <a:t> ý </a:t>
            </a:r>
            <a:r>
              <a:rPr lang="en-GB" b="1" dirty="0" err="1"/>
              <a:t>những</a:t>
            </a:r>
            <a:r>
              <a:rPr lang="en-GB" b="1" dirty="0"/>
              <a:t> </a:t>
            </a:r>
            <a:r>
              <a:rPr lang="en-GB" b="1" dirty="0" err="1"/>
              <a:t>gì</a:t>
            </a:r>
            <a:r>
              <a:rPr lang="en-GB" b="1" dirty="0"/>
              <a:t> </a:t>
            </a:r>
            <a:r>
              <a:rPr lang="en-GB" b="1" dirty="0" err="1"/>
              <a:t>khi</a:t>
            </a:r>
            <a:r>
              <a:rPr lang="en-GB" b="1" dirty="0"/>
              <a:t> “online”</a:t>
            </a:r>
            <a:endParaRPr lang="vi-VN" b="1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531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3385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>
                <a:latin typeface="UTM Duepuntozero" panose="02040603050506020204" pitchFamily="18" charset="0"/>
              </a:rPr>
              <a:t>Chủ</a:t>
            </a:r>
            <a:r>
              <a:rPr lang="en-US" baseline="0">
                <a:latin typeface="UTM Duepuntozero" panose="02040603050506020204" pitchFamily="18" charset="0"/>
              </a:rPr>
              <a:t> đề A</a:t>
            </a:r>
            <a:r>
              <a:rPr lang="en-US">
                <a:latin typeface="UTM Duepuntozero" panose="02040603050506020204" pitchFamily="18" charset="0"/>
              </a:rPr>
              <a:t>. Internet và truyền thông số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6162675" y="161842"/>
            <a:ext cx="5402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/>
              <a:t>Bài</a:t>
            </a:r>
            <a:r>
              <a:rPr lang="en-US" baseline="0"/>
              <a:t> 2</a:t>
            </a:r>
            <a:r>
              <a:rPr lang="vi-VN"/>
              <a:t>. Tớ liên lạc được với mọi người ở khắp mọi nơi trên thế 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358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Báo hiệu Bài tậ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1000" y="1044000"/>
            <a:ext cx="7470001" cy="477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702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72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02" r:id="rId2"/>
    <p:sldLayoutId id="2147483719" r:id="rId3"/>
    <p:sldLayoutId id="2147483720" r:id="rId4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4/4/2023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40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solidFill>
                  <a:srgbClr val="099BDD"/>
                </a:solidFill>
                <a:latin typeface="UTM Duepuntozero"/>
              </a:rPr>
              <a:t>CUỘC SỐNG TRỰC TUYẾN</a:t>
            </a:r>
            <a:endParaRPr lang="en-US" sz="4000">
              <a:latin typeface="UTM Duepuntozero" panose="02040603050506020204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latin typeface="UTM Duepuntozero" panose="02040603050506020204" pitchFamily="18" charset="0"/>
              </a:rPr>
              <a:t>CHỦ ĐỀ B. CÔNG DÂN SỐ</a:t>
            </a:r>
          </a:p>
        </p:txBody>
      </p:sp>
    </p:spTree>
    <p:extLst>
      <p:ext uri="{BB962C8B-B14F-4D97-AF65-F5344CB8AC3E}">
        <p14:creationId xmlns:p14="http://schemas.microsoft.com/office/powerpoint/2010/main" val="29819686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37F523A-77D0-0956-DD46-ED6956271942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TM Duepuntozero"/>
                <a:ea typeface="+mn-ea"/>
                <a:cs typeface="+mn-cs"/>
              </a:rPr>
              <a:t>ÔN TẬP KIẾN THỨC CŨ</a:t>
            </a:r>
          </a:p>
        </p:txBody>
      </p:sp>
      <p:pic>
        <p:nvPicPr>
          <p:cNvPr id="5122" name="Picture 2" descr="Kiểm tra bài cũ Pick a name trong ClassPoint | Tinh hoa Công ...">
            <a:extLst>
              <a:ext uri="{FF2B5EF4-FFF2-40B4-BE49-F238E27FC236}">
                <a16:creationId xmlns:a16="http://schemas.microsoft.com/office/drawing/2014/main" xmlns="" id="{82E79D01-2CB0-125C-DFBA-893584D27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620" y="3768671"/>
            <a:ext cx="2311400" cy="231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9CEE9932-2A28-3F79-4ADA-B0070C9975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692682"/>
              </p:ext>
            </p:extLst>
          </p:nvPr>
        </p:nvGraphicFramePr>
        <p:xfrm>
          <a:off x="1344930" y="1932810"/>
          <a:ext cx="9867900" cy="1232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67900">
                  <a:extLst>
                    <a:ext uri="{9D8B030D-6E8A-4147-A177-3AD203B41FA5}">
                      <a16:colId xmlns:a16="http://schemas.microsoft.com/office/drawing/2014/main" xmlns="" val="2274537537"/>
                    </a:ext>
                  </a:extLst>
                </a:gridCol>
              </a:tblGrid>
              <a:tr h="1232030">
                <a:tc>
                  <a:txBody>
                    <a:bodyPr/>
                    <a:lstStyle/>
                    <a:p>
                      <a:pPr algn="l"/>
                      <a:r>
                        <a:rPr lang="vi-VN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Autocomplete là gì?</a:t>
                      </a:r>
                    </a:p>
                    <a:p>
                      <a:pPr algn="l"/>
                      <a:r>
                        <a:rPr lang="vi-VN" sz="3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Thực hiện tìm kiếm thông tin về trường em?</a:t>
                      </a:r>
                    </a:p>
                  </a:txBody>
                  <a:tcPr marL="68580" marR="68580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650995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602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3B8E5A4-501F-33DB-3143-41B5A01A581F}"/>
              </a:ext>
            </a:extLst>
          </p:cNvPr>
          <p:cNvSpPr txBox="1"/>
          <p:nvPr/>
        </p:nvSpPr>
        <p:spPr>
          <a:xfrm>
            <a:off x="1105459" y="1253658"/>
            <a:ext cx="10196877" cy="132802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tìm kiếm một đối tượng nào đó </a:t>
            </a:r>
            <a:r>
              <a:rPr lang="en-US" sz="36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6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kết quả tìm kiếm cho ra rất nhiều.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2ED32C67-CD69-06D9-643D-E3DDA6293E76}"/>
              </a:ext>
            </a:extLst>
          </p:cNvPr>
          <p:cNvSpPr txBox="1"/>
          <p:nvPr/>
        </p:nvSpPr>
        <p:spPr>
          <a:xfrm>
            <a:off x="1105459" y="3071455"/>
            <a:ext cx="10196877" cy="715089"/>
          </a:xfrm>
          <a:prstGeom prst="round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hẹp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678683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2A537B67-9350-3656-24E9-A83AE46781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5A2C537-73A0-BC43-C42E-8E6587105169}"/>
              </a:ext>
            </a:extLst>
          </p:cNvPr>
          <p:cNvSpPr txBox="1"/>
          <p:nvPr/>
        </p:nvSpPr>
        <p:spPr>
          <a:xfrm>
            <a:off x="294640" y="826938"/>
            <a:ext cx="10765837" cy="71508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kiếm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nâng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cao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Google Chrome</a:t>
            </a:r>
            <a:endParaRPr lang="en-GB" sz="36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16A9621-8C88-7794-467E-7035EF2391A8}"/>
              </a:ext>
            </a:extLst>
          </p:cNvPr>
          <p:cNvSpPr txBox="1"/>
          <p:nvPr/>
        </p:nvSpPr>
        <p:spPr>
          <a:xfrm>
            <a:off x="267923" y="1760447"/>
            <a:ext cx="5756957" cy="247760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just"/>
            <a:r>
              <a:rPr lang="vi-VN" sz="31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B1: </a:t>
            </a:r>
            <a:r>
              <a:rPr lang="en-GB" sz="31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vi-VN" sz="31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ào trang web tìm kiếm</a:t>
            </a:r>
            <a:endParaRPr lang="en-GB" sz="3100" dirty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GB" sz="31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B2: </a:t>
            </a:r>
            <a:r>
              <a:rPr lang="en-GB" sz="31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Gõ</a:t>
            </a:r>
            <a:r>
              <a:rPr lang="en-GB" sz="31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1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GB" sz="31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1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khóa</a:t>
            </a:r>
            <a:r>
              <a:rPr lang="en-GB" sz="31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1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en-GB" sz="31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GB" sz="31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endParaRPr lang="vi-VN" sz="3100" dirty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vi-VN" sz="31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31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vi-VN" sz="31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en-GB" sz="31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1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Chọn Cài đặt </a:t>
            </a:r>
            <a:r>
              <a:rPr lang="en-GB" sz="31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vi-VN" sz="31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1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tìm </a:t>
            </a:r>
            <a:r>
              <a:rPr lang="vi-VN" sz="31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kiếm nâng cao </a:t>
            </a:r>
          </a:p>
          <a:p>
            <a:pPr algn="just"/>
            <a:r>
              <a:rPr lang="vi-VN" sz="31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31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vi-VN" sz="31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vi-VN" sz="31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 lập thuộc tính tìm kiếm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9CB8905-9D72-BFE3-43AC-5CF2BC9D28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4880" y="1760447"/>
            <a:ext cx="5756957" cy="49871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CF9CEE65-CB74-4945-4695-454794C874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310" y="4456468"/>
            <a:ext cx="11531600" cy="138983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04D28680-AB13-6E24-9A0B-7445B2C96F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9135" y="1747004"/>
            <a:ext cx="2524125" cy="500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336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40229" y="841828"/>
            <a:ext cx="1027611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i="1" dirty="0">
                <a:solidFill>
                  <a:srgbClr val="002060"/>
                </a:solidFill>
              </a:rPr>
              <a:t>- </a:t>
            </a:r>
            <a:r>
              <a:rPr lang="vi-VN" sz="2800" dirty="0">
                <a:solidFill>
                  <a:srgbClr val="002060"/>
                </a:solidFill>
              </a:rPr>
              <a:t>Cách lưu văn bản, hình ảnh về máy tính.</a:t>
            </a:r>
          </a:p>
          <a:p>
            <a:r>
              <a:rPr lang="vi-VN" sz="2800" i="1" dirty="0">
                <a:solidFill>
                  <a:srgbClr val="002060"/>
                </a:solidFill>
              </a:rPr>
              <a:t>B1:</a:t>
            </a:r>
            <a:endParaRPr lang="vi-VN" sz="2800" dirty="0">
              <a:solidFill>
                <a:srgbClr val="002060"/>
              </a:solidFill>
            </a:endParaRPr>
          </a:p>
          <a:p>
            <a:r>
              <a:rPr lang="vi-VN" sz="2800" dirty="0">
                <a:solidFill>
                  <a:srgbClr val="002060"/>
                </a:solidFill>
              </a:rPr>
              <a:t>+ Lưu văn bản: Chọn nội dung và nhấn Ctrl + C.</a:t>
            </a:r>
          </a:p>
          <a:p>
            <a:r>
              <a:rPr lang="vi-VN" sz="2800" dirty="0">
                <a:solidFill>
                  <a:srgbClr val="002060"/>
                </a:solidFill>
              </a:rPr>
              <a:t>+ Lưu hình ảnh: Nháy nút phải chuột lên hình ảnh và chọn lệnh Lưu hình ảnh thành…</a:t>
            </a:r>
          </a:p>
          <a:p>
            <a:r>
              <a:rPr lang="vi-VN" sz="2800" i="1" dirty="0">
                <a:solidFill>
                  <a:srgbClr val="002060"/>
                </a:solidFill>
              </a:rPr>
              <a:t>B2: </a:t>
            </a:r>
            <a:r>
              <a:rPr lang="vi-VN" sz="2800" dirty="0">
                <a:solidFill>
                  <a:srgbClr val="002060"/>
                </a:solidFill>
              </a:rPr>
              <a:t>Chọn ổ đĩa và chọn thư mục cần lưu.</a:t>
            </a:r>
          </a:p>
          <a:p>
            <a:r>
              <a:rPr lang="vi-VN" sz="2800" i="1" dirty="0">
                <a:solidFill>
                  <a:srgbClr val="002060"/>
                </a:solidFill>
              </a:rPr>
              <a:t>B3: </a:t>
            </a:r>
            <a:r>
              <a:rPr lang="vi-VN" sz="2800" dirty="0">
                <a:solidFill>
                  <a:srgbClr val="002060"/>
                </a:solidFill>
              </a:rPr>
              <a:t>Trong ô File name: Gõ tên cần lưu.</a:t>
            </a:r>
          </a:p>
          <a:p>
            <a:r>
              <a:rPr lang="vi-VN" sz="2800" i="1" dirty="0">
                <a:solidFill>
                  <a:srgbClr val="002060"/>
                </a:solidFill>
              </a:rPr>
              <a:t>B4: </a:t>
            </a:r>
            <a:r>
              <a:rPr lang="vi-VN" sz="2800" dirty="0">
                <a:solidFill>
                  <a:srgbClr val="002060"/>
                </a:solidFill>
              </a:rPr>
              <a:t>Nhấn Enter hay nháy chuột chọn </a:t>
            </a:r>
            <a:r>
              <a:rPr lang="vi-VN" sz="2800" dirty="0" smtClean="0">
                <a:solidFill>
                  <a:srgbClr val="002060"/>
                </a:solidFill>
              </a:rPr>
              <a:t>Save.</a:t>
            </a:r>
            <a:r>
              <a:rPr lang="en-US" sz="2800" dirty="0" smtClean="0">
                <a:solidFill>
                  <a:srgbClr val="002060"/>
                </a:solidFill>
              </a:rPr>
              <a:t>a</a:t>
            </a:r>
            <a:endParaRPr lang="vi-VN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08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E6A1871-AAD4-73D8-D6EC-E210B1A3BF33}"/>
              </a:ext>
            </a:extLst>
          </p:cNvPr>
          <p:cNvSpPr txBox="1"/>
          <p:nvPr/>
        </p:nvSpPr>
        <p:spPr>
          <a:xfrm>
            <a:off x="812800" y="759717"/>
            <a:ext cx="11074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THỰC HÀNH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FE36079-8F96-1656-705C-FED8D7B2673A}"/>
              </a:ext>
            </a:extLst>
          </p:cNvPr>
          <p:cNvSpPr txBox="1"/>
          <p:nvPr/>
        </p:nvSpPr>
        <p:spPr>
          <a:xfrm>
            <a:off x="716280" y="1406048"/>
            <a:ext cx="11170920" cy="1410643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2800" i="1" u="none" strike="noStrike" kern="1200" cap="none" spc="0" normalizeH="0" baseline="0" noProof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Khởi động máy tính</a:t>
            </a:r>
            <a:endParaRPr kumimoji="0" lang="en-GB" sz="2800" i="0" u="none" strike="noStrike" kern="1200" cap="none" spc="0" normalizeH="0" baseline="0" noProof="0" dirty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2800" i="0" u="none" strike="noStrike" kern="1200" cap="none" spc="0" normalizeH="0" baseline="0" noProof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 cập máy tìm kiếm và thực hành tìm kiếm nâng</a:t>
            </a:r>
            <a:r>
              <a:rPr kumimoji="0" lang="en-GB" sz="2800" i="0" u="none" strike="noStrike" kern="1200" cap="none" spc="0" normalizeH="0" noProof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cao trong bộ lọc filter </a:t>
            </a:r>
            <a:r>
              <a:rPr kumimoji="0" lang="en-GB" sz="2800" i="0" u="none" strike="noStrike" kern="1200" cap="none" spc="0" normalizeH="0" baseline="0" noProof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 thông tin sau: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F40808C-6270-ACBE-4587-A630EC8A6431}"/>
              </a:ext>
            </a:extLst>
          </p:cNvPr>
          <p:cNvSpPr txBox="1"/>
          <p:nvPr/>
        </p:nvSpPr>
        <p:spPr>
          <a:xfrm>
            <a:off x="812800" y="3031648"/>
            <a:ext cx="11074399" cy="3223578"/>
          </a:xfrm>
          <a:prstGeom prst="round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web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GB" sz="3600" baseline="0" dirty="0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r>
              <a:rPr lang="en-GB" sz="3600" baseline="0" dirty="0" err="1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GB" sz="3600" dirty="0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GB" sz="3600" dirty="0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GB" sz="3600" dirty="0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GB" sz="3600" dirty="0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</a:t>
            </a:r>
            <a:r>
              <a:rPr lang="en-GB" sz="3600" dirty="0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en-GB" sz="3600" dirty="0" err="1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GB" sz="3600" dirty="0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sz="3600" dirty="0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GB" sz="3600" dirty="0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Miếu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Giám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GB" sz="36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GB" sz="3600" dirty="0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3600" dirty="0" err="1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GB" sz="3600" dirty="0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GB" sz="3600" dirty="0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GB" sz="3600" dirty="0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dirty="0" err="1" smtClean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50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UTM Duepuntozero" panose="02040603050506020204" pitchFamily="18" charset="0"/>
              </a:rPr>
              <a:t>CHỦ ĐỀ b. </a:t>
            </a:r>
            <a:br>
              <a:rPr lang="en-US" sz="4000" dirty="0">
                <a:latin typeface="UTM Duepuntozero" panose="02040603050506020204" pitchFamily="18" charset="0"/>
              </a:rPr>
            </a:br>
            <a:r>
              <a:rPr lang="en-US" sz="4000" dirty="0">
                <a:latin typeface="UTM Duepuntozero" panose="02040603050506020204" pitchFamily="18" charset="0"/>
              </a:rPr>
              <a:t>CÔNG DÂN SỐ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71525" y="3931855"/>
            <a:ext cx="10515600" cy="1309255"/>
          </a:xfrm>
        </p:spPr>
        <p:txBody>
          <a:bodyPr>
            <a:normAutofit/>
          </a:bodyPr>
          <a:lstStyle/>
          <a:p>
            <a:pPr algn="l"/>
            <a:r>
              <a:rPr lang="en-US" sz="3000" dirty="0" err="1">
                <a:latin typeface="UTM Duepuntozero" panose="02040603050506020204" pitchFamily="18" charset="0"/>
              </a:rPr>
              <a:t>Bài</a:t>
            </a:r>
            <a:r>
              <a:rPr lang="en-US" sz="3000" dirty="0">
                <a:latin typeface="UTM Duepuntozero" panose="02040603050506020204" pitchFamily="18" charset="0"/>
              </a:rPr>
              <a:t> 1. </a:t>
            </a:r>
            <a:r>
              <a:rPr lang="en-US" sz="3000" dirty="0" err="1">
                <a:latin typeface="UTM Duepuntozero" panose="02040603050506020204" pitchFamily="18" charset="0"/>
              </a:rPr>
              <a:t>Tớ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cần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chú</a:t>
            </a:r>
            <a:r>
              <a:rPr lang="en-US" sz="3000" dirty="0">
                <a:latin typeface="UTM Duepuntozero" panose="02040603050506020204" pitchFamily="18" charset="0"/>
              </a:rPr>
              <a:t> ý </a:t>
            </a:r>
            <a:r>
              <a:rPr lang="en-US" sz="3000" dirty="0" err="1">
                <a:latin typeface="UTM Duepuntozero" panose="02040603050506020204" pitchFamily="18" charset="0"/>
              </a:rPr>
              <a:t>những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gì</a:t>
            </a:r>
            <a:r>
              <a:rPr lang="en-US" sz="3000" dirty="0">
                <a:latin typeface="UTM Duepuntozero" panose="02040603050506020204" pitchFamily="18" charset="0"/>
              </a:rPr>
              <a:t> </a:t>
            </a:r>
            <a:r>
              <a:rPr lang="en-US" sz="3000" dirty="0" err="1">
                <a:latin typeface="UTM Duepuntozero" panose="02040603050506020204" pitchFamily="18" charset="0"/>
              </a:rPr>
              <a:t>khi</a:t>
            </a:r>
            <a:r>
              <a:rPr lang="en-US" sz="3000" dirty="0">
                <a:latin typeface="UTM Duepuntozero" panose="02040603050506020204" pitchFamily="18" charset="0"/>
              </a:rPr>
              <a:t> “online”.</a:t>
            </a:r>
          </a:p>
          <a:p>
            <a:pPr algn="l"/>
            <a:r>
              <a:rPr lang="en-US" sz="3000" dirty="0" err="1">
                <a:latin typeface="UTM Duepuntozero" panose="02040603050506020204" pitchFamily="18" charset="0"/>
              </a:rPr>
              <a:t>Bài</a:t>
            </a:r>
            <a:r>
              <a:rPr lang="en-US" sz="3000" dirty="0">
                <a:latin typeface="UTM Duepuntozero" panose="02040603050506020204" pitchFamily="18" charset="0"/>
              </a:rPr>
              <a:t> 2</a:t>
            </a:r>
            <a:r>
              <a:rPr lang="vi-VN" sz="3000" dirty="0">
                <a:latin typeface="UTM Duepuntozero" panose="02040603050506020204" pitchFamily="18" charset="0"/>
              </a:rPr>
              <a:t>. Tớ </a:t>
            </a:r>
            <a:r>
              <a:rPr lang="en-GB" sz="3000" dirty="0" err="1">
                <a:latin typeface="UTM Duepuntozero" panose="02040603050506020204" pitchFamily="18" charset="0"/>
              </a:rPr>
              <a:t>tự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khám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phá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thế</a:t>
            </a:r>
            <a:r>
              <a:rPr lang="en-GB" sz="3000" dirty="0">
                <a:latin typeface="UTM Duepuntozero" panose="02040603050506020204" pitchFamily="18" charset="0"/>
              </a:rPr>
              <a:t> </a:t>
            </a:r>
            <a:r>
              <a:rPr lang="en-GB" sz="3000" dirty="0" err="1">
                <a:latin typeface="UTM Duepuntozero" panose="02040603050506020204" pitchFamily="18" charset="0"/>
              </a:rPr>
              <a:t>giới</a:t>
            </a:r>
            <a:r>
              <a:rPr lang="en-GB" sz="3000" dirty="0">
                <a:latin typeface="UTM Duepuntozero" panose="02040603050506020204" pitchFamily="18" charset="0"/>
              </a:rPr>
              <a:t>.</a:t>
            </a:r>
            <a:endParaRPr lang="en-US" sz="3000" dirty="0">
              <a:latin typeface="UTM Duepuntozer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3863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</a:t>
            </a:r>
            <a:r>
              <a:rPr lang="en-US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Tuần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28: SỬ DỤNG </a:t>
            </a: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Máy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tìm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kiếm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(t1)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52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6F0CA2B-FB9A-F48E-0201-29C2D3039DD6}"/>
              </a:ext>
            </a:extLst>
          </p:cNvPr>
          <p:cNvSpPr txBox="1"/>
          <p:nvPr/>
        </p:nvSpPr>
        <p:spPr>
          <a:xfrm>
            <a:off x="1198880" y="2025471"/>
            <a:ext cx="9794240" cy="91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40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Nêu</a:t>
            </a:r>
            <a:r>
              <a:rPr lang="en-GB" sz="40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40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một</a:t>
            </a:r>
            <a:r>
              <a:rPr lang="en-GB" sz="40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40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số</a:t>
            </a:r>
            <a:r>
              <a:rPr lang="en-GB" sz="40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40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công</a:t>
            </a:r>
            <a:r>
              <a:rPr lang="en-GB" sz="40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40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cụ</a:t>
            </a:r>
            <a:r>
              <a:rPr lang="en-GB" sz="40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40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tìm</a:t>
            </a:r>
            <a:r>
              <a:rPr lang="en-GB" sz="40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40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kiếm</a:t>
            </a:r>
            <a:r>
              <a:rPr lang="en-GB" sz="40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40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mà</a:t>
            </a:r>
            <a:r>
              <a:rPr lang="en-GB" sz="40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40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</a:t>
            </a:r>
            <a:r>
              <a:rPr lang="en-GB" sz="40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4000" i="0" u="none" strike="noStrike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biết</a:t>
            </a:r>
            <a:r>
              <a:rPr lang="en-GB" sz="400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?</a:t>
            </a:r>
            <a:endParaRPr lang="vi-VN" sz="6600" dirty="0">
              <a:effectLst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36FCB40-C306-3318-A65A-AE24507DF0CF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UTM Duepuntozero"/>
                <a:ea typeface="+mn-ea"/>
                <a:cs typeface="+mn-cs"/>
              </a:rPr>
              <a:t>ÔN TẬP KIẾN THỨC CŨ</a:t>
            </a:r>
          </a:p>
        </p:txBody>
      </p:sp>
    </p:spTree>
    <p:extLst>
      <p:ext uri="{BB962C8B-B14F-4D97-AF65-F5344CB8AC3E}">
        <p14:creationId xmlns:p14="http://schemas.microsoft.com/office/powerpoint/2010/main" val="274914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DB9B3E51-CB7E-FAB1-388F-816017B90A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203633" y="1648925"/>
            <a:ext cx="9784733" cy="2587796"/>
          </a:xfrm>
          <a:prstGeom prst="roundRect">
            <a:avLst/>
          </a:prstGeom>
          <a:solidFill>
            <a:srgbClr val="FFC00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Có khi nào chúng ta đăng nhập vào một trang web nào đó, chúng ta lưu lại User name và Password để lần sau truy cập vào cho nhanh không?</a:t>
            </a:r>
            <a:endParaRPr lang="en-GB" sz="400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97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420D3-B0AD-E272-0D68-0FB488A1D78A}"/>
              </a:ext>
            </a:extLst>
          </p:cNvPr>
          <p:cNvSpPr txBox="1"/>
          <p:nvPr/>
        </p:nvSpPr>
        <p:spPr>
          <a:xfrm>
            <a:off x="558800" y="1184483"/>
            <a:ext cx="11379200" cy="4597003"/>
          </a:xfrm>
          <a:prstGeom prst="round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r>
              <a:rPr lang="vi-VN" sz="4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AutoComplete</a:t>
            </a:r>
            <a:r>
              <a:rPr lang="vi-VN" sz="4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là chức năng của Internet Explorer cho phép ghi nhớ các ký tự hay password vào biểu mẫu (form) trên trang web và tự động điền lại vào những lần sau. </a:t>
            </a:r>
          </a:p>
          <a:p>
            <a:r>
              <a:rPr lang="vi-VN" sz="4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Chức năng này cũng được sử dụng cho thanh địa chỉ trên cửa sổ trình duyệt.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258032D8-E31B-78A1-5C5D-BF4EA85C76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813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86CBE038-CB50-B73E-8786-8518CF05C26A}"/>
              </a:ext>
            </a:extLst>
          </p:cNvPr>
          <p:cNvSpPr txBox="1">
            <a:spLocks/>
          </p:cNvSpPr>
          <p:nvPr/>
        </p:nvSpPr>
        <p:spPr>
          <a:xfrm>
            <a:off x="501842" y="876928"/>
            <a:ext cx="11188316" cy="850272"/>
          </a:xfrm>
          <a:prstGeom prst="round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vi-VN" sz="4400">
                <a:solidFill>
                  <a:schemeClr val="bg1"/>
                </a:solidFill>
              </a:rPr>
              <a:t>Cách làm này có ưu, nhược điểm gì?</a:t>
            </a:r>
            <a:endParaRPr lang="en-GB" sz="4400">
              <a:solidFill>
                <a:schemeClr val="bg1"/>
              </a:solidFill>
            </a:endParaRPr>
          </a:p>
        </p:txBody>
      </p:sp>
      <p:sp>
        <p:nvSpPr>
          <p:cNvPr id="3" name="Text Placeholder 1">
            <a:extLst>
              <a:ext uri="{FF2B5EF4-FFF2-40B4-BE49-F238E27FC236}">
                <a16:creationId xmlns:a16="http://schemas.microsoft.com/office/drawing/2014/main" xmlns="" id="{7D1ED4A5-339F-D980-EE6A-063945105548}"/>
              </a:ext>
            </a:extLst>
          </p:cNvPr>
          <p:cNvSpPr txBox="1">
            <a:spLocks/>
          </p:cNvSpPr>
          <p:nvPr/>
        </p:nvSpPr>
        <p:spPr>
          <a:xfrm>
            <a:off x="552642" y="1755041"/>
            <a:ext cx="11188316" cy="4907015"/>
          </a:xfrm>
          <a:prstGeom prst="roundRect">
            <a:avLst/>
          </a:prstGeom>
          <a:solidFill>
            <a:schemeClr val="tx2"/>
          </a:solidFill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900" dirty="0" err="1">
                <a:solidFill>
                  <a:srgbClr val="FF0000"/>
                </a:solidFill>
              </a:rPr>
              <a:t>Với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người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dùng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sở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hữu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máy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tính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cá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nhân</a:t>
            </a:r>
            <a:r>
              <a:rPr lang="en-US" sz="2900" dirty="0">
                <a:solidFill>
                  <a:srgbClr val="FF0000"/>
                </a:solidFill>
              </a:rPr>
              <a:t>, </a:t>
            </a:r>
            <a:r>
              <a:rPr lang="en-US" sz="2900" dirty="0" err="1">
                <a:solidFill>
                  <a:srgbClr val="FF0000"/>
                </a:solidFill>
              </a:rPr>
              <a:t>thì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chức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năng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này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rất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tiện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lợi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và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giúp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bạn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tiết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kiệm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thời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gian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khi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nhập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thông</a:t>
            </a:r>
            <a:r>
              <a:rPr lang="en-US" sz="2900" dirty="0">
                <a:solidFill>
                  <a:schemeClr val="bg1"/>
                </a:solidFill>
              </a:rPr>
              <a:t> tin </a:t>
            </a:r>
            <a:r>
              <a:rPr lang="en-US" sz="2900" dirty="0" err="1">
                <a:solidFill>
                  <a:schemeClr val="bg1"/>
                </a:solidFill>
              </a:rPr>
              <a:t>vào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biểu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mẫu</a:t>
            </a:r>
            <a:r>
              <a:rPr lang="en-US" sz="2900" dirty="0">
                <a:solidFill>
                  <a:schemeClr val="bg1"/>
                </a:solidFill>
              </a:rPr>
              <a:t> hay </a:t>
            </a:r>
            <a:r>
              <a:rPr lang="en-US" sz="2900" dirty="0" err="1">
                <a:solidFill>
                  <a:schemeClr val="bg1"/>
                </a:solidFill>
              </a:rPr>
              <a:t>nhập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địa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chỉ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một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trang</a:t>
            </a:r>
            <a:r>
              <a:rPr lang="en-US" sz="2900" dirty="0">
                <a:solidFill>
                  <a:schemeClr val="bg1"/>
                </a:solidFill>
              </a:rPr>
              <a:t> web </a:t>
            </a:r>
            <a:r>
              <a:rPr lang="en-US" sz="2900" dirty="0" err="1">
                <a:solidFill>
                  <a:schemeClr val="bg1"/>
                </a:solidFill>
              </a:rPr>
              <a:t>nào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đó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mà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bạn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thương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xuyên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ghé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thăm</a:t>
            </a:r>
            <a:r>
              <a:rPr lang="en-US" sz="2900" dirty="0">
                <a:solidFill>
                  <a:schemeClr val="bg1"/>
                </a:solidFill>
              </a:rPr>
              <a:t>, </a:t>
            </a:r>
            <a:r>
              <a:rPr lang="en-US" sz="2900" dirty="0" err="1">
                <a:solidFill>
                  <a:schemeClr val="bg1"/>
                </a:solidFill>
              </a:rPr>
              <a:t>cũng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như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không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phải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cố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gắng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nhớ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quá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nhiều</a:t>
            </a:r>
            <a:r>
              <a:rPr lang="en-US" sz="2900" dirty="0">
                <a:solidFill>
                  <a:srgbClr val="FF0000"/>
                </a:solidFill>
              </a:rPr>
              <a:t> password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mỗi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khi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đăng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nhập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vào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một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tài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khoản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nào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đó</a:t>
            </a:r>
            <a:r>
              <a:rPr lang="en-US" sz="2900" dirty="0">
                <a:solidFill>
                  <a:schemeClr val="bg1"/>
                </a:solidFill>
              </a:rPr>
              <a:t>. </a:t>
            </a:r>
          </a:p>
          <a:p>
            <a:pPr marL="0" indent="0">
              <a:buNone/>
            </a:pPr>
            <a:r>
              <a:rPr lang="en-US" sz="2900" dirty="0">
                <a:solidFill>
                  <a:srgbClr val="FF0000"/>
                </a:solidFill>
              </a:rPr>
              <a:t>Auto Complete </a:t>
            </a:r>
            <a:r>
              <a:rPr lang="en-US" sz="2900" dirty="0" err="1">
                <a:solidFill>
                  <a:srgbClr val="FF0000"/>
                </a:solidFill>
              </a:rPr>
              <a:t>lại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không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phù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hợp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đối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với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các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hệ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thống</a:t>
            </a:r>
            <a:r>
              <a:rPr lang="en-US" sz="2900" dirty="0">
                <a:solidFill>
                  <a:srgbClr val="FF0000"/>
                </a:solidFill>
              </a:rPr>
              <a:t> hay </a:t>
            </a:r>
            <a:r>
              <a:rPr lang="en-US" sz="2900" dirty="0" err="1">
                <a:solidFill>
                  <a:srgbClr val="FF0000"/>
                </a:solidFill>
              </a:rPr>
              <a:t>máy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tính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có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nhiều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người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sử</a:t>
            </a:r>
            <a:r>
              <a:rPr lang="en-US" sz="2900" dirty="0">
                <a:solidFill>
                  <a:srgbClr val="FF0000"/>
                </a:solidFill>
              </a:rPr>
              <a:t> </a:t>
            </a:r>
            <a:r>
              <a:rPr lang="en-US" sz="2900" dirty="0" err="1">
                <a:solidFill>
                  <a:srgbClr val="FF0000"/>
                </a:solidFill>
              </a:rPr>
              <a:t>dụng</a:t>
            </a:r>
            <a:r>
              <a:rPr lang="en-US" sz="2900" dirty="0">
                <a:solidFill>
                  <a:schemeClr val="bg1"/>
                </a:solidFill>
              </a:rPr>
              <a:t>, </a:t>
            </a:r>
            <a:r>
              <a:rPr lang="en-US" sz="2900" dirty="0" err="1">
                <a:solidFill>
                  <a:schemeClr val="bg1"/>
                </a:solidFill>
              </a:rPr>
              <a:t>bởi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vì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người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khác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có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thể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lợi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dụng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chức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năng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này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để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đăng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nhập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vào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tài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khoản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cá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nhân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của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bạn</a:t>
            </a:r>
            <a:r>
              <a:rPr lang="en-US" sz="2900" dirty="0">
                <a:solidFill>
                  <a:schemeClr val="bg1"/>
                </a:solidFill>
              </a:rPr>
              <a:t>. </a:t>
            </a:r>
            <a:r>
              <a:rPr lang="en-US" sz="2900" dirty="0" err="1">
                <a:solidFill>
                  <a:schemeClr val="bg1"/>
                </a:solidFill>
              </a:rPr>
              <a:t>Bên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cạnh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đó</a:t>
            </a:r>
            <a:r>
              <a:rPr lang="en-US" sz="2900" dirty="0">
                <a:solidFill>
                  <a:schemeClr val="bg1"/>
                </a:solidFill>
              </a:rPr>
              <a:t>, </a:t>
            </a:r>
            <a:r>
              <a:rPr lang="en-US" sz="2900" dirty="0" err="1">
                <a:solidFill>
                  <a:schemeClr val="bg1"/>
                </a:solidFill>
              </a:rPr>
              <a:t>người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khác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cũng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có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thể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biết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được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bạn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đã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tìm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kiếm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những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gì</a:t>
            </a:r>
            <a:r>
              <a:rPr lang="en-US" sz="2900" dirty="0">
                <a:solidFill>
                  <a:schemeClr val="bg1"/>
                </a:solidFill>
              </a:rPr>
              <a:t> qua </a:t>
            </a:r>
            <a:r>
              <a:rPr lang="en-US" sz="2900" dirty="0" err="1">
                <a:solidFill>
                  <a:schemeClr val="bg1"/>
                </a:solidFill>
              </a:rPr>
              <a:t>những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danh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sách</a:t>
            </a:r>
            <a:r>
              <a:rPr lang="en-US" sz="2900" dirty="0">
                <a:solidFill>
                  <a:schemeClr val="bg1"/>
                </a:solidFill>
              </a:rPr>
              <a:t> ở </a:t>
            </a:r>
            <a:r>
              <a:rPr lang="en-US" sz="2900" dirty="0" err="1">
                <a:solidFill>
                  <a:schemeClr val="bg1"/>
                </a:solidFill>
              </a:rPr>
              <a:t>biểu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mẫu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trên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trang</a:t>
            </a:r>
            <a:r>
              <a:rPr lang="en-US" sz="2900" dirty="0">
                <a:solidFill>
                  <a:schemeClr val="bg1"/>
                </a:solidFill>
              </a:rPr>
              <a:t> web </a:t>
            </a:r>
            <a:r>
              <a:rPr lang="en-US" sz="2900" dirty="0" err="1">
                <a:solidFill>
                  <a:schemeClr val="bg1"/>
                </a:solidFill>
              </a:rPr>
              <a:t>tìm</a:t>
            </a:r>
            <a:r>
              <a:rPr lang="en-US" sz="2900" dirty="0">
                <a:solidFill>
                  <a:schemeClr val="bg1"/>
                </a:solidFill>
              </a:rPr>
              <a:t> </a:t>
            </a:r>
            <a:r>
              <a:rPr lang="en-US" sz="2900" dirty="0" err="1">
                <a:solidFill>
                  <a:schemeClr val="bg1"/>
                </a:solidFill>
              </a:rPr>
              <a:t>kiếm</a:t>
            </a:r>
            <a:endParaRPr lang="en-GB" sz="29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873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E6A1871-AAD4-73D8-D6EC-E210B1A3BF33}"/>
              </a:ext>
            </a:extLst>
          </p:cNvPr>
          <p:cNvSpPr txBox="1"/>
          <p:nvPr/>
        </p:nvSpPr>
        <p:spPr>
          <a:xfrm>
            <a:off x="812800" y="759717"/>
            <a:ext cx="11074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US" sz="3600" b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THỰC HÀNH</a:t>
            </a:r>
            <a:endParaRPr lang="en-GB" sz="36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FFE36079-8F96-1656-705C-FED8D7B2673A}"/>
              </a:ext>
            </a:extLst>
          </p:cNvPr>
          <p:cNvSpPr txBox="1"/>
          <p:nvPr/>
        </p:nvSpPr>
        <p:spPr>
          <a:xfrm>
            <a:off x="716280" y="1406048"/>
            <a:ext cx="11170920" cy="97975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457200" indent="-457200" algn="just">
              <a:spcBef>
                <a:spcPts val="200"/>
              </a:spcBef>
              <a:buFontTx/>
              <a:buChar char="-"/>
            </a:pPr>
            <a:r>
              <a:rPr lang="en-GB" sz="2800" b="1" i="1">
                <a:solidFill>
                  <a:schemeClr val="bg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Khởi động máy tính</a:t>
            </a:r>
            <a:endParaRPr lang="en-GB" sz="2800" b="1" dirty="0">
              <a:solidFill>
                <a:schemeClr val="bg1"/>
              </a:solidFill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00"/>
              </a:spcBef>
              <a:buFontTx/>
              <a:buChar char="-"/>
            </a:pPr>
            <a:r>
              <a:rPr lang="en-GB" sz="2800" b="1">
                <a:solidFill>
                  <a:schemeClr val="bg1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Truy cập máy tìm kiếm và thực hành tìm kiếm các thông tin sau: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F40808C-6270-ACBE-4587-A630EC8A6431}"/>
              </a:ext>
            </a:extLst>
          </p:cNvPr>
          <p:cNvSpPr txBox="1"/>
          <p:nvPr/>
        </p:nvSpPr>
        <p:spPr>
          <a:xfrm>
            <a:off x="116114" y="2615088"/>
            <a:ext cx="11872686" cy="2883059"/>
          </a:xfrm>
          <a:prstGeom prst="round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marL="742950" indent="-742950">
              <a:spcBef>
                <a:spcPts val="200"/>
              </a:spcBef>
              <a:buFont typeface="+mj-lt"/>
              <a:buAutoNum type="arabicPeriod"/>
            </a:pPr>
            <a:r>
              <a:rPr lang="en-GB" sz="4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AutoComplete </a:t>
            </a:r>
            <a:r>
              <a:rPr lang="en-GB" sz="40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GB" sz="4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GB" sz="4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742950" indent="-742950">
              <a:spcBef>
                <a:spcPts val="200"/>
              </a:spcBef>
              <a:buFont typeface="+mj-lt"/>
              <a:buAutoNum type="arabicPeriod"/>
            </a:pPr>
            <a:r>
              <a:rPr lang="en-GB" sz="4000" dirty="0" err="1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Ưu</a:t>
            </a:r>
            <a:r>
              <a:rPr lang="en-GB" sz="4000" dirty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sz="4000" dirty="0" err="1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Nhược</a:t>
            </a:r>
            <a:r>
              <a:rPr lang="en-GB" sz="4000" dirty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err="1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GB" sz="4000" dirty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err="1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GB" sz="4000" dirty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err="1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GB" sz="4000" dirty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err="1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GB" sz="4000" dirty="0">
                <a:solidFill>
                  <a:srgbClr val="FF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autocomplete?</a:t>
            </a:r>
          </a:p>
          <a:p>
            <a:pPr marL="742950" indent="-742950">
              <a:spcBef>
                <a:spcPts val="200"/>
              </a:spcBef>
              <a:buFont typeface="+mj-lt"/>
              <a:buAutoNum type="arabicPeriod"/>
            </a:pPr>
            <a:r>
              <a:rPr lang="en-GB" sz="40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GB" sz="4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GB" sz="4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GB" sz="40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GB" sz="4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GB" sz="4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GB" sz="4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autocomplete </a:t>
            </a:r>
            <a:r>
              <a:rPr lang="en-GB" sz="40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GB" sz="4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GB" sz="4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GB" sz="4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07551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animBg="1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CẦN CHÚ Ý NHỮNG GÌ KHI ONLINE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>
                <a:solidFill>
                  <a:srgbClr val="FF0000"/>
                </a:solidFill>
                <a:cs typeface="Times New Roman" panose="02020603050405020304" pitchFamily="18" charset="0"/>
              </a:rPr>
              <a:t>Tuần 28: SỬ DỤNG Máy tìm kiếm (t2)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7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MMPROD_NEXTUNIQUEID" val="10012"/>
  <p:tag name="MMPROD_UIDATA" val="&lt;database version=&quot;7.0&quot;&gt;&lt;object type=&quot;1&quot; unique_id=&quot;10001&quot;&gt;&lt;object type=&quot;2&quot; unique_id=&quot;10072&quot;&gt;&lt;object type=&quot;3&quot; unique_id=&quot;10073&quot;&gt;&lt;property id=&quot;20148&quot; value=&quot;5&quot;/&gt;&lt;property id=&quot;20300&quot; value=&quot;Slide 1 - &amp;quot;CUỘC SỐNG TRỰC TUYẾN&amp;quot;&quot;/&gt;&lt;property id=&quot;20307&quot; value=&quot;263&quot;/&gt;&lt;/object&gt;&lt;object type=&quot;3&quot; unique_id=&quot;10074&quot;&gt;&lt;property id=&quot;20148&quot; value=&quot;5&quot;/&gt;&lt;property id=&quot;20300&quot; value=&quot;Slide 2 - &amp;quot;CHỦ ĐỀ b. &amp;#x0D;&amp;#x0A;CÔNG DÂN SỐ&amp;quot;&quot;/&gt;&lt;property id=&quot;20307&quot; value=&quot;283&quot;/&gt;&lt;/object&gt;&lt;object type=&quot;3&quot; unique_id=&quot;10075&quot;&gt;&lt;property id=&quot;20148&quot; value=&quot;5&quot;/&gt;&lt;property id=&quot;20300&quot; value=&quot;Slide 3 - &amp;quot;Bài 2. Tớ tự khám phá thế giới&amp;#x0D;&amp;#x0A;&amp;#x0D;&amp;#x0A;Tuần 28: SỬ DỤNG Máy tìm kiếm (t1)&amp;quot;&quot;/&gt;&lt;property id=&quot;20307&quot; value=&quot;284&quot;/&gt;&lt;/object&gt;&lt;object type=&quot;3&quot; unique_id=&quot;10076&quot;&gt;&lt;property id=&quot;20148&quot; value=&quot;5&quot;/&gt;&lt;property id=&quot;20300&quot; value=&quot;Slide 4&quot;/&gt;&lt;property id=&quot;20307&quot; value=&quot;387&quot;/&gt;&lt;/object&gt;&lt;object type=&quot;3&quot; unique_id=&quot;10077&quot;&gt;&lt;property id=&quot;20148&quot; value=&quot;5&quot;/&gt;&lt;property id=&quot;20300&quot; value=&quot;Slide 5&quot;/&gt;&lt;property id=&quot;20307&quot; value=&quot;395&quot;/&gt;&lt;/object&gt;&lt;object type=&quot;3&quot; unique_id=&quot;10078&quot;&gt;&lt;property id=&quot;20148&quot; value=&quot;5&quot;/&gt;&lt;property id=&quot;20300&quot; value=&quot;Slide 6&quot;/&gt;&lt;property id=&quot;20307&quot; value=&quot;390&quot;/&gt;&lt;/object&gt;&lt;object type=&quot;3&quot; unique_id=&quot;10079&quot;&gt;&lt;property id=&quot;20148&quot; value=&quot;5&quot;/&gt;&lt;property id=&quot;20300&quot; value=&quot;Slide 7&quot;/&gt;&lt;property id=&quot;20307&quot; value=&quot;372&quot;/&gt;&lt;/object&gt;&lt;object type=&quot;3&quot; unique_id=&quot;10080&quot;&gt;&lt;property id=&quot;20148&quot; value=&quot;5&quot;/&gt;&lt;property id=&quot;20300&quot; value=&quot;Slide 8&quot;/&gt;&lt;property id=&quot;20307&quot; value=&quot;389&quot;/&gt;&lt;/object&gt;&lt;object type=&quot;3&quot; unique_id=&quot;10081&quot;&gt;&lt;property id=&quot;20148&quot; value=&quot;5&quot;/&gt;&lt;property id=&quot;20300&quot; value=&quot;Slide 9 - &amp;quot;Bài 1. Tớ CẦN CHÚ Ý NHỮNG GÌ KHI ONLINE&amp;#x0D;&amp;#x0A;&amp;#x0D;&amp;#x0A;Tuần 28: SỬ DỤNG Máy tìm kiếm (t2)&amp;quot;&quot;/&gt;&lt;property id=&quot;20307&quot; value=&quot;336&quot;/&gt;&lt;/object&gt;&lt;object type=&quot;3&quot; unique_id=&quot;10082&quot;&gt;&lt;property id=&quot;20148&quot; value=&quot;5&quot;/&gt;&lt;property id=&quot;20300&quot; value=&quot;Slide 10&quot;/&gt;&lt;property id=&quot;20307&quot; value=&quot;331&quot;/&gt;&lt;/object&gt;&lt;object type=&quot;3&quot; unique_id=&quot;10083&quot;&gt;&lt;property id=&quot;20148&quot; value=&quot;5&quot;/&gt;&lt;property id=&quot;20300&quot; value=&quot;Slide 11&quot;/&gt;&lt;property id=&quot;20307&quot; value=&quot;383&quot;/&gt;&lt;/object&gt;&lt;object type=&quot;3&quot; unique_id=&quot;10084&quot;&gt;&lt;property id=&quot;20148&quot; value=&quot;5&quot;/&gt;&lt;property id=&quot;20300&quot; value=&quot;Slide 12&quot;/&gt;&lt;property id=&quot;20307&quot; value=&quot;388&quot;/&gt;&lt;/object&gt;&lt;object type=&quot;3&quot; unique_id=&quot;10085&quot;&gt;&lt;property id=&quot;20148&quot; value=&quot;5&quot;/&gt;&lt;property id=&quot;20300&quot; value=&quot;Slide 13&quot;/&gt;&lt;property id=&quot;20307&quot; value=&quot;397&quot;/&gt;&lt;/object&gt;&lt;object type=&quot;3&quot; unique_id=&quot;10086&quot;&gt;&lt;property id=&quot;20148&quot; value=&quot;5&quot;/&gt;&lt;property id=&quot;20300&quot; value=&quot;Slide 14&quot;/&gt;&lt;property id=&quot;20307&quot; value=&quot;396&quot;/&gt;&lt;/object&gt;&lt;/object&gt;&lt;object type=&quot;8&quot; unique_id=&quot;10102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Font chuẩn">
      <a:majorFont>
        <a:latin typeface="UTM Duepuntozero"/>
        <a:ea typeface=""/>
        <a:cs typeface=""/>
      </a:majorFont>
      <a:minorFont>
        <a:latin typeface="UTM Duepuntozero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1_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Font chuẩn">
      <a:majorFont>
        <a:latin typeface="UTM Duepuntozero"/>
        <a:ea typeface=""/>
        <a:cs typeface=""/>
      </a:majorFont>
      <a:minorFont>
        <a:latin typeface="UTM Duepuntozero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3258</TotalTime>
  <Words>517</Words>
  <Application>Microsoft Office PowerPoint</Application>
  <PresentationFormat>Custom</PresentationFormat>
  <Paragraphs>44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Banded</vt:lpstr>
      <vt:lpstr>1_Banded</vt:lpstr>
      <vt:lpstr>CUỘC SỐNG TRỰC TUYẾN</vt:lpstr>
      <vt:lpstr>CHỦ ĐỀ b.  CÔNG DÂN SỐ</vt:lpstr>
      <vt:lpstr>Bài 2. Tớ tự khám phá thế giới  Tuần 28: SỬ DỤNG Máy tìm kiếm (t1)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1. Tớ CẦN CHÚ Ý NHỮNG GÌ KHI ONLINE  Tuần 28: SỬ DỤNG Máy tìm kiếm (t2)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Thanh Trung</dc:creator>
  <cp:lastModifiedBy>MTC</cp:lastModifiedBy>
  <cp:revision>169</cp:revision>
  <dcterms:created xsi:type="dcterms:W3CDTF">2014-06-09T03:12:12Z</dcterms:created>
  <dcterms:modified xsi:type="dcterms:W3CDTF">2023-04-04T05:27:41Z</dcterms:modified>
</cp:coreProperties>
</file>