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79" r:id="rId2"/>
    <p:sldId id="371" r:id="rId3"/>
    <p:sldId id="367" r:id="rId4"/>
    <p:sldId id="257" r:id="rId5"/>
    <p:sldId id="301" r:id="rId6"/>
    <p:sldId id="350" r:id="rId7"/>
    <p:sldId id="361" r:id="rId8"/>
    <p:sldId id="368" r:id="rId9"/>
    <p:sldId id="369" r:id="rId10"/>
    <p:sldId id="359" r:id="rId11"/>
    <p:sldId id="370" r:id="rId12"/>
    <p:sldId id="304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" initials="A" lastIdx="1" clrIdx="0">
    <p:extLst>
      <p:ext uri="{19B8F6BF-5375-455C-9EA6-DF929625EA0E}">
        <p15:presenceInfo xmlns:p15="http://schemas.microsoft.com/office/powerpoint/2012/main" userId="Admi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33CC"/>
    <a:srgbClr val="CC00CC"/>
    <a:srgbClr val="FFCC00"/>
    <a:srgbClr val="FFFF66"/>
    <a:srgbClr val="66FF33"/>
    <a:srgbClr val="FF33CC"/>
    <a:srgbClr val="CCCC00"/>
    <a:srgbClr val="FF0066"/>
    <a:srgbClr val="00FF00"/>
    <a:srgbClr val="CCFF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>
        <p:scale>
          <a:sx n="50" d="100"/>
          <a:sy n="50" d="100"/>
        </p:scale>
        <p:origin x="1416" y="4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E907CA-8C46-46C3-AE5A-20978CE22B24}" type="datetimeFigureOut">
              <a:rPr lang="en-US" smtClean="0"/>
              <a:t>31/03/2023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EDB108-CF2B-4BA7-9F7A-E3008B0160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37044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EDB108-CF2B-4BA7-9F7A-E3008B01606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76745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EDB108-CF2B-4BA7-9F7A-E3008B01606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93089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EDB108-CF2B-4BA7-9F7A-E3008B01606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37629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EDB108-CF2B-4BA7-9F7A-E3008B01606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54288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EDB108-CF2B-4BA7-9F7A-E3008B01606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17245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EDB108-CF2B-4BA7-9F7A-E3008B01606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53322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EDB108-CF2B-4BA7-9F7A-E3008B01606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91096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EDB108-CF2B-4BA7-9F7A-E3008B01606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79316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A2CF3-161D-4290-9691-8A065EC2791C}" type="datetimeFigureOut">
              <a:rPr lang="en-US" smtClean="0"/>
              <a:t>31/03/2023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DA1D9-76DF-4E13-9ADB-F9C797BBD9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02401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A2CF3-161D-4290-9691-8A065EC2791C}" type="datetimeFigureOut">
              <a:rPr lang="en-US" smtClean="0"/>
              <a:t>31/03/2023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DA1D9-76DF-4E13-9ADB-F9C797BBD9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10645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A2CF3-161D-4290-9691-8A065EC2791C}" type="datetimeFigureOut">
              <a:rPr lang="en-US" smtClean="0"/>
              <a:t>31/03/2023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DA1D9-76DF-4E13-9ADB-F9C797BBD9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39991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A2CF3-161D-4290-9691-8A065EC2791C}" type="datetimeFigureOut">
              <a:rPr lang="en-US" smtClean="0"/>
              <a:t>31/03/2023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DA1D9-76DF-4E13-9ADB-F9C797BBD9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09762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A2CF3-161D-4290-9691-8A065EC2791C}" type="datetimeFigureOut">
              <a:rPr lang="en-US" smtClean="0"/>
              <a:t>31/03/2023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DA1D9-76DF-4E13-9ADB-F9C797BBD9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83120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A2CF3-161D-4290-9691-8A065EC2791C}" type="datetimeFigureOut">
              <a:rPr lang="en-US" smtClean="0"/>
              <a:t>31/03/2023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DA1D9-76DF-4E13-9ADB-F9C797BBD9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84115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A2CF3-161D-4290-9691-8A065EC2791C}" type="datetimeFigureOut">
              <a:rPr lang="en-US" smtClean="0"/>
              <a:t>31/03/2023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DA1D9-76DF-4E13-9ADB-F9C797BBD9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8318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A2CF3-161D-4290-9691-8A065EC2791C}" type="datetimeFigureOut">
              <a:rPr lang="en-US" smtClean="0"/>
              <a:t>31/03/2023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DA1D9-76DF-4E13-9ADB-F9C797BBD9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89819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A2CF3-161D-4290-9691-8A065EC2791C}" type="datetimeFigureOut">
              <a:rPr lang="en-US" smtClean="0"/>
              <a:t>31/03/2023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DA1D9-76DF-4E13-9ADB-F9C797BBD9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92677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A2CF3-161D-4290-9691-8A065EC2791C}" type="datetimeFigureOut">
              <a:rPr lang="en-US" smtClean="0"/>
              <a:t>31/03/2023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DA1D9-76DF-4E13-9ADB-F9C797BBD9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58550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A2CF3-161D-4290-9691-8A065EC2791C}" type="datetimeFigureOut">
              <a:rPr lang="en-US" smtClean="0"/>
              <a:t>31/03/2023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DA1D9-76DF-4E13-9ADB-F9C797BBD9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03736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CA2CF3-161D-4290-9691-8A065EC2791C}" type="datetimeFigureOut">
              <a:rPr lang="en-US" smtClean="0"/>
              <a:t>31/03/2023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0DA1D9-76DF-4E13-9ADB-F9C797BBD9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65583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7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5486401" y="943428"/>
            <a:ext cx="1335314" cy="1242252"/>
          </a:xfrm>
          <a:prstGeom prst="ellipse">
            <a:avLst/>
          </a:prstGeom>
          <a:blipFill>
            <a:blip r:embed="rId4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2399108" y="2185680"/>
            <a:ext cx="7858240" cy="169277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4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GIẢI QUYẾT VẤN ĐỀ VỚI </a:t>
            </a:r>
            <a:endParaRPr lang="en-US" sz="4000" b="1" dirty="0" smtClean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ct val="130000"/>
              </a:lnSpc>
            </a:pPr>
            <a:r>
              <a:rPr lang="en-US" sz="4000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SỰ </a:t>
            </a:r>
            <a:r>
              <a:rPr lang="en-US" sz="4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TRỢ GIÚP CỦA MÁY TÍNH </a:t>
            </a:r>
          </a:p>
        </p:txBody>
      </p:sp>
    </p:spTree>
    <p:extLst>
      <p:ext uri="{BB962C8B-B14F-4D97-AF65-F5344CB8AC3E}">
        <p14:creationId xmlns:p14="http://schemas.microsoft.com/office/powerpoint/2010/main" val="4209400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4057737" y="593505"/>
            <a:ext cx="4353220" cy="701545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41719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</a:t>
            </a:r>
            <a:r>
              <a:rPr lang="en-US" sz="3200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VẬN DỤNG</a:t>
            </a:r>
            <a:endParaRPr lang="en-US" sz="3200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4959" y="599725"/>
            <a:ext cx="723900" cy="695325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689341" y="1514901"/>
            <a:ext cx="6666802" cy="4735774"/>
            <a:chOff x="2183642" y="1651378"/>
            <a:chExt cx="8629535" cy="4735774"/>
          </a:xfrm>
        </p:grpSpPr>
        <p:grpSp>
          <p:nvGrpSpPr>
            <p:cNvPr id="17" name="Group 16"/>
            <p:cNvGrpSpPr/>
            <p:nvPr/>
          </p:nvGrpSpPr>
          <p:grpSpPr>
            <a:xfrm>
              <a:off x="2183642" y="1651378"/>
              <a:ext cx="8629535" cy="4735774"/>
              <a:chOff x="4166852" y="1102007"/>
              <a:chExt cx="9310379" cy="5344219"/>
            </a:xfrm>
          </p:grpSpPr>
          <p:sp>
            <p:nvSpPr>
              <p:cNvPr id="18" name="Rounded Rectangle 17"/>
              <p:cNvSpPr/>
              <p:nvPr/>
            </p:nvSpPr>
            <p:spPr>
              <a:xfrm>
                <a:off x="4166852" y="1102007"/>
                <a:ext cx="9310379" cy="5344219"/>
              </a:xfrm>
              <a:prstGeom prst="roundRect">
                <a:avLst/>
              </a:prstGeom>
              <a:noFill/>
              <a:ln w="28575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4309618" y="1754103"/>
                <a:ext cx="9015138" cy="200461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14000"/>
                  </a:lnSpc>
                  <a:spcAft>
                    <a:spcPts val="1000"/>
                  </a:spcAft>
                  <a:buClr>
                    <a:srgbClr val="FF0000"/>
                  </a:buClr>
                </a:pPr>
                <a:r>
                  <a:rPr lang="en-US" sz="24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Lớp</a:t>
                </a:r>
                <a:r>
                  <a:rPr lang="en-US" sz="2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bạn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Lan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tổ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chức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đi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tham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quan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Cô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giáo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giao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nhiệm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vụ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cho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mỗi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bạn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về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nhà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tự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chuẩn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bị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đồ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dùng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nhân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sau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đó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cho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vào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ba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lô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mình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endParaRPr lang="en-US" sz="2400" b="1" dirty="0" smtClean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" name="TextBox 1"/>
            <p:cNvSpPr txBox="1"/>
            <p:nvPr/>
          </p:nvSpPr>
          <p:spPr>
            <a:xfrm>
              <a:off x="4985884" y="1749258"/>
              <a:ext cx="272849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Tình</a:t>
              </a:r>
              <a:r>
                <a:rPr lang="en-US" sz="2400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huống</a:t>
              </a:r>
              <a:r>
                <a:rPr lang="en-US" sz="2400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a</a:t>
              </a:r>
              <a:endPara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7" name="Oval 6"/>
          <p:cNvSpPr/>
          <p:nvPr/>
        </p:nvSpPr>
        <p:spPr>
          <a:xfrm>
            <a:off x="805215" y="3816824"/>
            <a:ext cx="3156985" cy="2338316"/>
          </a:xfrm>
          <a:prstGeom prst="ellipse">
            <a:avLst/>
          </a:prstGeom>
          <a:blipFill>
            <a:blip r:embed="rId4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4139625" y="3830472"/>
            <a:ext cx="3093690" cy="2326944"/>
          </a:xfrm>
          <a:prstGeom prst="ellipse">
            <a:avLst/>
          </a:prstGeom>
          <a:blipFill>
            <a:blip r:embed="rId5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7786297" y="3591511"/>
            <a:ext cx="3541581" cy="18651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vi-VN" sz="2400" dirty="0">
                <a:solidFill>
                  <a:srgbClr val="3333CC"/>
                </a:solidFill>
              </a:rPr>
              <a:t>Nếu em ở lớp bạn Lan, em chia nhiệm vụ cô giao thành các nhiệm vụ nhỏ hơn như thế nào?</a:t>
            </a:r>
            <a:endParaRPr lang="en-US" sz="2300" dirty="0">
              <a:solidFill>
                <a:srgbClr val="33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7629098" y="2074460"/>
            <a:ext cx="3803844" cy="3603009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0022" y="2267617"/>
            <a:ext cx="1101996" cy="1130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9595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3" grpId="0" animBg="1"/>
      <p:bldP spid="14" grpId="0"/>
      <p:bldP spid="1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4057737" y="593505"/>
            <a:ext cx="4353220" cy="701545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41719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</a:t>
            </a:r>
            <a:r>
              <a:rPr lang="en-US" sz="3200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VẬN DỤNG</a:t>
            </a:r>
            <a:endParaRPr lang="en-US" sz="3200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4959" y="599725"/>
            <a:ext cx="723900" cy="695325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689341" y="1542197"/>
            <a:ext cx="6666802" cy="4653887"/>
            <a:chOff x="2183642" y="1651378"/>
            <a:chExt cx="8629535" cy="4653887"/>
          </a:xfrm>
        </p:grpSpPr>
        <p:grpSp>
          <p:nvGrpSpPr>
            <p:cNvPr id="17" name="Group 16"/>
            <p:cNvGrpSpPr/>
            <p:nvPr/>
          </p:nvGrpSpPr>
          <p:grpSpPr>
            <a:xfrm>
              <a:off x="2183642" y="1651378"/>
              <a:ext cx="8629535" cy="4653887"/>
              <a:chOff x="4166852" y="1102007"/>
              <a:chExt cx="9310379" cy="5251811"/>
            </a:xfrm>
          </p:grpSpPr>
          <p:sp>
            <p:nvSpPr>
              <p:cNvPr id="18" name="Rounded Rectangle 17"/>
              <p:cNvSpPr/>
              <p:nvPr/>
            </p:nvSpPr>
            <p:spPr>
              <a:xfrm>
                <a:off x="4166852" y="1102007"/>
                <a:ext cx="9310379" cy="5251811"/>
              </a:xfrm>
              <a:prstGeom prst="roundRect">
                <a:avLst/>
              </a:prstGeom>
              <a:noFill/>
              <a:ln w="28575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4309618" y="1861913"/>
                <a:ext cx="9015138" cy="196488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14000"/>
                  </a:lnSpc>
                  <a:spcAft>
                    <a:spcPts val="1000"/>
                  </a:spcAft>
                  <a:buClr>
                    <a:srgbClr val="FF0000"/>
                  </a:buClr>
                </a:pP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Lớp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bạn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Minh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nhiệm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vụ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trồng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hoa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Lớp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bạn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ấy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nhận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bốn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loại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cây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hoa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hồng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cúc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huệ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đồng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tiền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Cô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giáo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giao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cho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Minh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đếm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cây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mỗi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loại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endParaRPr lang="en-US" sz="2400" b="1" dirty="0" smtClean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" name="TextBox 1"/>
            <p:cNvSpPr txBox="1"/>
            <p:nvPr/>
          </p:nvSpPr>
          <p:spPr>
            <a:xfrm>
              <a:off x="5091880" y="1776554"/>
              <a:ext cx="272849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Tình</a:t>
              </a:r>
              <a:r>
                <a:rPr lang="en-US" sz="2400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huống</a:t>
              </a:r>
              <a:r>
                <a:rPr lang="en-US" sz="2400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b</a:t>
              </a:r>
              <a:endPara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4" name="Rectangle 13"/>
          <p:cNvSpPr/>
          <p:nvPr/>
        </p:nvSpPr>
        <p:spPr>
          <a:xfrm>
            <a:off x="7786297" y="3359495"/>
            <a:ext cx="3541581" cy="22675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vi-VN" sz="2400" dirty="0">
                <a:solidFill>
                  <a:srgbClr val="3333CC"/>
                </a:solidFill>
              </a:rPr>
              <a:t>Em hãy trao đổi với bạn và cho biết bạn Minh nên chia nhiệm vụ đó thành các nhiệm vụ nhỏ hơn như thế nào?</a:t>
            </a:r>
            <a:endParaRPr lang="en-US" sz="2300" dirty="0">
              <a:solidFill>
                <a:srgbClr val="33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7629098" y="1842444"/>
            <a:ext cx="3803844" cy="3971498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0022" y="2035601"/>
            <a:ext cx="1405924" cy="113073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9810" y="4204730"/>
            <a:ext cx="1520756" cy="14382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/>
          <a:srcRect t="-85" r="4500"/>
          <a:stretch/>
        </p:blipFill>
        <p:spPr>
          <a:xfrm>
            <a:off x="2555979" y="4203514"/>
            <a:ext cx="1529054" cy="143949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71616" y="4203514"/>
            <a:ext cx="1352402" cy="143827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8"/>
          <a:srcRect l="5524" b="3990"/>
          <a:stretch/>
        </p:blipFill>
        <p:spPr>
          <a:xfrm>
            <a:off x="5827595" y="4203514"/>
            <a:ext cx="1270195" cy="1410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3553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orizontal Scroll 2"/>
          <p:cNvSpPr/>
          <p:nvPr/>
        </p:nvSpPr>
        <p:spPr>
          <a:xfrm>
            <a:off x="4235621" y="1815353"/>
            <a:ext cx="7167485" cy="2877671"/>
          </a:xfrm>
          <a:prstGeom prst="horizontalScroll">
            <a:avLst/>
          </a:prstGeom>
          <a:solidFill>
            <a:srgbClr val="CC00CC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2800" b="1" dirty="0"/>
              <a:t>Khi thực hiện một nhiệm vụ, nên chia nó thành các nhiệm vụ nhỏ hơn để dễ hiểu và dễ thực hiện.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759707" y="1815353"/>
            <a:ext cx="3216608" cy="4270161"/>
            <a:chOff x="1082437" y="1224464"/>
            <a:chExt cx="3216608" cy="4511429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82437" y="1224464"/>
              <a:ext cx="3216608" cy="4511429"/>
            </a:xfrm>
            <a:prstGeom prst="rect">
              <a:avLst/>
            </a:prstGeom>
          </p:spPr>
        </p:pic>
        <p:sp>
          <p:nvSpPr>
            <p:cNvPr id="4" name="Oval 3"/>
            <p:cNvSpPr/>
            <p:nvPr/>
          </p:nvSpPr>
          <p:spPr>
            <a:xfrm>
              <a:off x="3739488" y="1624083"/>
              <a:ext cx="450376" cy="464025"/>
            </a:xfrm>
            <a:prstGeom prst="ellipse">
              <a:avLst/>
            </a:prstGeom>
            <a:solidFill>
              <a:srgbClr val="CC00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Oval 4"/>
            <p:cNvSpPr/>
            <p:nvPr/>
          </p:nvSpPr>
          <p:spPr>
            <a:xfrm>
              <a:off x="3182206" y="1924335"/>
              <a:ext cx="297976" cy="302526"/>
            </a:xfrm>
            <a:prstGeom prst="ellipse">
              <a:avLst/>
            </a:prstGeom>
            <a:solidFill>
              <a:srgbClr val="CC00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Rounded Rectangle 6"/>
          <p:cNvSpPr/>
          <p:nvPr/>
        </p:nvSpPr>
        <p:spPr>
          <a:xfrm>
            <a:off x="4567550" y="566018"/>
            <a:ext cx="2989697" cy="658446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GHI NHỚ</a:t>
            </a:r>
            <a:endParaRPr 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7260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Video_Bài 28- Chia nhỏ nhiệm vụ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5724" t="1272" r="10945" b="-1272"/>
          <a:stretch/>
        </p:blipFill>
        <p:spPr>
          <a:xfrm>
            <a:off x="171450" y="54522"/>
            <a:ext cx="11772899" cy="6803478"/>
          </a:xfrm>
        </p:spPr>
      </p:pic>
    </p:spTree>
    <p:extLst>
      <p:ext uri="{BB962C8B-B14F-4D97-AF65-F5344CB8AC3E}">
        <p14:creationId xmlns:p14="http://schemas.microsoft.com/office/powerpoint/2010/main" val="3195032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99771" y="1262037"/>
            <a:ext cx="24593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TÌNH HUỐNG</a:t>
            </a:r>
            <a:endParaRPr 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60907" y="2490985"/>
            <a:ext cx="4885148" cy="2973122"/>
          </a:xfrm>
          <a:prstGeom prst="rect">
            <a:avLst/>
          </a:prstGeom>
          <a:ln w="38100">
            <a:solidFill>
              <a:srgbClr val="92D050"/>
            </a:solidFill>
          </a:ln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vi-VN" sz="2400" dirty="0"/>
              <a:t>Lớp bạn Mận phát động quyên góp vở mới ủng hộ các bạn vùng khó khăn. Vở quyên góp được có ba loại với số trang: 100, 80 và 60. Cô giáo giao cho bạn Mận nhiệm vụ đếm số vở mỗi loại.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6738257" y="684216"/>
            <a:ext cx="4611916" cy="2860897"/>
          </a:xfrm>
          <a:prstGeom prst="round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842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D05E2FA4-701D-4C92-898E-7EE4AF07FEBA}"/>
              </a:ext>
            </a:extLst>
          </p:cNvPr>
          <p:cNvSpPr txBox="1"/>
          <p:nvPr/>
        </p:nvSpPr>
        <p:spPr>
          <a:xfrm>
            <a:off x="1931761" y="1839616"/>
            <a:ext cx="8431305" cy="187435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  <a:spcAft>
                <a:spcPts val="600"/>
              </a:spcAft>
            </a:pPr>
            <a:r>
              <a:rPr lang="vi-VN" sz="4000" b="1" dirty="0">
                <a:ln w="28575">
                  <a:noFill/>
                </a:ln>
                <a:solidFill>
                  <a:srgbClr val="00B05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BÀI </a:t>
            </a:r>
            <a:r>
              <a:rPr lang="en-US" sz="4000" b="1" dirty="0" smtClean="0">
                <a:ln w="28575">
                  <a:noFill/>
                </a:ln>
                <a:solidFill>
                  <a:srgbClr val="00B05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28</a:t>
            </a:r>
            <a:endParaRPr lang="vi-VN" sz="4000" b="1" dirty="0">
              <a:ln w="28575">
                <a:noFill/>
              </a:ln>
              <a:solidFill>
                <a:srgbClr val="00B050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20000"/>
              </a:lnSpc>
              <a:spcBef>
                <a:spcPts val="1200"/>
              </a:spcBef>
            </a:pPr>
            <a:r>
              <a:rPr lang="en-US" sz="4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CHIA NHỎ NHIỆM VỤ</a:t>
            </a:r>
            <a:endParaRPr lang="vi-VN" sz="4400" b="1" dirty="0">
              <a:ln w="28575">
                <a:noFill/>
              </a:ln>
              <a:solidFill>
                <a:srgbClr val="FF0000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9439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3834621" y="515843"/>
            <a:ext cx="4353220" cy="701545"/>
            <a:chOff x="4168573" y="1295284"/>
            <a:chExt cx="4353220" cy="701545"/>
          </a:xfrm>
        </p:grpSpPr>
        <p:sp>
          <p:nvSpPr>
            <p:cNvPr id="13" name="Rounded Rectangle 12"/>
            <p:cNvSpPr/>
            <p:nvPr/>
          </p:nvSpPr>
          <p:spPr>
            <a:xfrm>
              <a:off x="4168573" y="1295284"/>
              <a:ext cx="4353220" cy="70154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smtClean="0">
                  <a:solidFill>
                    <a:srgbClr val="41719C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   </a:t>
              </a:r>
              <a:r>
                <a:rPr lang="en-US" sz="3200" b="1" dirty="0" smtClean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KHÁM PHÁ</a:t>
              </a:r>
              <a:endParaRPr lang="en-US" sz="32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764400" y="1310006"/>
              <a:ext cx="722412" cy="665379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10264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88477" y="2554068"/>
            <a:ext cx="3960812" cy="2671515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1055135" y="1625599"/>
            <a:ext cx="5646057" cy="4412343"/>
          </a:xfrm>
          <a:prstGeom prst="roundRect">
            <a:avLst/>
          </a:prstGeom>
          <a:solidFill>
            <a:srgbClr val="CC00CC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277257" y="1944914"/>
            <a:ext cx="52251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vi-VN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Mận </a:t>
            </a:r>
            <a:r>
              <a:rPr lang="vi-VN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chia nhiệm vụ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giao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 </a:t>
            </a:r>
            <a:r>
              <a:rPr lang="vi-VN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 nhiệm vụ nhỏ như sau:</a:t>
            </a:r>
            <a:endParaRPr lang="en-U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323119" y="3302569"/>
            <a:ext cx="5121223" cy="904243"/>
          </a:xfrm>
          <a:prstGeom prst="rect">
            <a:avLst/>
          </a:prstGeom>
          <a:solidFill>
            <a:srgbClr val="FFFF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Nhiệm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vụ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1.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Xếp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riêng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quyển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vở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chỗ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323119" y="4733470"/>
            <a:ext cx="5121223" cy="883555"/>
          </a:xfrm>
          <a:prstGeom prst="rect">
            <a:avLst/>
          </a:prstGeom>
          <a:solidFill>
            <a:srgbClr val="00FF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Nhiệm</a:t>
            </a:r>
            <a:r>
              <a:rPr lang="en-US" sz="2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vụ</a:t>
            </a:r>
            <a:r>
              <a:rPr lang="en-US" sz="2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2. </a:t>
            </a:r>
            <a:r>
              <a:rPr lang="en-US" sz="2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Đếm</a:t>
            </a:r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quyển</a:t>
            </a:r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vở</a:t>
            </a:r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từng</a:t>
            </a:r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chỗ</a:t>
            </a:r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24148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3878164" y="515843"/>
            <a:ext cx="4353220" cy="701545"/>
            <a:chOff x="4168573" y="1295284"/>
            <a:chExt cx="4353220" cy="701545"/>
          </a:xfrm>
        </p:grpSpPr>
        <p:sp>
          <p:nvSpPr>
            <p:cNvPr id="15" name="Rounded Rectangle 14"/>
            <p:cNvSpPr/>
            <p:nvPr/>
          </p:nvSpPr>
          <p:spPr>
            <a:xfrm>
              <a:off x="4168573" y="1295284"/>
              <a:ext cx="4353220" cy="70154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smtClean="0">
                  <a:solidFill>
                    <a:srgbClr val="41719C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   </a:t>
              </a:r>
              <a:r>
                <a:rPr lang="en-US" sz="3200" b="1" dirty="0" smtClean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KHÁM PHÁ</a:t>
              </a:r>
              <a:endParaRPr lang="en-US" sz="32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764400" y="1310872"/>
              <a:ext cx="722412" cy="665379"/>
            </a:xfrm>
            <a:prstGeom prst="rect">
              <a:avLst/>
            </a:pr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32282"/>
            <a:ext cx="12192000" cy="6858001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711200" y="1291764"/>
            <a:ext cx="5413829" cy="511019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>
              <a:lnSpc>
                <a:spcPct val="130000"/>
              </a:lnSpc>
            </a:pPr>
            <a:endParaRPr lang="en-US" sz="2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1661887" y="1993309"/>
            <a:ext cx="3483429" cy="609253"/>
          </a:xfrm>
          <a:prstGeom prst="roundRect">
            <a:avLst/>
          </a:prstGeom>
          <a:solidFill>
            <a:srgbClr val="FF33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endParaRPr lang="en-US" sz="2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1306290" y="3101905"/>
            <a:ext cx="4194628" cy="2384486"/>
          </a:xfrm>
          <a:prstGeom prst="roundRect">
            <a:avLst/>
          </a:prstGeom>
          <a:noFill/>
          <a:ln w="19050">
            <a:solidFill>
              <a:srgbClr val="FF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en-US" sz="2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US" sz="2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sz="2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US" sz="2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Mận</a:t>
            </a:r>
            <a:r>
              <a:rPr lang="en-US" sz="2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6720857" y="1426906"/>
            <a:ext cx="4397086" cy="1563031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>
              <a:lnSpc>
                <a:spcPct val="150000"/>
              </a:lnSpc>
            </a:pPr>
            <a:r>
              <a:rPr lang="en-US" sz="2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đôi</a:t>
            </a:r>
            <a:endParaRPr lang="en-US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6763659" y="4668588"/>
            <a:ext cx="4397086" cy="1635606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gian</a:t>
            </a:r>
            <a:r>
              <a:rPr lang="en-US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algn="ctr">
              <a:lnSpc>
                <a:spcPct val="150000"/>
              </a:lnSpc>
            </a:pPr>
            <a:r>
              <a:rPr lang="en-US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</a:t>
            </a:r>
            <a:r>
              <a:rPr lang="en-US" sz="2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endParaRPr lang="en-US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7243000" y="1684960"/>
            <a:ext cx="3352800" cy="609600"/>
          </a:xfrm>
          <a:prstGeom prst="rect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111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48032" y="3162659"/>
            <a:ext cx="1828340" cy="1368404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7286542" y="4862207"/>
            <a:ext cx="3352800" cy="609600"/>
          </a:xfrm>
          <a:prstGeom prst="rect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gian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9" name="Group 28"/>
          <p:cNvGrpSpPr/>
          <p:nvPr/>
        </p:nvGrpSpPr>
        <p:grpSpPr>
          <a:xfrm>
            <a:off x="3965247" y="269101"/>
            <a:ext cx="4353220" cy="701545"/>
            <a:chOff x="4168573" y="1295284"/>
            <a:chExt cx="4353220" cy="701545"/>
          </a:xfrm>
        </p:grpSpPr>
        <p:sp>
          <p:nvSpPr>
            <p:cNvPr id="30" name="Rounded Rectangle 29"/>
            <p:cNvSpPr/>
            <p:nvPr/>
          </p:nvSpPr>
          <p:spPr>
            <a:xfrm>
              <a:off x="4168573" y="1295284"/>
              <a:ext cx="4353220" cy="70154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smtClean="0">
                  <a:solidFill>
                    <a:srgbClr val="41719C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   </a:t>
              </a:r>
              <a:r>
                <a:rPr lang="en-US" sz="3200" b="1" dirty="0" smtClean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KHÁM PHÁ</a:t>
              </a:r>
              <a:endParaRPr lang="en-US" sz="32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764400" y="1310006"/>
              <a:ext cx="722412" cy="66537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62666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7" grpId="0" animBg="1"/>
      <p:bldP spid="2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2282"/>
            <a:ext cx="12192000" cy="685800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37028" y="1272030"/>
            <a:ext cx="5457350" cy="51868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048649" y="1479700"/>
            <a:ext cx="4394208" cy="690872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TÌNH HUỐNG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647531" y="1272029"/>
            <a:ext cx="4891316" cy="32456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6647531" y="4777832"/>
            <a:ext cx="4891316" cy="16936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7335383" y="5005952"/>
            <a:ext cx="3559639" cy="534236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endParaRPr lang="en-US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899878" y="2336105"/>
            <a:ext cx="4847775" cy="1799167"/>
          </a:xfrm>
          <a:prstGeom prst="roundRect">
            <a:avLst/>
          </a:prstGeom>
          <a:noFill/>
          <a:ln w="28575">
            <a:solidFill>
              <a:srgbClr val="CC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30000"/>
              </a:lnSpc>
            </a:pPr>
            <a:r>
              <a:rPr lang="en-US" sz="2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</a:t>
            </a:r>
            <a:r>
              <a:rPr lang="en-US" sz="2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nhiệm</a:t>
            </a:r>
            <a:r>
              <a:rPr lang="en-US" sz="2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vụ</a:t>
            </a:r>
            <a:r>
              <a:rPr lang="en-US" sz="2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vệ</a:t>
            </a:r>
            <a:r>
              <a:rPr lang="en-US" sz="2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2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phòng</a:t>
            </a:r>
            <a:r>
              <a:rPr lang="en-US" sz="2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gồm</a:t>
            </a:r>
            <a:r>
              <a:rPr lang="en-US" sz="2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lau</a:t>
            </a:r>
            <a:r>
              <a:rPr lang="en-US" sz="2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bàn</a:t>
            </a:r>
            <a:r>
              <a:rPr lang="en-US" sz="2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ghế</a:t>
            </a:r>
            <a:r>
              <a:rPr lang="en-US" sz="2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lbảng</a:t>
            </a:r>
            <a:r>
              <a:rPr lang="en-US" sz="2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đen</a:t>
            </a:r>
            <a:r>
              <a:rPr lang="en-US" sz="2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quét</a:t>
            </a:r>
            <a:r>
              <a:rPr lang="en-US" sz="2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sàn</a:t>
            </a:r>
            <a:r>
              <a:rPr lang="en-US" sz="2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2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7250900" y="5642840"/>
            <a:ext cx="3728604" cy="608505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en-US" sz="2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 HS</a:t>
            </a:r>
            <a:endPara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3965247" y="269101"/>
            <a:ext cx="4353220" cy="701545"/>
            <a:chOff x="4168573" y="1295284"/>
            <a:chExt cx="4353220" cy="701545"/>
          </a:xfrm>
        </p:grpSpPr>
        <p:sp>
          <p:nvSpPr>
            <p:cNvPr id="24" name="Rounded Rectangle 23"/>
            <p:cNvSpPr/>
            <p:nvPr/>
          </p:nvSpPr>
          <p:spPr>
            <a:xfrm>
              <a:off x="4168573" y="1295284"/>
              <a:ext cx="4353220" cy="70154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smtClean="0">
                  <a:solidFill>
                    <a:srgbClr val="41719C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   </a:t>
              </a:r>
              <a:r>
                <a:rPr lang="en-US" sz="3200" b="1" dirty="0" smtClean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KHÁM PHÁ</a:t>
              </a:r>
              <a:endParaRPr lang="en-US" sz="32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764400" y="1310006"/>
              <a:ext cx="722412" cy="665379"/>
            </a:xfrm>
            <a:prstGeom prst="rect">
              <a:avLst/>
            </a:prstGeom>
          </p:spPr>
        </p:pic>
      </p:grpSp>
      <p:sp>
        <p:nvSpPr>
          <p:cNvPr id="27" name="Rounded Rectangle 26"/>
          <p:cNvSpPr/>
          <p:nvPr/>
        </p:nvSpPr>
        <p:spPr>
          <a:xfrm>
            <a:off x="658981" y="4412564"/>
            <a:ext cx="5213444" cy="1575317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en-US" sz="24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Yêu</a:t>
            </a:r>
            <a:r>
              <a:rPr lang="en-US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nhiệm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vụ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so </a:t>
            </a:r>
            <a:r>
              <a:rPr lang="en-US" sz="2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sánh</a:t>
            </a: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US" sz="2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xem</a:t>
            </a: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lý</a:t>
            </a: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30497" y="1359336"/>
            <a:ext cx="3872101" cy="3053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136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2" grpId="0"/>
      <p:bldP spid="2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4085032" y="617500"/>
            <a:ext cx="4353220" cy="701545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41719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</a:t>
            </a:r>
            <a:r>
              <a:rPr lang="en-US" sz="3200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LUYỆN TẬP</a:t>
            </a:r>
            <a:endParaRPr lang="en-US" sz="3200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6220" y="650123"/>
            <a:ext cx="695325" cy="6477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717919" y="1974508"/>
            <a:ext cx="6005611" cy="4117009"/>
            <a:chOff x="717919" y="1974508"/>
            <a:chExt cx="6005611" cy="4117009"/>
          </a:xfrm>
        </p:grpSpPr>
        <p:sp>
          <p:nvSpPr>
            <p:cNvPr id="9" name="Rounded Rectangle 8"/>
            <p:cNvSpPr/>
            <p:nvPr/>
          </p:nvSpPr>
          <p:spPr>
            <a:xfrm>
              <a:off x="717919" y="1974508"/>
              <a:ext cx="6005611" cy="4117009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CC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757186" y="3177265"/>
              <a:ext cx="5926003" cy="242938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573088" indent="-573088" algn="just">
                <a:lnSpc>
                  <a:spcPct val="130000"/>
                </a:lnSpc>
                <a:spcAft>
                  <a:spcPts val="1000"/>
                </a:spcAft>
                <a:buClr>
                  <a:srgbClr val="FF0000"/>
                </a:buClr>
                <a:buFont typeface="Wingdings" panose="05000000000000000000" pitchFamily="2" charset="2"/>
                <a:buChar char="v"/>
              </a:pPr>
              <a:r>
                <a:rPr lang="en-US" sz="2600" dirty="0" err="1">
                  <a:latin typeface="Arial" panose="020B0604020202020204" pitchFamily="34" charset="0"/>
                  <a:cs typeface="Arial" panose="020B0604020202020204" pitchFamily="34" charset="0"/>
                </a:rPr>
                <a:t>Em</a:t>
              </a:r>
              <a:r>
                <a:rPr lang="en-US" sz="2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dirty="0" err="1">
                  <a:latin typeface="Arial" panose="020B0604020202020204" pitchFamily="34" charset="0"/>
                  <a:cs typeface="Arial" panose="020B0604020202020204" pitchFamily="34" charset="0"/>
                </a:rPr>
                <a:t>hãy</a:t>
              </a:r>
              <a:r>
                <a:rPr lang="en-US" sz="2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dirty="0" err="1">
                  <a:latin typeface="Arial" panose="020B0604020202020204" pitchFamily="34" charset="0"/>
                  <a:cs typeface="Arial" panose="020B0604020202020204" pitchFamily="34" charset="0"/>
                </a:rPr>
                <a:t>trao</a:t>
              </a:r>
              <a:r>
                <a:rPr lang="en-US" sz="2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dirty="0" err="1">
                  <a:latin typeface="Arial" panose="020B0604020202020204" pitchFamily="34" charset="0"/>
                  <a:cs typeface="Arial" panose="020B0604020202020204" pitchFamily="34" charset="0"/>
                </a:rPr>
                <a:t>đổi</a:t>
              </a:r>
              <a:r>
                <a:rPr lang="en-US" sz="2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dirty="0" err="1">
                  <a:latin typeface="Arial" panose="020B0604020202020204" pitchFamily="34" charset="0"/>
                  <a:cs typeface="Arial" panose="020B0604020202020204" pitchFamily="34" charset="0"/>
                </a:rPr>
                <a:t>với</a:t>
              </a:r>
              <a:r>
                <a:rPr lang="en-US" sz="2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dirty="0" err="1">
                  <a:latin typeface="Arial" panose="020B0604020202020204" pitchFamily="34" charset="0"/>
                  <a:cs typeface="Arial" panose="020B0604020202020204" pitchFamily="34" charset="0"/>
                </a:rPr>
                <a:t>bạn</a:t>
              </a:r>
              <a:r>
                <a:rPr lang="en-US" sz="2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dirty="0" err="1">
                  <a:latin typeface="Arial" panose="020B0604020202020204" pitchFamily="34" charset="0"/>
                  <a:cs typeface="Arial" panose="020B0604020202020204" pitchFamily="34" charset="0"/>
                </a:rPr>
                <a:t>để</a:t>
              </a:r>
              <a:r>
                <a:rPr lang="en-US" sz="2600" dirty="0">
                  <a:latin typeface="Arial" panose="020B0604020202020204" pitchFamily="34" charset="0"/>
                  <a:cs typeface="Arial" panose="020B0604020202020204" pitchFamily="34" charset="0"/>
                </a:rPr>
                <a:t> chia </a:t>
              </a:r>
              <a:r>
                <a:rPr lang="en-US" sz="2600" dirty="0" err="1">
                  <a:latin typeface="Arial" panose="020B0604020202020204" pitchFamily="34" charset="0"/>
                  <a:cs typeface="Arial" panose="020B0604020202020204" pitchFamily="34" charset="0"/>
                </a:rPr>
                <a:t>nhỏ</a:t>
              </a:r>
              <a:r>
                <a:rPr lang="en-US" sz="2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dirty="0" err="1"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2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dirty="0" err="1">
                  <a:latin typeface="Arial" panose="020B0604020202020204" pitchFamily="34" charset="0"/>
                  <a:cs typeface="Arial" panose="020B0604020202020204" pitchFamily="34" charset="0"/>
                </a:rPr>
                <a:t>nhiệm</a:t>
              </a:r>
              <a:r>
                <a:rPr lang="en-US" sz="2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dirty="0" err="1">
                  <a:latin typeface="Arial" panose="020B0604020202020204" pitchFamily="34" charset="0"/>
                  <a:cs typeface="Arial" panose="020B0604020202020204" pitchFamily="34" charset="0"/>
                </a:rPr>
                <a:t>vụ</a:t>
              </a:r>
              <a:r>
                <a:rPr lang="en-US" sz="2600" dirty="0">
                  <a:latin typeface="Arial" panose="020B0604020202020204" pitchFamily="34" charset="0"/>
                  <a:cs typeface="Arial" panose="020B0604020202020204" pitchFamily="34" charset="0"/>
                </a:rPr>
                <a:t>: </a:t>
              </a:r>
              <a:endParaRPr lang="en-US" sz="2600" dirty="0" smtClean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174625" indent="336550" algn="just">
                <a:lnSpc>
                  <a:spcPct val="130000"/>
                </a:lnSpc>
                <a:spcAft>
                  <a:spcPts val="1000"/>
                </a:spcAft>
                <a:buClr>
                  <a:srgbClr val="FF0000"/>
                </a:buClr>
                <a:buFont typeface="Arial" panose="020B0604020202020204" pitchFamily="34" charset="0"/>
                <a:buChar char="•"/>
              </a:pPr>
              <a:r>
                <a:rPr lang="vi-VN" sz="2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Chuẩn </a:t>
              </a:r>
              <a:r>
                <a:rPr lang="vi-VN" sz="2600" dirty="0">
                  <a:latin typeface="Arial" panose="020B0604020202020204" pitchFamily="34" charset="0"/>
                  <a:cs typeface="Arial" panose="020B0604020202020204" pitchFamily="34" charset="0"/>
                </a:rPr>
                <a:t>bị cặp sách trước khi đi học</a:t>
              </a:r>
              <a:r>
                <a:rPr lang="vi-VN" sz="2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;</a:t>
              </a:r>
              <a:endParaRPr lang="en-US" sz="2600" dirty="0" smtClean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174625" indent="336550" algn="just">
                <a:lnSpc>
                  <a:spcPct val="130000"/>
                </a:lnSpc>
                <a:spcAft>
                  <a:spcPts val="1000"/>
                </a:spcAft>
                <a:buClr>
                  <a:srgbClr val="FF0000"/>
                </a:buClr>
                <a:buFont typeface="Arial" panose="020B0604020202020204" pitchFamily="34" charset="0"/>
                <a:buChar char="•"/>
              </a:pPr>
              <a:r>
                <a:rPr lang="en-US" sz="2600" dirty="0" err="1">
                  <a:latin typeface="Arial" panose="020B0604020202020204" pitchFamily="34" charset="0"/>
                  <a:cs typeface="Arial" panose="020B0604020202020204" pitchFamily="34" charset="0"/>
                </a:rPr>
                <a:t>Thực</a:t>
              </a:r>
              <a:r>
                <a:rPr lang="en-US" sz="2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dirty="0" err="1">
                  <a:latin typeface="Arial" panose="020B0604020202020204" pitchFamily="34" charset="0"/>
                  <a:cs typeface="Arial" panose="020B0604020202020204" pitchFamily="34" charset="0"/>
                </a:rPr>
                <a:t>hiện</a:t>
              </a:r>
              <a:r>
                <a:rPr lang="en-US" sz="2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dirty="0" err="1">
                  <a:latin typeface="Arial" panose="020B0604020202020204" pitchFamily="34" charset="0"/>
                  <a:cs typeface="Arial" panose="020B0604020202020204" pitchFamily="34" charset="0"/>
                </a:rPr>
                <a:t>dãy</a:t>
              </a:r>
              <a:r>
                <a:rPr lang="en-US" sz="2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dirty="0" err="1">
                  <a:latin typeface="Arial" panose="020B0604020202020204" pitchFamily="34" charset="0"/>
                  <a:cs typeface="Arial" panose="020B0604020202020204" pitchFamily="34" charset="0"/>
                </a:rPr>
                <a:t>phép</a:t>
              </a:r>
              <a:r>
                <a:rPr lang="en-US" sz="2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dirty="0" err="1"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2600" dirty="0">
                  <a:latin typeface="Arial" panose="020B0604020202020204" pitchFamily="34" charset="0"/>
                  <a:cs typeface="Arial" panose="020B0604020202020204" pitchFamily="34" charset="0"/>
                </a:rPr>
                <a:t> 7 + 2 × 3.</a:t>
              </a:r>
              <a:endParaRPr lang="en-US" sz="2600" b="1" dirty="0" smtClean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3002746" y="2212621"/>
              <a:ext cx="138371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en-US" sz="2800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tập</a:t>
              </a:r>
              <a:endPara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4608" y="2031643"/>
            <a:ext cx="4029898" cy="4055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63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4085032" y="617500"/>
            <a:ext cx="4353220" cy="701545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41719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</a:t>
            </a:r>
            <a:r>
              <a:rPr lang="en-US" sz="3200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LUYỆN TẬP</a:t>
            </a:r>
            <a:endParaRPr lang="en-US" sz="3200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6220" y="650123"/>
            <a:ext cx="695325" cy="6477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717919" y="1659988"/>
            <a:ext cx="6414401" cy="4529797"/>
            <a:chOff x="717919" y="1659988"/>
            <a:chExt cx="6414401" cy="4529797"/>
          </a:xfrm>
        </p:grpSpPr>
        <p:sp>
          <p:nvSpPr>
            <p:cNvPr id="9" name="Rounded Rectangle 8"/>
            <p:cNvSpPr/>
            <p:nvPr/>
          </p:nvSpPr>
          <p:spPr>
            <a:xfrm>
              <a:off x="717919" y="1659988"/>
              <a:ext cx="6414401" cy="452979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877869" y="2287351"/>
              <a:ext cx="6099705" cy="138114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20000"/>
                </a:lnSpc>
                <a:spcAft>
                  <a:spcPts val="1000"/>
                </a:spcAft>
                <a:buClr>
                  <a:srgbClr val="FF0000"/>
                </a:buClr>
              </a:pPr>
              <a:r>
                <a:rPr lang="vi-VN" sz="2400" dirty="0"/>
                <a:t>Lớp bạn An được giao nhiệm vụ dọn vệ sinh hai khu vực: khu lớp học và sân trường.</a:t>
              </a:r>
              <a:endParaRPr lang="en-US" sz="2400" b="1" dirty="0" smtClean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854954" y="1706268"/>
              <a:ext cx="214033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Tình</a:t>
              </a:r>
              <a:r>
                <a:rPr lang="en-US" sz="2800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huống</a:t>
              </a:r>
              <a:endPara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6" name="Rounded Rectangle 5"/>
          <p:cNvSpPr/>
          <p:nvPr/>
        </p:nvSpPr>
        <p:spPr>
          <a:xfrm>
            <a:off x="1044113" y="3668498"/>
            <a:ext cx="2801766" cy="2420915"/>
          </a:xfrm>
          <a:prstGeom prst="round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>
            <a:off x="4000625" y="3668498"/>
            <a:ext cx="2843928" cy="2414753"/>
          </a:xfrm>
          <a:prstGeom prst="round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7485810" y="3635135"/>
            <a:ext cx="3882776" cy="18651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vi-VN" sz="2400" dirty="0">
                <a:solidFill>
                  <a:srgbClr val="3333CC"/>
                </a:solidFill>
              </a:rPr>
              <a:t>Em hãy trao đổi với bạn và nêu cách chia nhiệm vụ của lớp bạn An thành các nhiệm vụ nhỏ hơn.</a:t>
            </a:r>
            <a:endParaRPr lang="en-US" sz="2300" dirty="0">
              <a:solidFill>
                <a:srgbClr val="33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7394626" y="2033516"/>
            <a:ext cx="4079260" cy="3841162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3258" y="2240321"/>
            <a:ext cx="1101996" cy="1130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32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4" grpId="0" animBg="1"/>
      <p:bldP spid="16" grpId="0"/>
      <p:bldP spid="1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3349</TotalTime>
  <Words>469</Words>
  <Application>Microsoft Office PowerPoint</Application>
  <PresentationFormat>Widescreen</PresentationFormat>
  <Paragraphs>52</Paragraphs>
  <Slides>12</Slides>
  <Notes>8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Arial</vt:lpstr>
      <vt:lpstr>Calibri</vt:lpstr>
      <vt:lpstr>Calibri Light</vt:lpstr>
      <vt:lpstr>Tahoma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Admin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TOPICA</cp:lastModifiedBy>
  <cp:revision>571</cp:revision>
  <dcterms:created xsi:type="dcterms:W3CDTF">2022-01-27T15:18:21Z</dcterms:created>
  <dcterms:modified xsi:type="dcterms:W3CDTF">2023-03-31T06:17:30Z</dcterms:modified>
</cp:coreProperties>
</file>