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24" r:id="rId2"/>
  </p:sldMasterIdLst>
  <p:notesMasterIdLst>
    <p:notesMasterId r:id="rId19"/>
  </p:notesMasterIdLst>
  <p:sldIdLst>
    <p:sldId id="263" r:id="rId3"/>
    <p:sldId id="283" r:id="rId4"/>
    <p:sldId id="284" r:id="rId5"/>
    <p:sldId id="387" r:id="rId6"/>
    <p:sldId id="390" r:id="rId7"/>
    <p:sldId id="372" r:id="rId8"/>
    <p:sldId id="306" r:id="rId9"/>
    <p:sldId id="389" r:id="rId10"/>
    <p:sldId id="336" r:id="rId11"/>
    <p:sldId id="331" r:id="rId12"/>
    <p:sldId id="383" r:id="rId13"/>
    <p:sldId id="388" r:id="rId14"/>
    <p:sldId id="391" r:id="rId15"/>
    <p:sldId id="392" r:id="rId16"/>
    <p:sldId id="393" r:id="rId17"/>
    <p:sldId id="394" r:id="rId18"/>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hần 3 - Cuộc sống trực tuyến" id="{62BBD8A1-93A1-4716-890A-20E78BCDF832}">
          <p14:sldIdLst>
            <p14:sldId id="263"/>
            <p14:sldId id="283"/>
            <p14:sldId id="284"/>
            <p14:sldId id="387"/>
            <p14:sldId id="390"/>
            <p14:sldId id="372"/>
            <p14:sldId id="306"/>
            <p14:sldId id="389"/>
            <p14:sldId id="336"/>
            <p14:sldId id="331"/>
            <p14:sldId id="383"/>
            <p14:sldId id="388"/>
            <p14:sldId id="391"/>
            <p14:sldId id="392"/>
            <p14:sldId id="393"/>
            <p14:sldId id="394"/>
          </p14:sldIdLst>
        </p14:section>
      </p14:sectionLst>
    </p:ex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830"/>
    <a:srgbClr val="005DBA"/>
    <a:srgbClr val="EA7E7E"/>
    <a:srgbClr val="33A3DC"/>
    <a:srgbClr val="353535"/>
    <a:srgbClr val="23A5BB"/>
    <a:srgbClr val="67B458"/>
    <a:srgbClr val="3ECFA0"/>
    <a:srgbClr val="4BD88A"/>
    <a:srgbClr val="41B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434" autoAdjust="0"/>
  </p:normalViewPr>
  <p:slideViewPr>
    <p:cSldViewPr snapToGrid="0">
      <p:cViewPr>
        <p:scale>
          <a:sx n="73" d="100"/>
          <a:sy n="73" d="100"/>
        </p:scale>
        <p:origin x="-498" y="-48"/>
      </p:cViewPr>
      <p:guideLst>
        <p:guide orient="horz" pos="2160"/>
        <p:guide pos="384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3/23/2023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B92DDC-5723-4348-B74C-D46FE223E68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11838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2.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13.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3/23/2023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3606574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282997" cy="369332"/>
          </a:xfrm>
          <a:prstGeom prst="rect">
            <a:avLst/>
          </a:prstGeom>
          <a:noFill/>
        </p:spPr>
        <p:txBody>
          <a:bodyPr wrap="none" rtlCol="0">
            <a:spAutoFit/>
          </a:bodyPr>
          <a:lstStyle/>
          <a:p>
            <a:r>
              <a:rPr lang="en-US" dirty="0" err="1">
                <a:latin typeface="UTM Duepuntozero" panose="02040603050506020204" pitchFamily="18" charset="0"/>
              </a:rPr>
              <a:t>Chủ</a:t>
            </a:r>
            <a:r>
              <a:rPr lang="en-US" baseline="0" dirty="0">
                <a:latin typeface="UTM Duepuntozero" panose="02040603050506020204" pitchFamily="18" charset="0"/>
              </a:rPr>
              <a:t> </a:t>
            </a:r>
            <a:r>
              <a:rPr lang="en-US" baseline="0" dirty="0" err="1">
                <a:latin typeface="UTM Duepuntozero" panose="02040603050506020204" pitchFamily="18" charset="0"/>
              </a:rPr>
              <a:t>đề</a:t>
            </a:r>
            <a:r>
              <a:rPr lang="en-US" baseline="0" dirty="0">
                <a:latin typeface="UTM Duepuntozero" panose="02040603050506020204" pitchFamily="18" charset="0"/>
              </a:rPr>
              <a:t> B</a:t>
            </a:r>
            <a:r>
              <a:rPr lang="en-US" dirty="0">
                <a:latin typeface="UTM Duepuntozero" panose="02040603050506020204" pitchFamily="18" charset="0"/>
              </a:rPr>
              <a:t>. </a:t>
            </a:r>
            <a:r>
              <a:rPr lang="en-US" dirty="0" err="1">
                <a:latin typeface="UTM Duepuntozero" panose="02040603050506020204" pitchFamily="18" charset="0"/>
              </a:rPr>
              <a:t>Công</a:t>
            </a:r>
            <a:r>
              <a:rPr lang="en-US" dirty="0">
                <a:latin typeface="UTM Duepuntozero" panose="02040603050506020204" pitchFamily="18" charset="0"/>
              </a:rPr>
              <a:t> </a:t>
            </a:r>
            <a:r>
              <a:rPr lang="en-US" dirty="0" err="1">
                <a:latin typeface="UTM Duepuntozero" panose="02040603050506020204" pitchFamily="18" charset="0"/>
              </a:rPr>
              <a:t>dân</a:t>
            </a:r>
            <a:r>
              <a:rPr lang="en-US" dirty="0">
                <a:latin typeface="UTM Duepuntozero" panose="02040603050506020204" pitchFamily="18" charset="0"/>
              </a:rPr>
              <a:t> </a:t>
            </a:r>
            <a:r>
              <a:rPr lang="en-US" dirty="0" err="1">
                <a:latin typeface="UTM Duepuntozero" panose="02040603050506020204" pitchFamily="18" charset="0"/>
              </a:rPr>
              <a:t>số</a:t>
            </a:r>
            <a:endParaRPr lang="en-US" dirty="0">
              <a:latin typeface="UTM Duepuntozero" panose="02040603050506020204" pitchFamily="18" charset="0"/>
            </a:endParaRPr>
          </a:p>
        </p:txBody>
      </p:sp>
      <p:sp>
        <p:nvSpPr>
          <p:cNvPr id="9" name="TextBox 8"/>
          <p:cNvSpPr txBox="1"/>
          <p:nvPr userDrawn="1"/>
        </p:nvSpPr>
        <p:spPr>
          <a:xfrm>
            <a:off x="7878960" y="198198"/>
            <a:ext cx="4313040"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a:spcBef>
                <a:spcPts val="600"/>
              </a:spcBef>
              <a:spcAft>
                <a:spcPts val="600"/>
              </a:spcAft>
              <a:tabLst>
                <a:tab pos="4749165" algn="l"/>
              </a:tabLst>
            </a:pP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Bài</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1: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Tớ</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cần</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chú</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ý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những</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gì</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dirty="0" err="1">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khi</a:t>
            </a:r>
            <a:r>
              <a:rPr lang="en-US" sz="1800" b="1"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 “online”</a:t>
            </a:r>
            <a:endParaRPr lang="en-GB" sz="1800" dirty="0">
              <a:effectLst/>
              <a:latin typeface="Times New Roman" panose="02020603050405020304" pitchFamily="18" charset="0"/>
              <a:ea typeface="Times New Roman" panose="02020603050405020304" pitchFamily="18" charset="0"/>
              <a:cs typeface="Arial" panose="020B0604020202020204" pitchFamily="34" charset="0"/>
            </a:endParaRP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381187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5908151" y="161842"/>
            <a:ext cx="540244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dirty="0" err="1"/>
              <a:t>Bài</a:t>
            </a:r>
            <a:r>
              <a:rPr lang="en-US" baseline="0" dirty="0"/>
              <a:t> 2</a:t>
            </a:r>
            <a:r>
              <a:rPr lang="vi-VN" dirty="0"/>
              <a:t>. Tớ liên lạc được với mọi người ở khắp mọi nơi trên thế giới</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2309235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3/23/2023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172445139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1750265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282997" cy="369332"/>
          </a:xfrm>
          <a:prstGeom prst="rect">
            <a:avLst/>
          </a:prstGeom>
          <a:noFill/>
        </p:spPr>
        <p:txBody>
          <a:bodyPr wrap="none" rtlCol="0">
            <a:spAutoFit/>
          </a:bodyPr>
          <a:lstStyle/>
          <a:p>
            <a:r>
              <a:rPr lang="en-US" dirty="0" err="1">
                <a:latin typeface="UTM Duepuntozero" panose="02040603050506020204" pitchFamily="18" charset="0"/>
              </a:rPr>
              <a:t>Chủ</a:t>
            </a:r>
            <a:r>
              <a:rPr lang="en-US" baseline="0" dirty="0">
                <a:latin typeface="UTM Duepuntozero" panose="02040603050506020204" pitchFamily="18" charset="0"/>
              </a:rPr>
              <a:t> </a:t>
            </a:r>
            <a:r>
              <a:rPr lang="en-US" baseline="0" dirty="0" err="1">
                <a:latin typeface="UTM Duepuntozero" panose="02040603050506020204" pitchFamily="18" charset="0"/>
              </a:rPr>
              <a:t>đề</a:t>
            </a:r>
            <a:r>
              <a:rPr lang="en-US" baseline="0" dirty="0">
                <a:latin typeface="UTM Duepuntozero" panose="02040603050506020204" pitchFamily="18" charset="0"/>
              </a:rPr>
              <a:t> B. </a:t>
            </a:r>
            <a:r>
              <a:rPr lang="en-US" baseline="0" dirty="0" err="1">
                <a:latin typeface="UTM Duepuntozero" panose="02040603050506020204" pitchFamily="18" charset="0"/>
              </a:rPr>
              <a:t>Công</a:t>
            </a:r>
            <a:r>
              <a:rPr lang="en-US" baseline="0" dirty="0">
                <a:latin typeface="UTM Duepuntozero" panose="02040603050506020204" pitchFamily="18" charset="0"/>
              </a:rPr>
              <a:t> </a:t>
            </a:r>
            <a:r>
              <a:rPr lang="en-US" baseline="0" dirty="0" err="1">
                <a:latin typeface="UTM Duepuntozero" panose="02040603050506020204" pitchFamily="18" charset="0"/>
              </a:rPr>
              <a:t>dân</a:t>
            </a:r>
            <a:r>
              <a:rPr lang="en-US" baseline="0" dirty="0">
                <a:latin typeface="UTM Duepuntozero" panose="02040603050506020204" pitchFamily="18" charset="0"/>
              </a:rPr>
              <a:t> </a:t>
            </a:r>
            <a:r>
              <a:rPr lang="en-US" baseline="0" dirty="0" err="1">
                <a:latin typeface="UTM Duepuntozero" panose="02040603050506020204" pitchFamily="18" charset="0"/>
              </a:rPr>
              <a:t>số</a:t>
            </a:r>
            <a:endParaRPr lang="en-US" dirty="0">
              <a:latin typeface="UTM Duepuntozero" panose="02040603050506020204" pitchFamily="18" charset="0"/>
            </a:endParaRPr>
          </a:p>
        </p:txBody>
      </p:sp>
      <p:sp>
        <p:nvSpPr>
          <p:cNvPr id="9" name="TextBox 8"/>
          <p:cNvSpPr txBox="1"/>
          <p:nvPr userDrawn="1"/>
        </p:nvSpPr>
        <p:spPr>
          <a:xfrm>
            <a:off x="8142943" y="161842"/>
            <a:ext cx="4049057"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b="1" dirty="0" err="1"/>
              <a:t>Bài</a:t>
            </a:r>
            <a:r>
              <a:rPr lang="en-US" b="1" dirty="0"/>
              <a:t> </a:t>
            </a:r>
            <a:r>
              <a:rPr lang="en-GB" b="1" dirty="0"/>
              <a:t>1: </a:t>
            </a:r>
            <a:r>
              <a:rPr lang="en-GB" b="1" dirty="0" err="1"/>
              <a:t>Tớ</a:t>
            </a:r>
            <a:r>
              <a:rPr lang="en-GB" b="1" dirty="0"/>
              <a:t> </a:t>
            </a:r>
            <a:r>
              <a:rPr lang="en-GB" b="1" dirty="0" err="1"/>
              <a:t>cần</a:t>
            </a:r>
            <a:r>
              <a:rPr lang="en-GB" b="1" dirty="0"/>
              <a:t> </a:t>
            </a:r>
            <a:r>
              <a:rPr lang="en-GB" b="1" dirty="0" err="1"/>
              <a:t>chú</a:t>
            </a:r>
            <a:r>
              <a:rPr lang="en-GB" b="1" dirty="0"/>
              <a:t> ý </a:t>
            </a:r>
            <a:r>
              <a:rPr lang="en-GB" b="1" dirty="0" err="1"/>
              <a:t>những</a:t>
            </a:r>
            <a:r>
              <a:rPr lang="en-GB" b="1" dirty="0"/>
              <a:t> </a:t>
            </a:r>
            <a:r>
              <a:rPr lang="en-GB" b="1" dirty="0" err="1"/>
              <a:t>gì</a:t>
            </a:r>
            <a:r>
              <a:rPr lang="en-GB" b="1" dirty="0"/>
              <a:t> </a:t>
            </a:r>
            <a:r>
              <a:rPr lang="en-GB" b="1" dirty="0" err="1"/>
              <a:t>khi</a:t>
            </a:r>
            <a:r>
              <a:rPr lang="en-GB" b="1" dirty="0"/>
              <a:t> “online”</a:t>
            </a:r>
            <a:endParaRPr lang="vi-VN" b="1" dirty="0"/>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1515531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6162675" y="161842"/>
            <a:ext cx="540244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a:t>Bài</a:t>
            </a:r>
            <a:r>
              <a:rPr lang="en-US" baseline="0"/>
              <a:t> 2</a:t>
            </a:r>
            <a:r>
              <a:rPr lang="vi-VN"/>
              <a:t>. Tớ liên lạc được với mọi người ở khắp mọi nơi trên thế giới</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4061358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3/23/2023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367370251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3/23/2023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702" r:id="rId2"/>
    <p:sldLayoutId id="2147483719" r:id="rId3"/>
    <p:sldLayoutId id="2147483720" r:id="rId4"/>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3/23/2023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2928240001"/>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earch.aol.com/"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www.live.com/" TargetMode="External"/><Relationship Id="rId3" Type="http://schemas.openxmlformats.org/officeDocument/2006/relationships/image" Target="../media/image14.emf"/><Relationship Id="rId7" Type="http://schemas.openxmlformats.org/officeDocument/2006/relationships/hyperlink" Target="http://www.yahoo.com/"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hyperlink" Target="http://www.google.com/" TargetMode="External"/><Relationship Id="rId5" Type="http://schemas.openxmlformats.org/officeDocument/2006/relationships/image" Target="../media/image16.emf"/><Relationship Id="rId10" Type="http://schemas.openxmlformats.org/officeDocument/2006/relationships/hyperlink" Target="http://www.altavista.com/" TargetMode="External"/><Relationship Id="rId4" Type="http://schemas.openxmlformats.org/officeDocument/2006/relationships/image" Target="../media/image15.emf"/><Relationship Id="rId9" Type="http://schemas.openxmlformats.org/officeDocument/2006/relationships/hyperlink" Target="http://www.ask.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solidFill>
                  <a:srgbClr val="099BDD"/>
                </a:solidFill>
                <a:latin typeface="UTM Duepuntozero"/>
              </a:rPr>
              <a:t>CUỘC SỐNG TRỰC TUYẾN</a:t>
            </a:r>
            <a:endParaRPr lang="en-US" sz="4000">
              <a:latin typeface="UTM Duepuntozero" panose="02040603050506020204" pitchFamily="18" charset="0"/>
            </a:endParaRPr>
          </a:p>
        </p:txBody>
      </p:sp>
      <p:sp>
        <p:nvSpPr>
          <p:cNvPr id="2" name="Subtitle 1"/>
          <p:cNvSpPr>
            <a:spLocks noGrp="1"/>
          </p:cNvSpPr>
          <p:nvPr>
            <p:ph type="subTitle" idx="1"/>
          </p:nvPr>
        </p:nvSpPr>
        <p:spPr/>
        <p:txBody>
          <a:bodyPr>
            <a:normAutofit/>
          </a:bodyPr>
          <a:lstStyle/>
          <a:p>
            <a:r>
              <a:rPr lang="en-US" sz="3000" dirty="0">
                <a:latin typeface="UTM Duepuntozero" panose="02040603050506020204" pitchFamily="18" charset="0"/>
              </a:rPr>
              <a:t>CHỦ ĐỀ B. CÔNG DÂN SỐ</a:t>
            </a:r>
          </a:p>
        </p:txBody>
      </p:sp>
    </p:spTree>
    <p:extLst>
      <p:ext uri="{BB962C8B-B14F-4D97-AF65-F5344CB8AC3E}">
        <p14:creationId xmlns:p14="http://schemas.microsoft.com/office/powerpoint/2010/main" val="2981968600"/>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rPr>
              <a:t>ÔN TẬP KIẾN THỨC CŨ</a:t>
            </a:r>
          </a:p>
        </p:txBody>
      </p:sp>
      <p:pic>
        <p:nvPicPr>
          <p:cNvPr id="5122" name="Picture 2" descr="Kiểm tra bài cũ Pick a name trong ClassPoint | Tinh hoa Công ...">
            <a:extLst>
              <a:ext uri="{FF2B5EF4-FFF2-40B4-BE49-F238E27FC236}">
                <a16:creationId xmlns="" xmlns:a16="http://schemas.microsoft.com/office/drawing/2014/main" id="{82E79D01-2CB0-125C-DFBA-893584D27A5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4620" y="3768671"/>
            <a:ext cx="2311400" cy="2311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 xmlns:a16="http://schemas.microsoft.com/office/drawing/2014/main" id="{9CEE9932-2A28-3F79-4ADA-B0070C99756A}"/>
              </a:ext>
            </a:extLst>
          </p:cNvPr>
          <p:cNvGraphicFramePr>
            <a:graphicFrameLocks noGrp="1"/>
          </p:cNvGraphicFramePr>
          <p:nvPr>
            <p:extLst>
              <p:ext uri="{D42A27DB-BD31-4B8C-83A1-F6EECF244321}">
                <p14:modId xmlns:p14="http://schemas.microsoft.com/office/powerpoint/2010/main" val="2233440392"/>
              </p:ext>
            </p:extLst>
          </p:nvPr>
        </p:nvGraphicFramePr>
        <p:xfrm>
          <a:off x="1344930" y="1932810"/>
          <a:ext cx="9867900" cy="2204085"/>
        </p:xfrm>
        <a:graphic>
          <a:graphicData uri="http://schemas.openxmlformats.org/drawingml/2006/table">
            <a:tbl>
              <a:tblPr>
                <a:tableStyleId>{5C22544A-7EE6-4342-B048-85BDC9FD1C3A}</a:tableStyleId>
              </a:tblPr>
              <a:tblGrid>
                <a:gridCol w="9867900">
                  <a:extLst>
                    <a:ext uri="{9D8B030D-6E8A-4147-A177-3AD203B41FA5}">
                      <a16:colId xmlns="" xmlns:a16="http://schemas.microsoft.com/office/drawing/2014/main" val="2274537537"/>
                    </a:ext>
                  </a:extLst>
                </a:gridCol>
              </a:tblGrid>
              <a:tr h="1232030">
                <a:tc>
                  <a:txBody>
                    <a:bodyPr/>
                    <a:lstStyle/>
                    <a:p>
                      <a:pPr algn="l"/>
                      <a:r>
                        <a:rPr lang="vi-VN" sz="3600" kern="1200">
                          <a:solidFill>
                            <a:schemeClr val="dk1"/>
                          </a:solidFill>
                          <a:effectLst/>
                          <a:latin typeface="+mn-lt"/>
                          <a:ea typeface="+mn-ea"/>
                          <a:cs typeface="+mn-cs"/>
                        </a:rPr>
                        <a:t>1. Máy tìm kiếm thông tin là gì? dùng để làm gì?</a:t>
                      </a:r>
                    </a:p>
                    <a:p>
                      <a:pPr algn="l"/>
                      <a:r>
                        <a:rPr lang="vi-VN" sz="3600" kern="1200">
                          <a:solidFill>
                            <a:schemeClr val="dk1"/>
                          </a:solidFill>
                          <a:effectLst/>
                          <a:latin typeface="+mn-lt"/>
                          <a:ea typeface="+mn-ea"/>
                          <a:cs typeface="+mn-cs"/>
                        </a:rPr>
                        <a:t>2. Em tìm được gì khi sử dụng máy tìm kiếm thông tin?</a:t>
                      </a:r>
                    </a:p>
                  </a:txBody>
                  <a:tcPr marL="68580" marR="68580" marT="9525" marB="0" anchor="ctr">
                    <a:noFill/>
                  </a:tcPr>
                </a:tc>
                <a:extLst>
                  <a:ext uri="{0D108BD9-81ED-4DB2-BD59-A6C34878D82A}">
                    <a16:rowId xmlns="" xmlns:a16="http://schemas.microsoft.com/office/drawing/2014/main" val="1650995278"/>
                  </a:ext>
                </a:extLst>
              </a:tr>
            </a:tbl>
          </a:graphicData>
        </a:graphic>
      </p:graphicFrame>
    </p:spTree>
    <p:extLst>
      <p:ext uri="{BB962C8B-B14F-4D97-AF65-F5344CB8AC3E}">
        <p14:creationId xmlns:p14="http://schemas.microsoft.com/office/powerpoint/2010/main" val="2466028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13B8E5A4-501F-33DB-3143-41B5A01A581F}"/>
              </a:ext>
            </a:extLst>
          </p:cNvPr>
          <p:cNvSpPr txBox="1"/>
          <p:nvPr/>
        </p:nvSpPr>
        <p:spPr>
          <a:xfrm>
            <a:off x="1156259" y="2127418"/>
            <a:ext cx="10196877" cy="851297"/>
          </a:xfrm>
          <a:prstGeom prst="roundRect">
            <a:avLst/>
          </a:prstGeom>
          <a:solidFill>
            <a:schemeClr val="accent6">
              <a:lumMod val="60000"/>
              <a:lumOff val="40000"/>
            </a:schemeClr>
          </a:solidFill>
        </p:spPr>
        <p:txBody>
          <a:bodyPr wrap="square">
            <a:spAutoFit/>
          </a:bodyPr>
          <a:lstStyle/>
          <a:p>
            <a:pPr algn="ctr" fontAlgn="base"/>
            <a:r>
              <a:rPr lang="en-US" sz="4400" b="1">
                <a:solidFill>
                  <a:srgbClr val="000000"/>
                </a:solidFill>
                <a:effectLst/>
                <a:latin typeface="Times New Roman" panose="02020603050405020304" pitchFamily="18" charset="0"/>
                <a:ea typeface="Times New Roman" panose="02020603050405020304" pitchFamily="18" charset="0"/>
              </a:rPr>
              <a:t>Một số công cụ tìm kiếm</a:t>
            </a:r>
            <a:endParaRPr lang="en-GB" sz="7200" b="1" dirty="0">
              <a:effectLst/>
              <a:latin typeface=".VnTime"/>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683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A537B67-9350-3656-24E9-A83AE46781A8}"/>
              </a:ext>
            </a:extLst>
          </p:cNvPr>
          <p:cNvSpPr>
            <a:spLocks noGrp="1"/>
          </p:cNvSpPr>
          <p:nvPr>
            <p:ph type="body" sz="quarter" idx="13"/>
          </p:nvPr>
        </p:nvSpPr>
        <p:spPr/>
        <p:txBody>
          <a:bodyPr/>
          <a:lstStyle/>
          <a:p>
            <a:endParaRPr lang="en-GB"/>
          </a:p>
        </p:txBody>
      </p:sp>
      <p:sp>
        <p:nvSpPr>
          <p:cNvPr id="5" name="TextBox 4">
            <a:extLst>
              <a:ext uri="{FF2B5EF4-FFF2-40B4-BE49-F238E27FC236}">
                <a16:creationId xmlns="" xmlns:a16="http://schemas.microsoft.com/office/drawing/2014/main" id="{C5A2C537-73A0-BC43-C42E-8E6587105169}"/>
              </a:ext>
            </a:extLst>
          </p:cNvPr>
          <p:cNvSpPr txBox="1"/>
          <p:nvPr/>
        </p:nvSpPr>
        <p:spPr>
          <a:xfrm>
            <a:off x="633683" y="795485"/>
            <a:ext cx="10765837" cy="715089"/>
          </a:xfrm>
          <a:prstGeom prst="roundRect">
            <a:avLst/>
          </a:prstGeom>
          <a:solidFill>
            <a:schemeClr val="accent6">
              <a:lumMod val="60000"/>
              <a:lumOff val="40000"/>
            </a:schemeClr>
          </a:solidFill>
        </p:spPr>
        <p:txBody>
          <a:bodyPr wrap="square">
            <a:spAutoFit/>
          </a:bodyPr>
          <a:lstStyle/>
          <a:p>
            <a:r>
              <a:rPr lang="en-US" sz="3600" b="1">
                <a:solidFill>
                  <a:schemeClr val="bg1"/>
                </a:solidFill>
                <a:effectLst/>
                <a:latin typeface="Times New Roman" panose="02020603050405020304" pitchFamily="18" charset="0"/>
                <a:ea typeface="Times New Roman" panose="02020603050405020304" pitchFamily="18" charset="0"/>
              </a:rPr>
              <a:t>1. Google: </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 xmlns:a16="http://schemas.microsoft.com/office/drawing/2014/main" id="{216A9621-8C88-7794-467E-7035EF2391A8}"/>
              </a:ext>
            </a:extLst>
          </p:cNvPr>
          <p:cNvSpPr txBox="1"/>
          <p:nvPr/>
        </p:nvSpPr>
        <p:spPr>
          <a:xfrm>
            <a:off x="633683" y="1760447"/>
            <a:ext cx="10995329" cy="2477601"/>
          </a:xfrm>
          <a:prstGeom prst="rect">
            <a:avLst/>
          </a:prstGeom>
          <a:solidFill>
            <a:schemeClr val="tx1"/>
          </a:solidFill>
        </p:spPr>
        <p:txBody>
          <a:bodyPr wrap="square">
            <a:spAutoFit/>
          </a:bodyPr>
          <a:lstStyle/>
          <a:p>
            <a:pPr algn="just"/>
            <a:r>
              <a:rPr lang="vi-VN" sz="3100" dirty="0">
                <a:solidFill>
                  <a:srgbClr val="333333"/>
                </a:solidFill>
                <a:latin typeface="Times New Roman" panose="02020603050405020304" pitchFamily="18" charset="0"/>
                <a:ea typeface="Times New Roman" panose="02020603050405020304" pitchFamily="18" charset="0"/>
              </a:rPr>
              <a:t>Google không cần giới thiệu, nó thật sự nổi tiếng và hầu hết chứa các trang web truy cập trên toàn thế giới. Nó nắm giữ 65% thị phần tìm kiếm Mỹ. Google có nhiều tính năng đặc biệt giúp bạn tìm chính xác những gì bạn đang tìm kiếm</a:t>
            </a:r>
            <a:r>
              <a:rPr lang="vi-VN" sz="3100" dirty="0" smtClean="0">
                <a:solidFill>
                  <a:srgbClr val="333333"/>
                </a:solidFill>
                <a:latin typeface="Times New Roman" panose="02020603050405020304" pitchFamily="18" charset="0"/>
                <a:ea typeface="Times New Roman" panose="02020603050405020304" pitchFamily="18" charset="0"/>
              </a:rPr>
              <a:t>.</a:t>
            </a:r>
            <a:endParaRPr lang="en-US" sz="3100" dirty="0" smtClean="0">
              <a:solidFill>
                <a:srgbClr val="333333"/>
              </a:solidFill>
              <a:latin typeface="Times New Roman" panose="02020603050405020304" pitchFamily="18" charset="0"/>
              <a:ea typeface="Times New Roman" panose="02020603050405020304" pitchFamily="18" charset="0"/>
            </a:endParaRPr>
          </a:p>
          <a:p>
            <a:pPr algn="just"/>
            <a:r>
              <a:rPr lang="vi-VN" sz="3100" dirty="0" smtClean="0">
                <a:solidFill>
                  <a:srgbClr val="333333"/>
                </a:solidFill>
                <a:latin typeface="Times New Roman" panose="02020603050405020304" pitchFamily="18" charset="0"/>
                <a:ea typeface="Times New Roman" panose="02020603050405020304" pitchFamily="18" charset="0"/>
              </a:rPr>
              <a:t> </a:t>
            </a:r>
            <a:r>
              <a:rPr lang="vi-VN" sz="3100" dirty="0" smtClean="0">
                <a:solidFill>
                  <a:srgbClr val="FF0000"/>
                </a:solidFill>
                <a:latin typeface="Times New Roman" panose="02020603050405020304" pitchFamily="18" charset="0"/>
                <a:ea typeface="Times New Roman" panose="02020603050405020304" pitchFamily="18" charset="0"/>
              </a:rPr>
              <a:t>Địa </a:t>
            </a:r>
            <a:r>
              <a:rPr lang="vi-VN" sz="3100" dirty="0">
                <a:solidFill>
                  <a:srgbClr val="FF0000"/>
                </a:solidFill>
                <a:latin typeface="Times New Roman" panose="02020603050405020304" pitchFamily="18" charset="0"/>
                <a:ea typeface="Times New Roman" panose="02020603050405020304" pitchFamily="18" charset="0"/>
              </a:rPr>
              <a:t>chỉ: http://google.com.vn</a:t>
            </a:r>
          </a:p>
        </p:txBody>
      </p:sp>
    </p:spTree>
    <p:extLst>
      <p:ext uri="{BB962C8B-B14F-4D97-AF65-F5344CB8AC3E}">
        <p14:creationId xmlns:p14="http://schemas.microsoft.com/office/powerpoint/2010/main" val="89733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A537B67-9350-3656-24E9-A83AE46781A8}"/>
              </a:ext>
            </a:extLst>
          </p:cNvPr>
          <p:cNvSpPr>
            <a:spLocks noGrp="1"/>
          </p:cNvSpPr>
          <p:nvPr>
            <p:ph type="body" sz="quarter" idx="13"/>
          </p:nvPr>
        </p:nvSpPr>
        <p:spPr/>
        <p:txBody>
          <a:bodyPr/>
          <a:lstStyle/>
          <a:p>
            <a:endParaRPr lang="en-GB"/>
          </a:p>
        </p:txBody>
      </p:sp>
      <p:sp>
        <p:nvSpPr>
          <p:cNvPr id="5" name="TextBox 4">
            <a:extLst>
              <a:ext uri="{FF2B5EF4-FFF2-40B4-BE49-F238E27FC236}">
                <a16:creationId xmlns="" xmlns:a16="http://schemas.microsoft.com/office/drawing/2014/main" id="{C5A2C537-73A0-BC43-C42E-8E6587105169}"/>
              </a:ext>
            </a:extLst>
          </p:cNvPr>
          <p:cNvSpPr txBox="1"/>
          <p:nvPr/>
        </p:nvSpPr>
        <p:spPr>
          <a:xfrm>
            <a:off x="633683" y="795485"/>
            <a:ext cx="10765837" cy="715089"/>
          </a:xfrm>
          <a:prstGeom prst="roundRect">
            <a:avLst/>
          </a:prstGeom>
          <a:solidFill>
            <a:schemeClr val="accent6">
              <a:lumMod val="60000"/>
              <a:lumOff val="40000"/>
            </a:schemeClr>
          </a:solidFill>
        </p:spPr>
        <p:txBody>
          <a:bodyPr wrap="square">
            <a:spAutoFit/>
          </a:bodyPr>
          <a:lstStyle/>
          <a:p>
            <a:r>
              <a:rPr lang="en-US" sz="3600" b="1">
                <a:solidFill>
                  <a:schemeClr val="bg1"/>
                </a:solidFill>
                <a:latin typeface="Times New Roman" panose="02020603050405020304" pitchFamily="18" charset="0"/>
                <a:ea typeface="Times New Roman" panose="02020603050405020304" pitchFamily="18" charset="0"/>
              </a:rPr>
              <a:t>2. BING:</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 xmlns:a16="http://schemas.microsoft.com/office/drawing/2014/main" id="{216A9621-8C88-7794-467E-7035EF2391A8}"/>
              </a:ext>
            </a:extLst>
          </p:cNvPr>
          <p:cNvSpPr txBox="1"/>
          <p:nvPr/>
        </p:nvSpPr>
        <p:spPr>
          <a:xfrm>
            <a:off x="633683" y="1760447"/>
            <a:ext cx="10995329" cy="2862322"/>
          </a:xfrm>
          <a:prstGeom prst="rect">
            <a:avLst/>
          </a:prstGeom>
          <a:solidFill>
            <a:schemeClr val="tx1"/>
          </a:solidFill>
        </p:spPr>
        <p:txBody>
          <a:bodyPr wrap="square">
            <a:spAutoFit/>
          </a:bodyPr>
          <a:lstStyle/>
          <a:p>
            <a:pPr algn="just"/>
            <a:r>
              <a:rPr lang="vi-VN" sz="3600" dirty="0">
                <a:solidFill>
                  <a:srgbClr val="333333"/>
                </a:solidFill>
                <a:latin typeface="Times New Roman" panose="02020603050405020304" pitchFamily="18" charset="0"/>
                <a:ea typeface="Times New Roman" panose="02020603050405020304" pitchFamily="18" charset="0"/>
              </a:rPr>
              <a:t>Bing là một công cụ tìm kiếm của Microsoft. Nó tìm và tổ chức các câu trả lời bạn cần để bạn có thể làm nhanh hơn, quyết định nhiều thông tin hơn. Bing nắm giữ 10% thị phần của thị trường tìm kiếm Mỹ. </a:t>
            </a:r>
            <a:endParaRPr lang="en-US" sz="3600" dirty="0" smtClean="0">
              <a:solidFill>
                <a:srgbClr val="333333"/>
              </a:solidFill>
              <a:latin typeface="Times New Roman" panose="02020603050405020304" pitchFamily="18" charset="0"/>
              <a:ea typeface="Times New Roman" panose="02020603050405020304" pitchFamily="18" charset="0"/>
            </a:endParaRPr>
          </a:p>
          <a:p>
            <a:pPr algn="just"/>
            <a:r>
              <a:rPr lang="vi-VN" sz="3600" dirty="0" smtClean="0">
                <a:solidFill>
                  <a:srgbClr val="FF0000"/>
                </a:solidFill>
                <a:latin typeface="Times New Roman" panose="02020603050405020304" pitchFamily="18" charset="0"/>
                <a:ea typeface="Times New Roman" panose="02020603050405020304" pitchFamily="18" charset="0"/>
              </a:rPr>
              <a:t>Địa </a:t>
            </a:r>
            <a:r>
              <a:rPr lang="vi-VN" sz="3600" dirty="0">
                <a:solidFill>
                  <a:srgbClr val="FF0000"/>
                </a:solidFill>
                <a:latin typeface="Times New Roman" panose="02020603050405020304" pitchFamily="18" charset="0"/>
                <a:ea typeface="Times New Roman" panose="02020603050405020304" pitchFamily="18" charset="0"/>
              </a:rPr>
              <a:t>chỉ: http://bing.com</a:t>
            </a:r>
          </a:p>
        </p:txBody>
      </p:sp>
    </p:spTree>
    <p:extLst>
      <p:ext uri="{BB962C8B-B14F-4D97-AF65-F5344CB8AC3E}">
        <p14:creationId xmlns:p14="http://schemas.microsoft.com/office/powerpoint/2010/main" val="2450325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A537B67-9350-3656-24E9-A83AE46781A8}"/>
              </a:ext>
            </a:extLst>
          </p:cNvPr>
          <p:cNvSpPr>
            <a:spLocks noGrp="1"/>
          </p:cNvSpPr>
          <p:nvPr>
            <p:ph type="body" sz="quarter" idx="13"/>
          </p:nvPr>
        </p:nvSpPr>
        <p:spPr/>
        <p:txBody>
          <a:bodyPr/>
          <a:lstStyle/>
          <a:p>
            <a:endParaRPr lang="en-GB"/>
          </a:p>
        </p:txBody>
      </p:sp>
      <p:sp>
        <p:nvSpPr>
          <p:cNvPr id="5" name="TextBox 4">
            <a:extLst>
              <a:ext uri="{FF2B5EF4-FFF2-40B4-BE49-F238E27FC236}">
                <a16:creationId xmlns="" xmlns:a16="http://schemas.microsoft.com/office/drawing/2014/main" id="{C5A2C537-73A0-BC43-C42E-8E6587105169}"/>
              </a:ext>
            </a:extLst>
          </p:cNvPr>
          <p:cNvSpPr txBox="1"/>
          <p:nvPr/>
        </p:nvSpPr>
        <p:spPr>
          <a:xfrm>
            <a:off x="633683" y="795485"/>
            <a:ext cx="10765837" cy="715089"/>
          </a:xfrm>
          <a:prstGeom prst="roundRect">
            <a:avLst/>
          </a:prstGeom>
          <a:solidFill>
            <a:schemeClr val="accent6">
              <a:lumMod val="60000"/>
              <a:lumOff val="40000"/>
            </a:schemeClr>
          </a:solidFill>
        </p:spPr>
        <p:txBody>
          <a:bodyPr wrap="square">
            <a:spAutoFit/>
          </a:bodyPr>
          <a:lstStyle/>
          <a:p>
            <a:r>
              <a:rPr lang="en-US" sz="3600" b="1">
                <a:solidFill>
                  <a:schemeClr val="bg1"/>
                </a:solidFill>
                <a:latin typeface="Times New Roman" panose="02020603050405020304" pitchFamily="18" charset="0"/>
                <a:ea typeface="Times New Roman" panose="02020603050405020304" pitchFamily="18" charset="0"/>
              </a:rPr>
              <a:t>3. AOL:</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 xmlns:a16="http://schemas.microsoft.com/office/drawing/2014/main" id="{216A9621-8C88-7794-467E-7035EF2391A8}"/>
              </a:ext>
            </a:extLst>
          </p:cNvPr>
          <p:cNvSpPr txBox="1"/>
          <p:nvPr/>
        </p:nvSpPr>
        <p:spPr>
          <a:xfrm>
            <a:off x="633683" y="1760447"/>
            <a:ext cx="10995329" cy="3970318"/>
          </a:xfrm>
          <a:prstGeom prst="rect">
            <a:avLst/>
          </a:prstGeom>
          <a:solidFill>
            <a:schemeClr val="tx1"/>
          </a:solidFill>
        </p:spPr>
        <p:txBody>
          <a:bodyPr wrap="square">
            <a:spAutoFit/>
          </a:bodyPr>
          <a:lstStyle/>
          <a:p>
            <a:pPr algn="just"/>
            <a:r>
              <a:rPr lang="vi-VN" sz="3600" dirty="0">
                <a:solidFill>
                  <a:srgbClr val="333333"/>
                </a:solidFill>
                <a:latin typeface="Times New Roman" panose="02020603050405020304" pitchFamily="18" charset="0"/>
                <a:ea typeface="Times New Roman" panose="02020603050405020304" pitchFamily="18" charset="0"/>
              </a:rPr>
              <a:t>AOL đã có khoảng 1,5% thị phần tìm kiếm của Mỹ. AOL đã luôn luôn tập trung vào cổng thông tin, không phải thật sự là công cụ tìm kiếm. Trong thực tế, kết quả tìm kiếm và quảng cáo của họ được cung cấp bởi Google. AOL là 47 trang web truy cập nhiều nhất trên mạng.</a:t>
            </a:r>
          </a:p>
          <a:p>
            <a:pPr algn="just"/>
            <a:r>
              <a:rPr lang="vi-VN" sz="3600" dirty="0">
                <a:solidFill>
                  <a:srgbClr val="FF0000"/>
                </a:solidFill>
                <a:latin typeface="Times New Roman" panose="02020603050405020304" pitchFamily="18" charset="0"/>
                <a:ea typeface="Times New Roman" panose="02020603050405020304" pitchFamily="18" charset="0"/>
              </a:rPr>
              <a:t>Địa chỉ : </a:t>
            </a:r>
            <a:r>
              <a:rPr lang="vi-VN" sz="3600" dirty="0">
                <a:solidFill>
                  <a:srgbClr val="FF0000"/>
                </a:solidFill>
                <a:latin typeface="Times New Roman" panose="02020603050405020304" pitchFamily="18" charset="0"/>
                <a:ea typeface="Times New Roman" panose="02020603050405020304" pitchFamily="18" charset="0"/>
                <a:hlinkClick r:id="rId2"/>
              </a:rPr>
              <a:t>http://</a:t>
            </a:r>
            <a:r>
              <a:rPr lang="vi-VN" sz="3600" dirty="0" smtClean="0">
                <a:solidFill>
                  <a:srgbClr val="FF0000"/>
                </a:solidFill>
                <a:latin typeface="Times New Roman" panose="02020603050405020304" pitchFamily="18" charset="0"/>
                <a:ea typeface="Times New Roman" panose="02020603050405020304" pitchFamily="18" charset="0"/>
                <a:hlinkClick r:id="rId2"/>
              </a:rPr>
              <a:t>search.aol.com</a:t>
            </a:r>
            <a:endParaRPr lang="en-US" sz="3600" smtClean="0">
              <a:solidFill>
                <a:srgbClr val="FF0000"/>
              </a:solidFill>
              <a:latin typeface="Times New Roman" panose="02020603050405020304" pitchFamily="18" charset="0"/>
              <a:ea typeface="Times New Roman" panose="02020603050405020304" pitchFamily="18" charset="0"/>
            </a:endParaRPr>
          </a:p>
          <a:p>
            <a:pPr algn="just"/>
            <a:endParaRPr lang="vi-VN" sz="3600"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013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A537B67-9350-3656-24E9-A83AE46781A8}"/>
              </a:ext>
            </a:extLst>
          </p:cNvPr>
          <p:cNvSpPr>
            <a:spLocks noGrp="1"/>
          </p:cNvSpPr>
          <p:nvPr>
            <p:ph type="body" sz="quarter" idx="13"/>
          </p:nvPr>
        </p:nvSpPr>
        <p:spPr/>
        <p:txBody>
          <a:bodyPr/>
          <a:lstStyle/>
          <a:p>
            <a:endParaRPr lang="en-GB"/>
          </a:p>
        </p:txBody>
      </p:sp>
      <p:sp>
        <p:nvSpPr>
          <p:cNvPr id="5" name="TextBox 4">
            <a:extLst>
              <a:ext uri="{FF2B5EF4-FFF2-40B4-BE49-F238E27FC236}">
                <a16:creationId xmlns="" xmlns:a16="http://schemas.microsoft.com/office/drawing/2014/main" id="{C5A2C537-73A0-BC43-C42E-8E6587105169}"/>
              </a:ext>
            </a:extLst>
          </p:cNvPr>
          <p:cNvSpPr txBox="1"/>
          <p:nvPr/>
        </p:nvSpPr>
        <p:spPr>
          <a:xfrm>
            <a:off x="633683" y="795485"/>
            <a:ext cx="10765837" cy="715089"/>
          </a:xfrm>
          <a:prstGeom prst="roundRect">
            <a:avLst/>
          </a:prstGeom>
          <a:solidFill>
            <a:schemeClr val="accent6">
              <a:lumMod val="60000"/>
              <a:lumOff val="40000"/>
            </a:schemeClr>
          </a:solidFill>
        </p:spPr>
        <p:txBody>
          <a:bodyPr wrap="square">
            <a:spAutoFit/>
          </a:bodyPr>
          <a:lstStyle/>
          <a:p>
            <a:r>
              <a:rPr lang="en-US" sz="3600" b="1">
                <a:solidFill>
                  <a:schemeClr val="bg1"/>
                </a:solidFill>
                <a:latin typeface="Times New Roman" panose="02020603050405020304" pitchFamily="18" charset="0"/>
                <a:ea typeface="Times New Roman" panose="02020603050405020304" pitchFamily="18" charset="0"/>
              </a:rPr>
              <a:t>4. YAHOO:</a:t>
            </a:r>
          </a:p>
        </p:txBody>
      </p:sp>
      <p:sp>
        <p:nvSpPr>
          <p:cNvPr id="7" name="TextBox 6">
            <a:extLst>
              <a:ext uri="{FF2B5EF4-FFF2-40B4-BE49-F238E27FC236}">
                <a16:creationId xmlns="" xmlns:a16="http://schemas.microsoft.com/office/drawing/2014/main" id="{216A9621-8C88-7794-467E-7035EF2391A8}"/>
              </a:ext>
            </a:extLst>
          </p:cNvPr>
          <p:cNvSpPr txBox="1"/>
          <p:nvPr/>
        </p:nvSpPr>
        <p:spPr>
          <a:xfrm>
            <a:off x="633683" y="1760447"/>
            <a:ext cx="10995329" cy="4524315"/>
          </a:xfrm>
          <a:prstGeom prst="rect">
            <a:avLst/>
          </a:prstGeom>
          <a:solidFill>
            <a:schemeClr val="tx1"/>
          </a:solidFill>
        </p:spPr>
        <p:txBody>
          <a:bodyPr wrap="square">
            <a:spAutoFit/>
          </a:bodyPr>
          <a:lstStyle/>
          <a:p>
            <a:pPr algn="just"/>
            <a:r>
              <a:rPr lang="vi-VN" sz="3600" dirty="0">
                <a:solidFill>
                  <a:srgbClr val="333333"/>
                </a:solidFill>
                <a:latin typeface="Times New Roman" panose="02020603050405020304" pitchFamily="18" charset="0"/>
                <a:ea typeface="Times New Roman" panose="02020603050405020304" pitchFamily="18" charset="0"/>
              </a:rPr>
              <a:t>Yahoo cung cấp cổng thông tin lớn như Yahoo Tài chính, Yahoo Hỏi &amp; Đáp, Yahoo Buzz, và Flickr. Nó được biết đến với cổng web của mình, công cụ tìm kiếm, Yahoo Directory, Yahoo Mail, Yahoo News, quảng cáo, lập bản đồ trực tuyến (Yahoo Maps), chia sẻ video (Yahoo Video), và các phương tiện truyền thông xã hội, các trang web và dịch vụ.</a:t>
            </a:r>
          </a:p>
          <a:p>
            <a:pPr algn="just"/>
            <a:r>
              <a:rPr lang="vi-VN" sz="3600" dirty="0">
                <a:solidFill>
                  <a:srgbClr val="FF0000"/>
                </a:solidFill>
                <a:latin typeface="Times New Roman" panose="02020603050405020304" pitchFamily="18" charset="0"/>
                <a:ea typeface="Times New Roman" panose="02020603050405020304" pitchFamily="18" charset="0"/>
              </a:rPr>
              <a:t>Địa chỉ: http://www.yahoo.com</a:t>
            </a:r>
          </a:p>
        </p:txBody>
      </p:sp>
    </p:spTree>
    <p:extLst>
      <p:ext uri="{BB962C8B-B14F-4D97-AF65-F5344CB8AC3E}">
        <p14:creationId xmlns:p14="http://schemas.microsoft.com/office/powerpoint/2010/main" val="339211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09FEBF65-CFC2-F000-132E-D3A2206D5740}"/>
              </a:ext>
            </a:extLst>
          </p:cNvPr>
          <p:cNvSpPr>
            <a:spLocks noGrp="1"/>
          </p:cNvSpPr>
          <p:nvPr>
            <p:ph type="body" sz="quarter" idx="13"/>
          </p:nvPr>
        </p:nvSpPr>
        <p:spPr>
          <a:xfrm>
            <a:off x="1152372" y="945707"/>
            <a:ext cx="10316816" cy="667556"/>
          </a:xfrm>
          <a:prstGeom prst="roundRect">
            <a:avLst/>
          </a:prstGeom>
          <a:solidFill>
            <a:srgbClr val="FFC000"/>
          </a:solidFill>
        </p:spPr>
        <p:txBody>
          <a:bodyPr>
            <a:normAutofit fontScale="85000" lnSpcReduction="10000"/>
          </a:bodyPr>
          <a:lstStyle/>
          <a:p>
            <a:pPr marL="0" indent="0">
              <a:buNone/>
            </a:pPr>
            <a:r>
              <a:rPr lang="en-GB" sz="3200" b="1" dirty="0">
                <a:solidFill>
                  <a:schemeClr val="bg1"/>
                </a:solidFill>
              </a:rPr>
              <a:t>THỰC HÀNH TÌM KIẾM THÔNG TIN VỚI </a:t>
            </a:r>
            <a:r>
              <a:rPr lang="en-GB" sz="3200" b="1" dirty="0" smtClean="0">
                <a:solidFill>
                  <a:schemeClr val="bg1"/>
                </a:solidFill>
              </a:rPr>
              <a:t>BING: bing.com</a:t>
            </a:r>
            <a:endParaRPr lang="en-GB" sz="3200" b="1" dirty="0">
              <a:solidFill>
                <a:schemeClr val="bg1"/>
              </a:solidFill>
            </a:endParaRPr>
          </a:p>
        </p:txBody>
      </p:sp>
      <p:sp>
        <p:nvSpPr>
          <p:cNvPr id="3" name="Rectangle 2"/>
          <p:cNvSpPr/>
          <p:nvPr/>
        </p:nvSpPr>
        <p:spPr>
          <a:xfrm>
            <a:off x="1913709" y="1842157"/>
            <a:ext cx="8671559" cy="646331"/>
          </a:xfrm>
          <a:prstGeom prst="rect">
            <a:avLst/>
          </a:prstGeom>
          <a:solidFill>
            <a:schemeClr val="tx2"/>
          </a:solidFill>
        </p:spPr>
        <p:txBody>
          <a:bodyPr wrap="square">
            <a:spAutoFit/>
          </a:bodyPr>
          <a:lstStyle/>
          <a:p>
            <a:pPr marL="457200" lvl="0" indent="-457200" algn="just">
              <a:spcBef>
                <a:spcPts val="200"/>
              </a:spcBef>
              <a:buFontTx/>
              <a:buChar char="-"/>
            </a:pP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10 di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sản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văn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hóa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thế</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giới</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của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Việt</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Nam</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a:t>
            </a:r>
            <a:endPar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p:txBody>
      </p:sp>
      <p:sp>
        <p:nvSpPr>
          <p:cNvPr id="4" name="Text Placeholder 1">
            <a:extLst>
              <a:ext uri="{FF2B5EF4-FFF2-40B4-BE49-F238E27FC236}">
                <a16:creationId xmlns="" xmlns:a16="http://schemas.microsoft.com/office/drawing/2014/main" id="{09FEBF65-CFC2-F000-132E-D3A2206D5740}"/>
              </a:ext>
            </a:extLst>
          </p:cNvPr>
          <p:cNvSpPr txBox="1">
            <a:spLocks/>
          </p:cNvSpPr>
          <p:nvPr/>
        </p:nvSpPr>
        <p:spPr>
          <a:xfrm>
            <a:off x="745670" y="3036589"/>
            <a:ext cx="10816046" cy="641129"/>
          </a:xfrm>
          <a:prstGeom prst="roundRect">
            <a:avLst/>
          </a:prstGeom>
          <a:solidFill>
            <a:srgbClr val="FFC000"/>
          </a:solidFill>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buNone/>
            </a:pPr>
            <a:r>
              <a:rPr lang="en-GB" sz="2800" b="1" dirty="0" smtClean="0">
                <a:solidFill>
                  <a:schemeClr val="bg1"/>
                </a:solidFill>
              </a:rPr>
              <a:t>THỰC HÀNH TÌM KIẾM THÔNG TIN VỚI YAHOO: </a:t>
            </a:r>
            <a:r>
              <a:rPr lang="vi-VN" sz="2800" b="1" dirty="0" smtClean="0">
                <a:solidFill>
                  <a:schemeClr val="tx2">
                    <a:lumMod val="10000"/>
                  </a:schemeClr>
                </a:solidFill>
                <a:latin typeface="Times New Roman" panose="02020603050405020304" pitchFamily="18" charset="0"/>
                <a:ea typeface="Times New Roman" panose="02020603050405020304" pitchFamily="18" charset="0"/>
              </a:rPr>
              <a:t>yahoo.com</a:t>
            </a:r>
            <a:endParaRPr lang="vi-VN" sz="2800" b="1" dirty="0">
              <a:solidFill>
                <a:schemeClr val="tx2">
                  <a:lumMod val="10000"/>
                </a:schemeClr>
              </a:solidFill>
              <a:latin typeface="Times New Roman" panose="02020603050405020304" pitchFamily="18" charset="0"/>
              <a:ea typeface="Times New Roman" panose="02020603050405020304" pitchFamily="18" charset="0"/>
            </a:endParaRPr>
          </a:p>
        </p:txBody>
      </p:sp>
      <p:sp>
        <p:nvSpPr>
          <p:cNvPr id="5" name="Rectangle 4"/>
          <p:cNvSpPr/>
          <p:nvPr/>
        </p:nvSpPr>
        <p:spPr>
          <a:xfrm>
            <a:off x="1817914" y="4179031"/>
            <a:ext cx="8671559" cy="646331"/>
          </a:xfrm>
          <a:prstGeom prst="rect">
            <a:avLst/>
          </a:prstGeom>
          <a:solidFill>
            <a:schemeClr val="tx2"/>
          </a:solidFill>
        </p:spPr>
        <p:txBody>
          <a:bodyPr wrap="square">
            <a:spAutoFit/>
          </a:bodyPr>
          <a:lstStyle/>
          <a:p>
            <a:pPr marL="457200" lvl="0" indent="-457200" algn="just">
              <a:spcBef>
                <a:spcPts val="200"/>
              </a:spcBef>
              <a:buFontTx/>
              <a:buChar char="-"/>
            </a:pP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5 </a:t>
            </a:r>
            <a:r>
              <a:rPr lang="en-GB" sz="3600" dirty="0" err="1"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bãi</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biển</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đẹp</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nhất</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Việt</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Nam</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a:t>
            </a:r>
            <a:endPar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03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dirty="0">
                <a:latin typeface="UTM Duepuntozero" panose="02040603050506020204" pitchFamily="18" charset="0"/>
              </a:rPr>
              <a:t>CHỦ ĐỀ b. </a:t>
            </a:r>
            <a:br>
              <a:rPr lang="en-US" sz="4000" dirty="0">
                <a:latin typeface="UTM Duepuntozero" panose="02040603050506020204" pitchFamily="18" charset="0"/>
              </a:rPr>
            </a:br>
            <a:r>
              <a:rPr lang="en-US" sz="4000" dirty="0">
                <a:latin typeface="UTM Duepuntozero" panose="02040603050506020204" pitchFamily="18" charset="0"/>
              </a:rPr>
              <a:t>CÔNG DÂN SỐ</a:t>
            </a:r>
          </a:p>
        </p:txBody>
      </p:sp>
      <p:sp>
        <p:nvSpPr>
          <p:cNvPr id="2" name="Subtitle 1"/>
          <p:cNvSpPr>
            <a:spLocks noGrp="1"/>
          </p:cNvSpPr>
          <p:nvPr>
            <p:ph type="subTitle" idx="1"/>
          </p:nvPr>
        </p:nvSpPr>
        <p:spPr>
          <a:xfrm>
            <a:off x="771525" y="3931855"/>
            <a:ext cx="10515600" cy="1309255"/>
          </a:xfrm>
        </p:spPr>
        <p:txBody>
          <a:bodyPr>
            <a:normAutofit/>
          </a:bodyPr>
          <a:lstStyle/>
          <a:p>
            <a:pPr algn="l"/>
            <a:r>
              <a:rPr lang="en-US" sz="3000" dirty="0" err="1">
                <a:latin typeface="UTM Duepuntozero" panose="02040603050506020204" pitchFamily="18" charset="0"/>
              </a:rPr>
              <a:t>Bài</a:t>
            </a:r>
            <a:r>
              <a:rPr lang="en-US" sz="3000" dirty="0">
                <a:latin typeface="UTM Duepuntozero" panose="02040603050506020204" pitchFamily="18" charset="0"/>
              </a:rPr>
              <a:t> 1. </a:t>
            </a:r>
            <a:r>
              <a:rPr lang="en-US" sz="3000" dirty="0" err="1">
                <a:latin typeface="UTM Duepuntozero" panose="02040603050506020204" pitchFamily="18" charset="0"/>
              </a:rPr>
              <a:t>Tớ</a:t>
            </a:r>
            <a:r>
              <a:rPr lang="en-US" sz="3000" dirty="0">
                <a:latin typeface="UTM Duepuntozero" panose="02040603050506020204" pitchFamily="18" charset="0"/>
              </a:rPr>
              <a:t> </a:t>
            </a:r>
            <a:r>
              <a:rPr lang="en-US" sz="3000" dirty="0" err="1">
                <a:latin typeface="UTM Duepuntozero" panose="02040603050506020204" pitchFamily="18" charset="0"/>
              </a:rPr>
              <a:t>cần</a:t>
            </a:r>
            <a:r>
              <a:rPr lang="en-US" sz="3000" dirty="0">
                <a:latin typeface="UTM Duepuntozero" panose="02040603050506020204" pitchFamily="18" charset="0"/>
              </a:rPr>
              <a:t> </a:t>
            </a:r>
            <a:r>
              <a:rPr lang="en-US" sz="3000" dirty="0" err="1">
                <a:latin typeface="UTM Duepuntozero" panose="02040603050506020204" pitchFamily="18" charset="0"/>
              </a:rPr>
              <a:t>chú</a:t>
            </a:r>
            <a:r>
              <a:rPr lang="en-US" sz="3000" dirty="0">
                <a:latin typeface="UTM Duepuntozero" panose="02040603050506020204" pitchFamily="18" charset="0"/>
              </a:rPr>
              <a:t> ý </a:t>
            </a:r>
            <a:r>
              <a:rPr lang="en-US" sz="3000" dirty="0" err="1">
                <a:latin typeface="UTM Duepuntozero" panose="02040603050506020204" pitchFamily="18" charset="0"/>
              </a:rPr>
              <a:t>những</a:t>
            </a:r>
            <a:r>
              <a:rPr lang="en-US" sz="3000" dirty="0">
                <a:latin typeface="UTM Duepuntozero" panose="02040603050506020204" pitchFamily="18" charset="0"/>
              </a:rPr>
              <a:t> </a:t>
            </a:r>
            <a:r>
              <a:rPr lang="en-US" sz="3000" dirty="0" err="1">
                <a:latin typeface="UTM Duepuntozero" panose="02040603050506020204" pitchFamily="18" charset="0"/>
              </a:rPr>
              <a:t>gì</a:t>
            </a:r>
            <a:r>
              <a:rPr lang="en-US" sz="3000" dirty="0">
                <a:latin typeface="UTM Duepuntozero" panose="02040603050506020204" pitchFamily="18" charset="0"/>
              </a:rPr>
              <a:t> </a:t>
            </a:r>
            <a:r>
              <a:rPr lang="en-US" sz="3000" dirty="0" err="1">
                <a:latin typeface="UTM Duepuntozero" panose="02040603050506020204" pitchFamily="18" charset="0"/>
              </a:rPr>
              <a:t>khi</a:t>
            </a:r>
            <a:r>
              <a:rPr lang="en-US" sz="3000" dirty="0">
                <a:latin typeface="UTM Duepuntozero" panose="02040603050506020204" pitchFamily="18" charset="0"/>
              </a:rPr>
              <a:t> “online”.</a:t>
            </a:r>
          </a:p>
          <a:p>
            <a:pPr algn="l"/>
            <a:r>
              <a:rPr lang="en-US" sz="3000" dirty="0" err="1">
                <a:latin typeface="UTM Duepuntozero" panose="02040603050506020204" pitchFamily="18" charset="0"/>
              </a:rPr>
              <a:t>Bài</a:t>
            </a:r>
            <a:r>
              <a:rPr lang="en-US" sz="3000" dirty="0">
                <a:latin typeface="UTM Duepuntozero" panose="02040603050506020204" pitchFamily="18" charset="0"/>
              </a:rPr>
              <a:t> 2</a:t>
            </a:r>
            <a:r>
              <a:rPr lang="vi-VN" sz="3000" dirty="0">
                <a:latin typeface="UTM Duepuntozero" panose="02040603050506020204" pitchFamily="18" charset="0"/>
              </a:rPr>
              <a:t>. Tớ </a:t>
            </a:r>
            <a:r>
              <a:rPr lang="en-GB" sz="3000" dirty="0" err="1">
                <a:latin typeface="UTM Duepuntozero" panose="02040603050506020204" pitchFamily="18" charset="0"/>
              </a:rPr>
              <a:t>tự</a:t>
            </a:r>
            <a:r>
              <a:rPr lang="en-GB" sz="3000" dirty="0">
                <a:latin typeface="UTM Duepuntozero" panose="02040603050506020204" pitchFamily="18" charset="0"/>
              </a:rPr>
              <a:t> </a:t>
            </a:r>
            <a:r>
              <a:rPr lang="en-GB" sz="3000" dirty="0" err="1">
                <a:latin typeface="UTM Duepuntozero" panose="02040603050506020204" pitchFamily="18" charset="0"/>
              </a:rPr>
              <a:t>khám</a:t>
            </a:r>
            <a:r>
              <a:rPr lang="en-GB" sz="3000" dirty="0">
                <a:latin typeface="UTM Duepuntozero" panose="02040603050506020204" pitchFamily="18" charset="0"/>
              </a:rPr>
              <a:t> </a:t>
            </a:r>
            <a:r>
              <a:rPr lang="en-GB" sz="3000" dirty="0" err="1">
                <a:latin typeface="UTM Duepuntozero" panose="02040603050506020204" pitchFamily="18" charset="0"/>
              </a:rPr>
              <a:t>phá</a:t>
            </a:r>
            <a:r>
              <a:rPr lang="en-GB" sz="3000" dirty="0">
                <a:latin typeface="UTM Duepuntozero" panose="02040603050506020204" pitchFamily="18" charset="0"/>
              </a:rPr>
              <a:t> </a:t>
            </a:r>
            <a:r>
              <a:rPr lang="en-GB" sz="3000" dirty="0" err="1">
                <a:latin typeface="UTM Duepuntozero" panose="02040603050506020204" pitchFamily="18" charset="0"/>
              </a:rPr>
              <a:t>thế</a:t>
            </a:r>
            <a:r>
              <a:rPr lang="en-GB" sz="3000" dirty="0">
                <a:latin typeface="UTM Duepuntozero" panose="02040603050506020204" pitchFamily="18" charset="0"/>
              </a:rPr>
              <a:t> </a:t>
            </a:r>
            <a:r>
              <a:rPr lang="en-GB" sz="3000" dirty="0" err="1">
                <a:latin typeface="UTM Duepuntozero" panose="02040603050506020204" pitchFamily="18" charset="0"/>
              </a:rPr>
              <a:t>giới</a:t>
            </a:r>
            <a:r>
              <a:rPr lang="en-GB" sz="3000" dirty="0">
                <a:latin typeface="UTM Duepuntozero" panose="02040603050506020204" pitchFamily="18" charset="0"/>
              </a:rPr>
              <a:t>.</a:t>
            </a:r>
            <a:endParaRPr lang="en-US" sz="3000" dirty="0">
              <a:latin typeface="UTM Duepuntozero" panose="02040603050506020204" pitchFamily="18" charset="0"/>
            </a:endParaRPr>
          </a:p>
        </p:txBody>
      </p:sp>
    </p:spTree>
    <p:extLst>
      <p:ext uri="{BB962C8B-B14F-4D97-AF65-F5344CB8AC3E}">
        <p14:creationId xmlns:p14="http://schemas.microsoft.com/office/powerpoint/2010/main" val="3497386384"/>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31" y="2104466"/>
            <a:ext cx="11844337" cy="1746173"/>
          </a:xfrm>
        </p:spPr>
        <p:txBody>
          <a:bodyPr>
            <a:noAutofit/>
          </a:bodyPr>
          <a:lstStyle/>
          <a:p>
            <a:pPr>
              <a:lnSpc>
                <a:spcPct val="100000"/>
              </a:lnSpc>
            </a:pPr>
            <a:r>
              <a:rPr lang="en-US" sz="3200" b="1" dirty="0" err="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2: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Tớ</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tự</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khám</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phá</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thế</a:t>
            </a:r>
            <a:r>
              <a:rPr lang="en-US" sz="3200" b="1" dirty="0"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giới</a:t>
            </a:r>
            <a:r>
              <a:rPr lang="en-GB" sz="1800" dirty="0">
                <a:effectLst/>
                <a:latin typeface="Calibri" panose="020F0502020204030204" pitchFamily="34" charset="0"/>
                <a:ea typeface="Calibri" panose="020F0502020204030204" pitchFamily="34" charset="0"/>
                <a:cs typeface="Times New Roman" panose="02020603050405020304" pitchFamily="18" charset="0"/>
              </a:rPr>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3200" b="1" dirty="0" err="1">
                <a:solidFill>
                  <a:srgbClr val="FF0000"/>
                </a:solidFill>
                <a:cs typeface="Times New Roman" panose="02020603050405020304" pitchFamily="18" charset="0"/>
              </a:rPr>
              <a:t>Tuần</a:t>
            </a:r>
            <a:r>
              <a:rPr lang="en-GB" sz="3200" b="1" dirty="0">
                <a:solidFill>
                  <a:srgbClr val="FF0000"/>
                </a:solidFill>
                <a:cs typeface="Times New Roman" panose="02020603050405020304" pitchFamily="18" charset="0"/>
              </a:rPr>
              <a:t> 27: </a:t>
            </a:r>
            <a:r>
              <a:rPr lang="en-GB" sz="3200" b="1" dirty="0" err="1">
                <a:solidFill>
                  <a:srgbClr val="FF0000"/>
                </a:solidFill>
                <a:cs typeface="Times New Roman" panose="02020603050405020304" pitchFamily="18" charset="0"/>
              </a:rPr>
              <a:t>Máy</a:t>
            </a:r>
            <a:r>
              <a:rPr lang="en-GB" sz="3200" b="1" dirty="0">
                <a:solidFill>
                  <a:srgbClr val="FF0000"/>
                </a:solidFill>
                <a:cs typeface="Times New Roman" panose="02020603050405020304" pitchFamily="18" charset="0"/>
              </a:rPr>
              <a:t> </a:t>
            </a:r>
            <a:r>
              <a:rPr lang="en-GB" sz="3200" b="1" dirty="0" err="1">
                <a:solidFill>
                  <a:srgbClr val="FF0000"/>
                </a:solidFill>
                <a:cs typeface="Times New Roman" panose="02020603050405020304" pitchFamily="18" charset="0"/>
              </a:rPr>
              <a:t>tìm</a:t>
            </a:r>
            <a:r>
              <a:rPr lang="en-GB" sz="3200" b="1" dirty="0">
                <a:solidFill>
                  <a:srgbClr val="FF0000"/>
                </a:solidFill>
                <a:cs typeface="Times New Roman" panose="02020603050405020304" pitchFamily="18" charset="0"/>
              </a:rPr>
              <a:t> </a:t>
            </a:r>
            <a:r>
              <a:rPr lang="en-GB" sz="3200" b="1" dirty="0" err="1">
                <a:solidFill>
                  <a:srgbClr val="FF0000"/>
                </a:solidFill>
                <a:cs typeface="Times New Roman" panose="02020603050405020304" pitchFamily="18" charset="0"/>
              </a:rPr>
              <a:t>kiếm</a:t>
            </a:r>
            <a:r>
              <a:rPr lang="en-GB" sz="3200" b="1" dirty="0">
                <a:solidFill>
                  <a:srgbClr val="FF0000"/>
                </a:solidFill>
                <a:cs typeface="Times New Roman" panose="02020603050405020304" pitchFamily="18" charset="0"/>
              </a:rPr>
              <a:t> (Search Engine)</a:t>
            </a:r>
            <a:endParaRPr lang="en-US" sz="4000" b="1" dirty="0">
              <a:solidFill>
                <a:srgbClr val="FF0000"/>
              </a:solidFill>
            </a:endParaRPr>
          </a:p>
        </p:txBody>
      </p:sp>
    </p:spTree>
    <p:extLst>
      <p:ext uri="{BB962C8B-B14F-4D97-AF65-F5344CB8AC3E}">
        <p14:creationId xmlns:p14="http://schemas.microsoft.com/office/powerpoint/2010/main" val="20455271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F6F0CA2B-FB9A-F48E-0201-29C2D3039DD6}"/>
              </a:ext>
            </a:extLst>
          </p:cNvPr>
          <p:cNvSpPr txBox="1"/>
          <p:nvPr/>
        </p:nvSpPr>
        <p:spPr>
          <a:xfrm>
            <a:off x="1198880" y="2025471"/>
            <a:ext cx="9794240" cy="1839606"/>
          </a:xfrm>
          <a:prstGeom prst="rect">
            <a:avLst/>
          </a:prstGeom>
          <a:noFill/>
        </p:spPr>
        <p:txBody>
          <a:bodyPr wrap="square">
            <a:spAutoFit/>
          </a:bodyPr>
          <a:lstStyle/>
          <a:p>
            <a:pPr rtl="0">
              <a:lnSpc>
                <a:spcPct val="150000"/>
              </a:lnSpc>
              <a:spcBef>
                <a:spcPts val="0"/>
              </a:spcBef>
              <a:spcAft>
                <a:spcPts val="0"/>
              </a:spcAft>
            </a:pPr>
            <a:r>
              <a:rPr lang="en-GB" sz="4000" i="0" u="none" strike="noStrike">
                <a:solidFill>
                  <a:srgbClr val="000000"/>
                </a:solidFill>
                <a:effectLst/>
                <a:latin typeface="Arial" panose="020B0604020202020204" pitchFamily="34" charset="0"/>
              </a:rPr>
              <a:t>1. </a:t>
            </a:r>
            <a:r>
              <a:rPr lang="vi-VN" sz="4000" i="0" u="none" strike="noStrike">
                <a:solidFill>
                  <a:srgbClr val="000000"/>
                </a:solidFill>
                <a:effectLst/>
                <a:latin typeface="Arial" panose="020B0604020202020204" pitchFamily="34" charset="0"/>
              </a:rPr>
              <a:t>Tại sao phải sao lưu dữ liệu?</a:t>
            </a:r>
            <a:endParaRPr lang="vi-VN" sz="6600">
              <a:effectLst/>
            </a:endParaRPr>
          </a:p>
          <a:p>
            <a:pPr rtl="0">
              <a:lnSpc>
                <a:spcPct val="150000"/>
              </a:lnSpc>
              <a:spcBef>
                <a:spcPts val="0"/>
              </a:spcBef>
              <a:spcAft>
                <a:spcPts val="0"/>
              </a:spcAft>
            </a:pPr>
            <a:r>
              <a:rPr lang="en-GB" sz="4000" i="0" u="none" strike="noStrike">
                <a:solidFill>
                  <a:srgbClr val="000000"/>
                </a:solidFill>
                <a:effectLst/>
                <a:latin typeface="Arial" panose="020B0604020202020204" pitchFamily="34" charset="0"/>
              </a:rPr>
              <a:t>2. </a:t>
            </a:r>
            <a:r>
              <a:rPr lang="vi-VN" sz="4000" i="0" u="none" strike="noStrike">
                <a:solidFill>
                  <a:srgbClr val="000000"/>
                </a:solidFill>
                <a:effectLst/>
                <a:latin typeface="Arial" panose="020B0604020202020204" pitchFamily="34" charset="0"/>
              </a:rPr>
              <a:t>Những chú ý khi sao lưu là gì?</a:t>
            </a:r>
            <a:endParaRPr lang="vi-VN" sz="6600">
              <a:effectLst/>
            </a:endParaRPr>
          </a:p>
        </p:txBody>
      </p:sp>
      <p:sp>
        <p:nvSpPr>
          <p:cNvPr id="5" name="TextBox 4">
            <a:extLst>
              <a:ext uri="{FF2B5EF4-FFF2-40B4-BE49-F238E27FC236}">
                <a16:creationId xmlns="" xmlns:a16="http://schemas.microsoft.com/office/drawing/2014/main" id="{136FCB40-C306-3318-A65A-AE24507DF0CF}"/>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rPr>
              <a:t>ÔN TẬP KIẾN THỨC CŨ</a:t>
            </a:r>
          </a:p>
        </p:txBody>
      </p:sp>
    </p:spTree>
    <p:extLst>
      <p:ext uri="{BB962C8B-B14F-4D97-AF65-F5344CB8AC3E}">
        <p14:creationId xmlns:p14="http://schemas.microsoft.com/office/powerpoint/2010/main" val="2749149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F0E8E48A-3DED-342C-D94D-8EE5A259868C}"/>
              </a:ext>
            </a:extLst>
          </p:cNvPr>
          <p:cNvSpPr>
            <a:spLocks noGrp="1"/>
          </p:cNvSpPr>
          <p:nvPr>
            <p:ph type="body" sz="quarter" idx="13"/>
          </p:nvPr>
        </p:nvSpPr>
        <p:spPr>
          <a:xfrm>
            <a:off x="1463040" y="3619965"/>
            <a:ext cx="9784733" cy="616756"/>
          </a:xfrm>
          <a:prstGeom prst="roundRect">
            <a:avLst/>
          </a:prstGeom>
          <a:solidFill>
            <a:srgbClr val="FFC000"/>
          </a:solidFill>
        </p:spPr>
        <p:txBody>
          <a:bodyPr>
            <a:noAutofit/>
          </a:bodyPr>
          <a:lstStyle/>
          <a:p>
            <a:pPr marL="0" indent="0">
              <a:buNone/>
            </a:pPr>
            <a:r>
              <a:rPr lang="en-US" sz="32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rPr>
              <a:t>Chúng ta tìm được thông tin trên Internet nhờ đâu?</a:t>
            </a:r>
            <a:endParaRPr lang="en-GB" sz="3200">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p>
            <a:endParaRPr lang="en-GB" sz="3600">
              <a:solidFill>
                <a:schemeClr val="bg1"/>
              </a:solidFill>
            </a:endParaRPr>
          </a:p>
        </p:txBody>
      </p:sp>
      <p:sp>
        <p:nvSpPr>
          <p:cNvPr id="4" name="TextBox 3">
            <a:extLst>
              <a:ext uri="{FF2B5EF4-FFF2-40B4-BE49-F238E27FC236}">
                <a16:creationId xmlns="" xmlns:a16="http://schemas.microsoft.com/office/drawing/2014/main" id="{733420D3-B0AD-E272-0D68-0FB488A1D78A}"/>
              </a:ext>
            </a:extLst>
          </p:cNvPr>
          <p:cNvSpPr txBox="1"/>
          <p:nvPr/>
        </p:nvSpPr>
        <p:spPr>
          <a:xfrm>
            <a:off x="558800" y="1087121"/>
            <a:ext cx="11379200" cy="5209937"/>
          </a:xfrm>
          <a:prstGeom prst="roundRect">
            <a:avLst/>
          </a:prstGeom>
          <a:solidFill>
            <a:schemeClr val="tx2"/>
          </a:solidFill>
        </p:spPr>
        <p:txBody>
          <a:bodyPr wrap="square">
            <a:spAutoFit/>
          </a:bodyPr>
          <a:lstStyle/>
          <a:p>
            <a:r>
              <a:rPr lang="en-US" sz="30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rPr>
              <a:t>Search engine </a:t>
            </a:r>
            <a:r>
              <a:rPr lang="en-US" sz="30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hay còn gọi là </a:t>
            </a:r>
            <a:r>
              <a:rPr lang="en-US" sz="3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máy tìm kiếm </a:t>
            </a:r>
            <a:r>
              <a:rPr lang="en-US" sz="30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là một trang Web cho phép người dùng tìm kiếm nội dung số của các trang Web trên Internet. </a:t>
            </a:r>
            <a:endParaRPr lang="en-GB" sz="3000">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p>
            <a:r>
              <a:rPr lang="en-US" sz="30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Máy tìm kiếm sẽ dò quét nội dung tất cả các trang Web trên Internet và cập nhật nội dung văn bản text vào cơ sở dữ liệu khổng lồ của mình mà người dùng có thể khai thác sau đó. Để làm việc này các máy tìm kiếm thường gửi các Web crawler, web spider hay web robot (ví dụ googlebot của Google –   Yahoo slurp  của Yahoo) đến các trang cần đánh chỉ số. Các bọ tìm kiếm này sẽ truy cập phân tích và gửi nội dung về các máy tìm kiếm.</a:t>
            </a:r>
            <a:endParaRPr lang="en-GB" sz="3000">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0781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barn(inVertical)">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86CBE038-CB50-B73E-8786-8518CF05C26A}"/>
              </a:ext>
            </a:extLst>
          </p:cNvPr>
          <p:cNvSpPr txBox="1">
            <a:spLocks/>
          </p:cNvSpPr>
          <p:nvPr/>
        </p:nvSpPr>
        <p:spPr>
          <a:xfrm>
            <a:off x="501842" y="998848"/>
            <a:ext cx="11188316" cy="4264032"/>
          </a:xfrm>
          <a:prstGeom prst="roundRect">
            <a:avLst/>
          </a:prstGeom>
          <a:solidFill>
            <a:schemeClr val="tx2"/>
          </a:solidFill>
        </p:spPr>
        <p:txBody>
          <a:bodyPr vert="horz" lIns="91440" tIns="45720" rIns="91440" bIns="45720" rtlCol="0">
            <a:no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4400">
                <a:solidFill>
                  <a:schemeClr val="bg1"/>
                </a:solidFill>
              </a:rPr>
              <a:t>Máy tìm kiếm sắp xếp các trang Web dựa vào nội dung HTML của trang. </a:t>
            </a:r>
          </a:p>
          <a:p>
            <a:r>
              <a:rPr lang="en-US" sz="4400">
                <a:solidFill>
                  <a:schemeClr val="bg1"/>
                </a:solidFill>
              </a:rPr>
              <a:t>Việc này khác với các thư mục Web truyền thống mà những người kiểm duyệt sắp đặt trong các mục riêng biệt với tên site và miêu tả đi kèm.</a:t>
            </a:r>
            <a:endParaRPr lang="en-GB" sz="4400">
              <a:solidFill>
                <a:schemeClr val="bg1"/>
              </a:solidFill>
            </a:endParaRPr>
          </a:p>
        </p:txBody>
      </p:sp>
    </p:spTree>
    <p:extLst>
      <p:ext uri="{BB962C8B-B14F-4D97-AF65-F5344CB8AC3E}">
        <p14:creationId xmlns:p14="http://schemas.microsoft.com/office/powerpoint/2010/main" val="891873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3508493" y="5394795"/>
            <a:ext cx="2424547" cy="1102671"/>
          </a:xfrm>
          <a:prstGeom prst="rect">
            <a:avLst/>
          </a:prstGeom>
        </p:spPr>
      </p:pic>
      <p:pic>
        <p:nvPicPr>
          <p:cNvPr id="10" name="Picture 9"/>
          <p:cNvPicPr>
            <a:picLocks noChangeAspect="1"/>
          </p:cNvPicPr>
          <p:nvPr/>
        </p:nvPicPr>
        <p:blipFill rotWithShape="1">
          <a:blip r:embed="rId4"/>
          <a:srcRect l="19513" t="13860" r="16414" b="20702"/>
          <a:stretch/>
        </p:blipFill>
        <p:spPr>
          <a:xfrm>
            <a:off x="6100711" y="5710402"/>
            <a:ext cx="2184305" cy="1042509"/>
          </a:xfrm>
          <a:prstGeom prst="rect">
            <a:avLst/>
          </a:prstGeom>
        </p:spPr>
      </p:pic>
      <p:pic>
        <p:nvPicPr>
          <p:cNvPr id="7" name="Picture 6"/>
          <p:cNvPicPr>
            <a:picLocks noChangeAspect="1"/>
          </p:cNvPicPr>
          <p:nvPr/>
        </p:nvPicPr>
        <p:blipFill>
          <a:blip r:embed="rId5"/>
          <a:stretch>
            <a:fillRect/>
          </a:stretch>
        </p:blipFill>
        <p:spPr>
          <a:xfrm>
            <a:off x="8051117" y="5121695"/>
            <a:ext cx="1863225" cy="824436"/>
          </a:xfrm>
          <a:prstGeom prst="rect">
            <a:avLst/>
          </a:prstGeom>
        </p:spPr>
      </p:pic>
      <p:sp>
        <p:nvSpPr>
          <p:cNvPr id="8" name="TextBox 7">
            <a:extLst>
              <a:ext uri="{FF2B5EF4-FFF2-40B4-BE49-F238E27FC236}">
                <a16:creationId xmlns="" xmlns:a16="http://schemas.microsoft.com/office/drawing/2014/main" id="{58763CCC-0363-4BF7-3B9A-E53EB5F8953D}"/>
              </a:ext>
            </a:extLst>
          </p:cNvPr>
          <p:cNvSpPr txBox="1"/>
          <p:nvPr/>
        </p:nvSpPr>
        <p:spPr>
          <a:xfrm>
            <a:off x="583122" y="953615"/>
            <a:ext cx="11188316" cy="5278041"/>
          </a:xfrm>
          <a:prstGeom prst="roundRect">
            <a:avLst/>
          </a:prstGeom>
          <a:solidFill>
            <a:schemeClr val="tx2"/>
          </a:solidFill>
        </p:spPr>
        <p:txBody>
          <a:bodyPr wrap="square">
            <a:spAutoFit/>
          </a:bodyPr>
          <a:lstStyle/>
          <a:p>
            <a:r>
              <a:rPr lang="en-US" sz="3800" dirty="0" err="1">
                <a:solidFill>
                  <a:schemeClr val="bg1"/>
                </a:solidFill>
              </a:rPr>
              <a:t>Các</a:t>
            </a:r>
            <a:r>
              <a:rPr lang="en-US" sz="3800" dirty="0">
                <a:solidFill>
                  <a:schemeClr val="bg1"/>
                </a:solidFill>
              </a:rPr>
              <a:t> </a:t>
            </a:r>
            <a:r>
              <a:rPr lang="en-US" sz="3800" dirty="0" err="1">
                <a:solidFill>
                  <a:schemeClr val="bg1"/>
                </a:solidFill>
              </a:rPr>
              <a:t>công</a:t>
            </a:r>
            <a:r>
              <a:rPr lang="en-US" sz="3800" dirty="0">
                <a:solidFill>
                  <a:schemeClr val="bg1"/>
                </a:solidFill>
              </a:rPr>
              <a:t> </a:t>
            </a:r>
            <a:r>
              <a:rPr lang="en-US" sz="3800" dirty="0" err="1">
                <a:solidFill>
                  <a:schemeClr val="bg1"/>
                </a:solidFill>
              </a:rPr>
              <a:t>cụ</a:t>
            </a:r>
            <a:r>
              <a:rPr lang="en-US" sz="3800" dirty="0">
                <a:solidFill>
                  <a:schemeClr val="bg1"/>
                </a:solidFill>
              </a:rPr>
              <a:t> </a:t>
            </a:r>
            <a:r>
              <a:rPr lang="en-US" sz="3800" dirty="0" err="1">
                <a:solidFill>
                  <a:schemeClr val="bg1"/>
                </a:solidFill>
              </a:rPr>
              <a:t>tìm</a:t>
            </a:r>
            <a:r>
              <a:rPr lang="en-US" sz="3800" dirty="0">
                <a:solidFill>
                  <a:schemeClr val="bg1"/>
                </a:solidFill>
              </a:rPr>
              <a:t> </a:t>
            </a:r>
            <a:r>
              <a:rPr lang="en-US" sz="3800" dirty="0" err="1">
                <a:solidFill>
                  <a:schemeClr val="bg1"/>
                </a:solidFill>
              </a:rPr>
              <a:t>kiếm</a:t>
            </a:r>
            <a:r>
              <a:rPr lang="en-US" sz="3800" dirty="0">
                <a:solidFill>
                  <a:schemeClr val="bg1"/>
                </a:solidFill>
              </a:rPr>
              <a:t> </a:t>
            </a:r>
            <a:r>
              <a:rPr lang="en-US" sz="3800" dirty="0" err="1">
                <a:solidFill>
                  <a:schemeClr val="bg1"/>
                </a:solidFill>
              </a:rPr>
              <a:t>chính</a:t>
            </a:r>
            <a:r>
              <a:rPr lang="en-US" sz="3800" dirty="0">
                <a:solidFill>
                  <a:schemeClr val="bg1"/>
                </a:solidFill>
              </a:rPr>
              <a:t> </a:t>
            </a:r>
            <a:r>
              <a:rPr lang="en-US" sz="3800" dirty="0" err="1">
                <a:solidFill>
                  <a:schemeClr val="bg1"/>
                </a:solidFill>
              </a:rPr>
              <a:t>là</a:t>
            </a:r>
            <a:r>
              <a:rPr lang="en-US" sz="3800" dirty="0">
                <a:solidFill>
                  <a:schemeClr val="bg1"/>
                </a:solidFill>
              </a:rPr>
              <a:t> </a:t>
            </a:r>
            <a:r>
              <a:rPr lang="en-US" sz="3800" dirty="0" err="1">
                <a:solidFill>
                  <a:schemeClr val="bg1"/>
                </a:solidFill>
              </a:rPr>
              <a:t>giao</a:t>
            </a:r>
            <a:r>
              <a:rPr lang="en-US" sz="3800" dirty="0">
                <a:solidFill>
                  <a:schemeClr val="bg1"/>
                </a:solidFill>
              </a:rPr>
              <a:t> </a:t>
            </a:r>
            <a:r>
              <a:rPr lang="en-US" sz="3800" dirty="0" err="1">
                <a:solidFill>
                  <a:schemeClr val="bg1"/>
                </a:solidFill>
              </a:rPr>
              <a:t>diện</a:t>
            </a:r>
            <a:r>
              <a:rPr lang="en-US" sz="3800" dirty="0">
                <a:solidFill>
                  <a:schemeClr val="bg1"/>
                </a:solidFill>
              </a:rPr>
              <a:t> Web </a:t>
            </a:r>
            <a:r>
              <a:rPr lang="en-US" sz="3800" dirty="0" err="1">
                <a:solidFill>
                  <a:schemeClr val="bg1"/>
                </a:solidFill>
              </a:rPr>
              <a:t>tương</a:t>
            </a:r>
            <a:r>
              <a:rPr lang="en-US" sz="3800" dirty="0">
                <a:solidFill>
                  <a:schemeClr val="bg1"/>
                </a:solidFill>
              </a:rPr>
              <a:t> </a:t>
            </a:r>
            <a:r>
              <a:rPr lang="en-US" sz="3800" dirty="0" err="1">
                <a:solidFill>
                  <a:schemeClr val="bg1"/>
                </a:solidFill>
              </a:rPr>
              <a:t>tác</a:t>
            </a:r>
            <a:r>
              <a:rPr lang="en-US" sz="3800" dirty="0">
                <a:solidFill>
                  <a:schemeClr val="bg1"/>
                </a:solidFill>
              </a:rPr>
              <a:t> </a:t>
            </a:r>
            <a:r>
              <a:rPr lang="en-US" sz="3800" dirty="0" err="1">
                <a:solidFill>
                  <a:schemeClr val="bg1"/>
                </a:solidFill>
              </a:rPr>
              <a:t>với</a:t>
            </a:r>
            <a:r>
              <a:rPr lang="en-US" sz="3800" dirty="0">
                <a:solidFill>
                  <a:schemeClr val="bg1"/>
                </a:solidFill>
              </a:rPr>
              <a:t> </a:t>
            </a:r>
            <a:r>
              <a:rPr lang="en-US" sz="3800" dirty="0" err="1">
                <a:solidFill>
                  <a:schemeClr val="bg1"/>
                </a:solidFill>
              </a:rPr>
              <a:t>người</a:t>
            </a:r>
            <a:r>
              <a:rPr lang="en-US" sz="3800" dirty="0">
                <a:solidFill>
                  <a:schemeClr val="bg1"/>
                </a:solidFill>
              </a:rPr>
              <a:t> </a:t>
            </a:r>
            <a:r>
              <a:rPr lang="en-US" sz="3800" dirty="0" err="1">
                <a:solidFill>
                  <a:schemeClr val="bg1"/>
                </a:solidFill>
              </a:rPr>
              <a:t>dùng</a:t>
            </a:r>
            <a:r>
              <a:rPr lang="en-US" sz="3800" dirty="0">
                <a:solidFill>
                  <a:schemeClr val="bg1"/>
                </a:solidFill>
              </a:rPr>
              <a:t> </a:t>
            </a:r>
            <a:r>
              <a:rPr lang="en-US" sz="3800" dirty="0" err="1">
                <a:solidFill>
                  <a:schemeClr val="bg1"/>
                </a:solidFill>
              </a:rPr>
              <a:t>của</a:t>
            </a:r>
            <a:r>
              <a:rPr lang="en-US" sz="3800" dirty="0">
                <a:solidFill>
                  <a:schemeClr val="bg1"/>
                </a:solidFill>
              </a:rPr>
              <a:t> </a:t>
            </a:r>
            <a:r>
              <a:rPr lang="en-US" sz="3800" dirty="0" err="1">
                <a:solidFill>
                  <a:schemeClr val="bg1"/>
                </a:solidFill>
              </a:rPr>
              <a:t>các</a:t>
            </a:r>
            <a:r>
              <a:rPr lang="en-US" sz="3800" dirty="0">
                <a:solidFill>
                  <a:schemeClr val="bg1"/>
                </a:solidFill>
              </a:rPr>
              <a:t> </a:t>
            </a:r>
            <a:r>
              <a:rPr lang="en-US" sz="3800" dirty="0" err="1">
                <a:solidFill>
                  <a:schemeClr val="bg1"/>
                </a:solidFill>
              </a:rPr>
              <a:t>máy</a:t>
            </a:r>
            <a:r>
              <a:rPr lang="en-US" sz="3800" dirty="0">
                <a:solidFill>
                  <a:schemeClr val="bg1"/>
                </a:solidFill>
              </a:rPr>
              <a:t> </a:t>
            </a:r>
            <a:r>
              <a:rPr lang="en-US" sz="3800" dirty="0" err="1">
                <a:solidFill>
                  <a:schemeClr val="bg1"/>
                </a:solidFill>
              </a:rPr>
              <a:t>tìm</a:t>
            </a:r>
            <a:r>
              <a:rPr lang="en-US" sz="3800" dirty="0">
                <a:solidFill>
                  <a:schemeClr val="bg1"/>
                </a:solidFill>
              </a:rPr>
              <a:t> </a:t>
            </a:r>
            <a:r>
              <a:rPr lang="en-US" sz="3800" dirty="0" err="1">
                <a:solidFill>
                  <a:schemeClr val="bg1"/>
                </a:solidFill>
              </a:rPr>
              <a:t>kiếm</a:t>
            </a:r>
            <a:r>
              <a:rPr lang="en-US" sz="3800" dirty="0">
                <a:solidFill>
                  <a:schemeClr val="bg1"/>
                </a:solidFill>
              </a:rPr>
              <a:t>. </a:t>
            </a:r>
            <a:r>
              <a:rPr lang="en-US" sz="3800" dirty="0" err="1">
                <a:solidFill>
                  <a:schemeClr val="bg1"/>
                </a:solidFill>
              </a:rPr>
              <a:t>Có</a:t>
            </a:r>
            <a:r>
              <a:rPr lang="en-US" sz="3800" dirty="0">
                <a:solidFill>
                  <a:schemeClr val="bg1"/>
                </a:solidFill>
              </a:rPr>
              <a:t> </a:t>
            </a:r>
            <a:r>
              <a:rPr lang="en-US" sz="3800" dirty="0" err="1">
                <a:solidFill>
                  <a:schemeClr val="bg1"/>
                </a:solidFill>
              </a:rPr>
              <a:t>thể</a:t>
            </a:r>
            <a:r>
              <a:rPr lang="en-US" sz="3800" dirty="0">
                <a:solidFill>
                  <a:schemeClr val="bg1"/>
                </a:solidFill>
              </a:rPr>
              <a:t> </a:t>
            </a:r>
            <a:r>
              <a:rPr lang="en-US" sz="3800" dirty="0" err="1">
                <a:solidFill>
                  <a:schemeClr val="bg1"/>
                </a:solidFill>
              </a:rPr>
              <a:t>kể</a:t>
            </a:r>
            <a:r>
              <a:rPr lang="en-US" sz="3800" dirty="0">
                <a:solidFill>
                  <a:schemeClr val="bg1"/>
                </a:solidFill>
              </a:rPr>
              <a:t> </a:t>
            </a:r>
            <a:r>
              <a:rPr lang="en-US" sz="3800" dirty="0" err="1">
                <a:solidFill>
                  <a:schemeClr val="bg1"/>
                </a:solidFill>
              </a:rPr>
              <a:t>đến</a:t>
            </a:r>
            <a:r>
              <a:rPr lang="en-US" sz="3800" dirty="0">
                <a:solidFill>
                  <a:schemeClr val="bg1"/>
                </a:solidFill>
              </a:rPr>
              <a:t> </a:t>
            </a:r>
            <a:r>
              <a:rPr lang="en-US" sz="3800" dirty="0" err="1">
                <a:solidFill>
                  <a:schemeClr val="bg1"/>
                </a:solidFill>
              </a:rPr>
              <a:t>một</a:t>
            </a:r>
            <a:r>
              <a:rPr lang="en-US" sz="3800" dirty="0">
                <a:solidFill>
                  <a:schemeClr val="bg1"/>
                </a:solidFill>
              </a:rPr>
              <a:t> </a:t>
            </a:r>
            <a:r>
              <a:rPr lang="en-US" sz="3800" dirty="0" err="1">
                <a:solidFill>
                  <a:schemeClr val="bg1"/>
                </a:solidFill>
              </a:rPr>
              <a:t>số</a:t>
            </a:r>
            <a:r>
              <a:rPr lang="en-US" sz="3800" dirty="0">
                <a:solidFill>
                  <a:schemeClr val="bg1"/>
                </a:solidFill>
              </a:rPr>
              <a:t> </a:t>
            </a:r>
            <a:r>
              <a:rPr lang="en-US" sz="3800" dirty="0" err="1">
                <a:solidFill>
                  <a:schemeClr val="bg1"/>
                </a:solidFill>
              </a:rPr>
              <a:t>công</a:t>
            </a:r>
            <a:r>
              <a:rPr lang="en-US" sz="3800" dirty="0">
                <a:solidFill>
                  <a:schemeClr val="bg1"/>
                </a:solidFill>
              </a:rPr>
              <a:t> </a:t>
            </a:r>
            <a:r>
              <a:rPr lang="en-US" sz="3800" dirty="0" err="1">
                <a:solidFill>
                  <a:schemeClr val="bg1"/>
                </a:solidFill>
              </a:rPr>
              <a:t>cụ</a:t>
            </a:r>
            <a:r>
              <a:rPr lang="en-US" sz="3800" dirty="0">
                <a:solidFill>
                  <a:schemeClr val="bg1"/>
                </a:solidFill>
              </a:rPr>
              <a:t> </a:t>
            </a:r>
            <a:r>
              <a:rPr lang="en-US" sz="3800" dirty="0" err="1">
                <a:solidFill>
                  <a:schemeClr val="bg1"/>
                </a:solidFill>
              </a:rPr>
              <a:t>tìm</a:t>
            </a:r>
            <a:r>
              <a:rPr lang="en-US" sz="3800" dirty="0">
                <a:solidFill>
                  <a:schemeClr val="bg1"/>
                </a:solidFill>
              </a:rPr>
              <a:t> </a:t>
            </a:r>
            <a:r>
              <a:rPr lang="en-US" sz="3800" dirty="0" err="1">
                <a:solidFill>
                  <a:schemeClr val="bg1"/>
                </a:solidFill>
              </a:rPr>
              <a:t>kiếm</a:t>
            </a:r>
            <a:r>
              <a:rPr lang="en-US" sz="3800" dirty="0">
                <a:solidFill>
                  <a:schemeClr val="bg1"/>
                </a:solidFill>
              </a:rPr>
              <a:t> </a:t>
            </a:r>
            <a:r>
              <a:rPr lang="en-US" sz="3800" dirty="0" err="1">
                <a:solidFill>
                  <a:schemeClr val="bg1"/>
                </a:solidFill>
              </a:rPr>
              <a:t>phổ</a:t>
            </a:r>
            <a:r>
              <a:rPr lang="en-US" sz="3800" dirty="0">
                <a:solidFill>
                  <a:schemeClr val="bg1"/>
                </a:solidFill>
              </a:rPr>
              <a:t> </a:t>
            </a:r>
            <a:r>
              <a:rPr lang="en-US" sz="3800" dirty="0" err="1">
                <a:solidFill>
                  <a:schemeClr val="bg1"/>
                </a:solidFill>
              </a:rPr>
              <a:t>biến</a:t>
            </a:r>
            <a:r>
              <a:rPr lang="en-US" sz="3800" dirty="0">
                <a:solidFill>
                  <a:schemeClr val="bg1"/>
                </a:solidFill>
              </a:rPr>
              <a:t> </a:t>
            </a:r>
            <a:r>
              <a:rPr lang="en-US" sz="3800" dirty="0" err="1">
                <a:solidFill>
                  <a:schemeClr val="bg1"/>
                </a:solidFill>
              </a:rPr>
              <a:t>sau</a:t>
            </a:r>
            <a:r>
              <a:rPr lang="en-US" sz="3800" dirty="0">
                <a:solidFill>
                  <a:schemeClr val="bg1"/>
                </a:solidFill>
              </a:rPr>
              <a:t>: </a:t>
            </a:r>
            <a:endParaRPr lang="en-GB" sz="3800" dirty="0">
              <a:solidFill>
                <a:schemeClr val="bg1"/>
              </a:solidFill>
            </a:endParaRPr>
          </a:p>
          <a:p>
            <a:r>
              <a:rPr lang="en-US" sz="3800" u="sng" dirty="0">
                <a:solidFill>
                  <a:schemeClr val="bg1"/>
                </a:solidFill>
                <a:hlinkClick r:id="rId6">
                  <a:extLst>
                    <a:ext uri="{A12FA001-AC4F-418D-AE19-62706E023703}">
                      <ahyp:hlinkClr xmlns="" xmlns:ahyp="http://schemas.microsoft.com/office/drawing/2018/hyperlinkcolor" val="tx"/>
                    </a:ext>
                  </a:extLst>
                </a:hlinkClick>
              </a:rPr>
              <a:t>Google Search</a:t>
            </a:r>
            <a:r>
              <a:rPr lang="en-US" sz="3800" dirty="0">
                <a:solidFill>
                  <a:schemeClr val="bg1"/>
                </a:solidFill>
              </a:rPr>
              <a:t> </a:t>
            </a:r>
            <a:endParaRPr lang="en-GB" sz="3800" dirty="0">
              <a:solidFill>
                <a:schemeClr val="bg1"/>
              </a:solidFill>
            </a:endParaRPr>
          </a:p>
          <a:p>
            <a:r>
              <a:rPr lang="en-US" sz="3800" u="sng" dirty="0">
                <a:solidFill>
                  <a:schemeClr val="bg1"/>
                </a:solidFill>
                <a:hlinkClick r:id="rId7">
                  <a:extLst>
                    <a:ext uri="{A12FA001-AC4F-418D-AE19-62706E023703}">
                      <ahyp:hlinkClr xmlns="" xmlns:ahyp="http://schemas.microsoft.com/office/drawing/2018/hyperlinkcolor" val="tx"/>
                    </a:ext>
                  </a:extLst>
                </a:hlinkClick>
              </a:rPr>
              <a:t>Yahoo Search</a:t>
            </a:r>
            <a:r>
              <a:rPr lang="en-US" sz="3800" dirty="0">
                <a:solidFill>
                  <a:schemeClr val="bg1"/>
                </a:solidFill>
              </a:rPr>
              <a:t> </a:t>
            </a:r>
            <a:endParaRPr lang="en-GB" sz="3800" dirty="0">
              <a:solidFill>
                <a:schemeClr val="bg1"/>
              </a:solidFill>
            </a:endParaRPr>
          </a:p>
          <a:p>
            <a:r>
              <a:rPr lang="en-US" sz="3800" u="sng" dirty="0">
                <a:solidFill>
                  <a:schemeClr val="bg1"/>
                </a:solidFill>
                <a:hlinkClick r:id="rId8">
                  <a:extLst>
                    <a:ext uri="{A12FA001-AC4F-418D-AE19-62706E023703}">
                      <ahyp:hlinkClr xmlns="" xmlns:ahyp="http://schemas.microsoft.com/office/drawing/2018/hyperlinkcolor" val="tx"/>
                    </a:ext>
                  </a:extLst>
                </a:hlinkClick>
              </a:rPr>
              <a:t>Live Search</a:t>
            </a:r>
            <a:r>
              <a:rPr lang="en-US" sz="3800" dirty="0">
                <a:solidFill>
                  <a:schemeClr val="bg1"/>
                </a:solidFill>
              </a:rPr>
              <a:t> </a:t>
            </a:r>
            <a:r>
              <a:rPr lang="en-US" sz="3800" dirty="0" err="1">
                <a:solidFill>
                  <a:schemeClr val="bg1"/>
                </a:solidFill>
              </a:rPr>
              <a:t>của</a:t>
            </a:r>
            <a:r>
              <a:rPr lang="en-US" sz="3800" dirty="0">
                <a:solidFill>
                  <a:schemeClr val="bg1"/>
                </a:solidFill>
              </a:rPr>
              <a:t> </a:t>
            </a:r>
            <a:r>
              <a:rPr lang="en-US" sz="3800" dirty="0" err="1">
                <a:solidFill>
                  <a:schemeClr val="bg1"/>
                </a:solidFill>
              </a:rPr>
              <a:t>Microsofts</a:t>
            </a:r>
            <a:r>
              <a:rPr lang="en-US" sz="3800" dirty="0">
                <a:solidFill>
                  <a:schemeClr val="bg1"/>
                </a:solidFill>
              </a:rPr>
              <a:t> </a:t>
            </a:r>
            <a:endParaRPr lang="en-GB" sz="3800" dirty="0">
              <a:solidFill>
                <a:schemeClr val="bg1"/>
              </a:solidFill>
            </a:endParaRPr>
          </a:p>
          <a:p>
            <a:r>
              <a:rPr lang="en-US" sz="3800" u="sng" dirty="0">
                <a:solidFill>
                  <a:schemeClr val="bg1"/>
                </a:solidFill>
                <a:hlinkClick r:id="rId9">
                  <a:extLst>
                    <a:ext uri="{A12FA001-AC4F-418D-AE19-62706E023703}">
                      <ahyp:hlinkClr xmlns="" xmlns:ahyp="http://schemas.microsoft.com/office/drawing/2018/hyperlinkcolor" val="tx"/>
                    </a:ext>
                  </a:extLst>
                </a:hlinkClick>
              </a:rPr>
              <a:t>Ask</a:t>
            </a:r>
            <a:r>
              <a:rPr lang="en-US" sz="3800" dirty="0">
                <a:solidFill>
                  <a:schemeClr val="bg1"/>
                </a:solidFill>
              </a:rPr>
              <a:t> Search </a:t>
            </a:r>
            <a:endParaRPr lang="en-GB" sz="3800" dirty="0">
              <a:solidFill>
                <a:schemeClr val="bg1"/>
              </a:solidFill>
            </a:endParaRPr>
          </a:p>
          <a:p>
            <a:r>
              <a:rPr lang="en-US" sz="3800" u="sng" dirty="0" err="1">
                <a:solidFill>
                  <a:schemeClr val="bg1"/>
                </a:solidFill>
                <a:hlinkClick r:id="rId10">
                  <a:extLst>
                    <a:ext uri="{A12FA001-AC4F-418D-AE19-62706E023703}">
                      <ahyp:hlinkClr xmlns="" xmlns:ahyp="http://schemas.microsoft.com/office/drawing/2018/hyperlinkcolor" val="tx"/>
                    </a:ext>
                  </a:extLst>
                </a:hlinkClick>
              </a:rPr>
              <a:t>Altavista</a:t>
            </a:r>
            <a:endParaRPr lang="en-GB" sz="3800" dirty="0">
              <a:solidFill>
                <a:schemeClr val="bg1"/>
              </a:solidFill>
            </a:endParaRPr>
          </a:p>
        </p:txBody>
      </p:sp>
    </p:spTree>
    <p:extLst>
      <p:ext uri="{BB962C8B-B14F-4D97-AF65-F5344CB8AC3E}">
        <p14:creationId xmlns:p14="http://schemas.microsoft.com/office/powerpoint/2010/main" val="267682268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1E6A1871-AAD4-73D8-D6EC-E210B1A3BF33}"/>
              </a:ext>
            </a:extLst>
          </p:cNvPr>
          <p:cNvSpPr txBox="1"/>
          <p:nvPr/>
        </p:nvSpPr>
        <p:spPr>
          <a:xfrm>
            <a:off x="812800" y="759717"/>
            <a:ext cx="11074400" cy="646331"/>
          </a:xfrm>
          <a:prstGeom prst="rect">
            <a:avLst/>
          </a:prstGeom>
          <a:noFill/>
        </p:spPr>
        <p:txBody>
          <a:bodyPr wrap="square">
            <a:spAutoFit/>
          </a:bodyPr>
          <a:lstStyle/>
          <a:p>
            <a:pPr fontAlgn="base"/>
            <a:r>
              <a:rPr lang="en-US" sz="3600" b="1">
                <a:solidFill>
                  <a:srgbClr val="0070C0"/>
                </a:solidFill>
                <a:effectLst/>
                <a:latin typeface="Times New Roman" panose="02020603050405020304" pitchFamily="18" charset="0"/>
                <a:ea typeface="Times New Roman" panose="02020603050405020304" pitchFamily="18" charset="0"/>
                <a:cs typeface="Arial" panose="020B0604020202020204" pitchFamily="34" charset="0"/>
              </a:rPr>
              <a:t>THỰC HÀNH</a:t>
            </a:r>
            <a:endParaRPr lang="en-GB" sz="3600" b="1" dirty="0">
              <a:solidFill>
                <a:srgbClr val="0070C0"/>
              </a:solidFill>
              <a:effectLst/>
              <a:latin typeface="Times New Roman" panose="02020603050405020304" pitchFamily="18" charset="0"/>
              <a:ea typeface="Times New Roman" panose="02020603050405020304" pitchFamily="18" charset="0"/>
              <a:cs typeface="Arial" panose="020B0604020202020204" pitchFamily="34" charset="0"/>
            </a:endParaRPr>
          </a:p>
        </p:txBody>
      </p:sp>
      <p:sp>
        <p:nvSpPr>
          <p:cNvPr id="8" name="TextBox 7">
            <a:extLst>
              <a:ext uri="{FF2B5EF4-FFF2-40B4-BE49-F238E27FC236}">
                <a16:creationId xmlns="" xmlns:a16="http://schemas.microsoft.com/office/drawing/2014/main" id="{FFE36079-8F96-1656-705C-FED8D7B2673A}"/>
              </a:ext>
            </a:extLst>
          </p:cNvPr>
          <p:cNvSpPr txBox="1"/>
          <p:nvPr/>
        </p:nvSpPr>
        <p:spPr>
          <a:xfrm>
            <a:off x="812800" y="1406047"/>
            <a:ext cx="11170920" cy="1410643"/>
          </a:xfrm>
          <a:prstGeom prst="rect">
            <a:avLst/>
          </a:prstGeom>
          <a:solidFill>
            <a:schemeClr val="tx1"/>
          </a:solidFill>
        </p:spPr>
        <p:txBody>
          <a:bodyPr wrap="square">
            <a:spAutoFit/>
          </a:bodyPr>
          <a:lstStyle/>
          <a:p>
            <a:pPr marL="457200" indent="-457200" algn="just">
              <a:spcBef>
                <a:spcPts val="200"/>
              </a:spcBef>
              <a:buFontTx/>
              <a:buChar char="-"/>
            </a:pPr>
            <a:r>
              <a:rPr lang="en-GB" sz="2800" b="1" i="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Khởi</a:t>
            </a:r>
            <a:r>
              <a:rPr lang="en-GB" sz="2800" b="1" i="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i="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động</a:t>
            </a:r>
            <a:r>
              <a:rPr lang="en-GB" sz="2800" b="1" i="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i="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máy</a:t>
            </a:r>
            <a:r>
              <a:rPr lang="en-GB" sz="2800" b="1" i="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i="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tính</a:t>
            </a:r>
            <a:endParaRPr lang="en-GB" sz="2800" b="1" dirty="0">
              <a:solidFill>
                <a:schemeClr val="bg1"/>
              </a:solidFill>
              <a:latin typeface="Cambria" panose="02040503050406030204" pitchFamily="18" charset="0"/>
              <a:ea typeface="Times New Roman" panose="02020603050405020304" pitchFamily="18" charset="0"/>
              <a:cs typeface="Times New Roman" panose="02020603050405020304" pitchFamily="18" charset="0"/>
            </a:endParaRPr>
          </a:p>
          <a:p>
            <a:pPr marL="457200" indent="-457200" algn="just">
              <a:spcBef>
                <a:spcPts val="200"/>
              </a:spcBef>
              <a:buFontTx/>
              <a:buChar char="-"/>
            </a:pP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Truy</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cập</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máy</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tìm</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kiếm</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smtClean="0">
                <a:solidFill>
                  <a:schemeClr val="bg1"/>
                </a:solidFill>
                <a:latin typeface="Cambria" panose="02040503050406030204" pitchFamily="18" charset="0"/>
                <a:ea typeface="Times New Roman" panose="02020603050405020304" pitchFamily="18" charset="0"/>
                <a:cs typeface="Times New Roman" panose="02020603050405020304" pitchFamily="18" charset="0"/>
              </a:rPr>
              <a:t>Google Search </a:t>
            </a:r>
            <a:r>
              <a:rPr lang="en-GB" sz="2800" b="1" dirty="0" err="1" smtClean="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và</a:t>
            </a:r>
            <a:r>
              <a:rPr lang="en-GB" sz="2800" b="1" dirty="0" smtClean="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thực</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hành</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tìm</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kiếm</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các</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thông</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 tin </a:t>
            </a:r>
            <a:r>
              <a:rPr lang="en-GB" sz="2800" b="1" dirty="0" err="1">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sau</a:t>
            </a:r>
            <a:r>
              <a:rPr lang="en-GB" sz="2800" b="1" dirty="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rPr>
              <a:t>:</a:t>
            </a:r>
          </a:p>
        </p:txBody>
      </p:sp>
      <p:sp>
        <p:nvSpPr>
          <p:cNvPr id="2" name="TextBox 1">
            <a:extLst>
              <a:ext uri="{FF2B5EF4-FFF2-40B4-BE49-F238E27FC236}">
                <a16:creationId xmlns="" xmlns:a16="http://schemas.microsoft.com/office/drawing/2014/main" id="{9F40808C-6270-ACBE-4587-A630EC8A6431}"/>
              </a:ext>
            </a:extLst>
          </p:cNvPr>
          <p:cNvSpPr txBox="1"/>
          <p:nvPr/>
        </p:nvSpPr>
        <p:spPr>
          <a:xfrm>
            <a:off x="1417320" y="2839528"/>
            <a:ext cx="9768840" cy="715089"/>
          </a:xfrm>
          <a:prstGeom prst="roundRect">
            <a:avLst/>
          </a:prstGeom>
          <a:solidFill>
            <a:schemeClr val="tx2"/>
          </a:solidFill>
        </p:spPr>
        <p:txBody>
          <a:bodyPr wrap="square">
            <a:spAutoFit/>
          </a:bodyPr>
          <a:lstStyle/>
          <a:p>
            <a:pPr marL="457200" indent="-457200" algn="just">
              <a:spcBef>
                <a:spcPts val="200"/>
              </a:spcBef>
              <a:buFontTx/>
              <a:buChar char="-"/>
            </a:pP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Nhiệt</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độ</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ngày</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hôm</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nay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của</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thủ</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đô</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Hà</a:t>
            </a:r>
            <a:r>
              <a:rPr lang="en-GB" sz="3600"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smtClean="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Nội</a:t>
            </a:r>
            <a:endPar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1417320" y="3445615"/>
            <a:ext cx="8982891" cy="646331"/>
          </a:xfrm>
          <a:prstGeom prst="rect">
            <a:avLst/>
          </a:prstGeom>
          <a:solidFill>
            <a:schemeClr val="tx2"/>
          </a:solidFill>
        </p:spPr>
        <p:txBody>
          <a:bodyPr wrap="square">
            <a:spAutoFit/>
          </a:bodyPr>
          <a:lstStyle/>
          <a:p>
            <a:pPr marL="457200" lvl="0" indent="-457200" algn="just">
              <a:spcBef>
                <a:spcPts val="200"/>
              </a:spcBef>
              <a:buFontTx/>
              <a:buChar char="-"/>
            </a:pP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Quốc</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có</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diện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tích</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nhỏ</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nhất</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thế</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giới</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a:t>
            </a:r>
            <a:endPar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1417320" y="4091946"/>
            <a:ext cx="8671559" cy="646331"/>
          </a:xfrm>
          <a:prstGeom prst="rect">
            <a:avLst/>
          </a:prstGeom>
          <a:solidFill>
            <a:schemeClr val="tx2"/>
          </a:solidFill>
        </p:spPr>
        <p:txBody>
          <a:bodyPr wrap="square">
            <a:spAutoFit/>
          </a:bodyPr>
          <a:lstStyle/>
          <a:p>
            <a:pPr marL="457200" lvl="0" indent="-457200" algn="just">
              <a:spcBef>
                <a:spcPts val="200"/>
              </a:spcBef>
              <a:buFontTx/>
              <a:buChar char="-"/>
            </a:pP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10 di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sản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văn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hóa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thế</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giới</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của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Việt</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Nam</a:t>
            </a:r>
            <a:r>
              <a:rPr lang="en-GB" sz="3600" dirty="0" smtClean="0">
                <a:solidFill>
                  <a:srgbClr val="FF0000"/>
                </a:solidFill>
                <a:latin typeface="Cambria" panose="02040503050406030204" pitchFamily="18" charset="0"/>
                <a:ea typeface="Times New Roman" panose="02020603050405020304" pitchFamily="18" charset="0"/>
                <a:cs typeface="Times New Roman" panose="02020603050405020304" pitchFamily="18" charset="0"/>
              </a:rPr>
              <a:t>.</a:t>
            </a:r>
            <a:endPar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p:txBody>
      </p:sp>
      <p:sp>
        <p:nvSpPr>
          <p:cNvPr id="9" name="Rectangle 8"/>
          <p:cNvSpPr/>
          <p:nvPr/>
        </p:nvSpPr>
        <p:spPr>
          <a:xfrm>
            <a:off x="1417319" y="4738277"/>
            <a:ext cx="9516292" cy="646331"/>
          </a:xfrm>
          <a:prstGeom prst="rect">
            <a:avLst/>
          </a:prstGeom>
          <a:solidFill>
            <a:schemeClr val="tx2"/>
          </a:solidFill>
        </p:spPr>
        <p:txBody>
          <a:bodyPr wrap="square">
            <a:spAutoFit/>
          </a:bodyPr>
          <a:lstStyle/>
          <a:p>
            <a:pPr marL="457200" lvl="0" indent="-457200" algn="just">
              <a:spcBef>
                <a:spcPts val="200"/>
              </a:spcBef>
              <a:buFontTx/>
              <a:buChar char="-"/>
            </a:pP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Quốc</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gia</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có</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đường</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bờ</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biển</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dài</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nhất</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thế</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n-GB" sz="36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giới</a:t>
            </a:r>
            <a:r>
              <a:rPr lang="en-GB" sz="36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0755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2" grpId="0" animBg="1"/>
      <p:bldP spid="4" grpId="0" animBg="1"/>
      <p:bldP spid="7"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04466"/>
            <a:ext cx="12192000" cy="1746173"/>
          </a:xfrm>
        </p:spPr>
        <p:txBody>
          <a:bodyPr>
            <a:noAutofit/>
          </a:bodyPr>
          <a:lstStyle/>
          <a:p>
            <a:pPr>
              <a:lnSpc>
                <a:spcPct val="100000"/>
              </a:lnSpc>
            </a:pP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2: </a:t>
            </a: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Tớ</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tự</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khám</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phá</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FFFFFF"/>
                </a:solidFill>
                <a:latin typeface="Times New Roman" panose="02020603050405020304" pitchFamily="18" charset="0"/>
                <a:ea typeface="Calibri" panose="020F0502020204030204" pitchFamily="34" charset="0"/>
                <a:cs typeface="Times New Roman" panose="02020603050405020304" pitchFamily="18" charset="0"/>
              </a:rPr>
              <a:t>thế</a:t>
            </a:r>
            <a:r>
              <a:rPr lang="en-US" sz="3200" b="1" dirty="0">
                <a:solidFill>
                  <a:srgbClr val="FFFFFF"/>
                </a:solidFill>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FFFFFF"/>
                </a:solidFill>
                <a:latin typeface="Times New Roman" panose="02020603050405020304" pitchFamily="18" charset="0"/>
                <a:ea typeface="Calibri" panose="020F0502020204030204" pitchFamily="34" charset="0"/>
                <a:cs typeface="Times New Roman" panose="02020603050405020304" pitchFamily="18" charset="0"/>
              </a:rPr>
              <a:t>giới</a:t>
            </a:r>
            <a:r>
              <a:rPr lang="en-GB" sz="1800" dirty="0">
                <a:latin typeface="Calibri" panose="020F0502020204030204" pitchFamily="34" charset="0"/>
                <a:ea typeface="Calibri" panose="020F0502020204030204" pitchFamily="34" charset="0"/>
                <a:cs typeface="Times New Roman" panose="02020603050405020304" pitchFamily="18" charset="0"/>
              </a:rPr>
              <a:t/>
            </a:r>
            <a:br>
              <a:rPr lang="en-GB" sz="1800" dirty="0">
                <a:latin typeface="Calibri" panose="020F0502020204030204" pitchFamily="34" charset="0"/>
                <a:ea typeface="Calibri" panose="020F0502020204030204" pitchFamily="34" charset="0"/>
                <a:cs typeface="Times New Roman" panose="02020603050405020304" pitchFamily="18" charset="0"/>
              </a:rPr>
            </a:br>
            <a:r>
              <a:rPr lang="en-GB" sz="3100" b="1" dirty="0" err="1" smtClean="0">
                <a:solidFill>
                  <a:srgbClr val="FF0000"/>
                </a:solidFill>
                <a:cs typeface="Times New Roman" panose="02020603050405020304" pitchFamily="18" charset="0"/>
              </a:rPr>
              <a:t>Tuần</a:t>
            </a:r>
            <a:r>
              <a:rPr lang="en-GB" sz="3100" b="1" dirty="0" smtClean="0">
                <a:solidFill>
                  <a:srgbClr val="FF0000"/>
                </a:solidFill>
                <a:cs typeface="Times New Roman" panose="02020603050405020304" pitchFamily="18" charset="0"/>
              </a:rPr>
              <a:t> </a:t>
            </a:r>
            <a:r>
              <a:rPr lang="en-GB" sz="3100" b="1" dirty="0">
                <a:solidFill>
                  <a:srgbClr val="FF0000"/>
                </a:solidFill>
                <a:cs typeface="Times New Roman" panose="02020603050405020304" pitchFamily="18" charset="0"/>
              </a:rPr>
              <a:t>27: </a:t>
            </a:r>
            <a:r>
              <a:rPr lang="vi-VN" sz="3100" b="1" dirty="0">
                <a:solidFill>
                  <a:srgbClr val="FF0000"/>
                </a:solidFill>
                <a:cs typeface="Times New Roman" panose="02020603050405020304" pitchFamily="18" charset="0"/>
              </a:rPr>
              <a:t>Các nơi khác có thể tìm kiếm thông tin</a:t>
            </a:r>
            <a:endParaRPr lang="en-US" sz="3100" b="1" dirty="0">
              <a:solidFill>
                <a:srgbClr val="FF0000"/>
              </a:solidFill>
            </a:endParaRPr>
          </a:p>
        </p:txBody>
      </p:sp>
    </p:spTree>
    <p:extLst>
      <p:ext uri="{BB962C8B-B14F-4D97-AF65-F5344CB8AC3E}">
        <p14:creationId xmlns:p14="http://schemas.microsoft.com/office/powerpoint/2010/main" val="2177765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UỘC SỐNG TRỰC TUYẾN&amp;quot;&quot;/&gt;&lt;property id=&quot;20307&quot; value=&quot;263&quot;/&gt;&lt;/object&gt;&lt;object type=&quot;3&quot; unique_id=&quot;10005&quot;&gt;&lt;property id=&quot;20148&quot; value=&quot;5&quot;/&gt;&lt;property id=&quot;20300&quot; value=&quot;Slide 2 - &amp;quot;CHỦ ĐỀ b. &amp;#x0D;&amp;#x0A;CÔNG DÂN SỐ&amp;quot;&quot;/&gt;&lt;property id=&quot;20307&quot; value=&quot;283&quot;/&gt;&lt;/object&gt;&lt;object type=&quot;3&quot; unique_id=&quot;10006&quot;&gt;&lt;property id=&quot;20148&quot; value=&quot;5&quot;/&gt;&lt;property id=&quot;20300&quot; value=&quot;Slide 3 - &amp;quot;Bài 2: Tớ tự khám phá thế giới&amp;#x0D;&amp;#x0A;&amp;#x0D;&amp;#x0A;Tuần 27: Máy tìm kiếm (Search Engine)&amp;quot;&quot;/&gt;&lt;property id=&quot;20307&quot; value=&quot;284&quot;/&gt;&lt;/object&gt;&lt;object type=&quot;3&quot; unique_id=&quot;10007&quot;&gt;&lt;property id=&quot;20148&quot; value=&quot;5&quot;/&gt;&lt;property id=&quot;20300&quot; value=&quot;Slide 4&quot;/&gt;&lt;property id=&quot;20307&quot; value=&quot;387&quot;/&gt;&lt;/object&gt;&lt;object type=&quot;3&quot; unique_id=&quot;10008&quot;&gt;&lt;property id=&quot;20148&quot; value=&quot;5&quot;/&gt;&lt;property id=&quot;20300&quot; value=&quot;Slide 5&quot;/&gt;&lt;property id=&quot;20307&quot; value=&quot;390&quot;/&gt;&lt;/object&gt;&lt;object type=&quot;3&quot; unique_id=&quot;10009&quot;&gt;&lt;property id=&quot;20148&quot; value=&quot;5&quot;/&gt;&lt;property id=&quot;20300&quot; value=&quot;Slide 6&quot;/&gt;&lt;property id=&quot;20307&quot; value=&quot;372&quot;/&gt;&lt;/object&gt;&lt;object type=&quot;3&quot; unique_id=&quot;10010&quot;&gt;&lt;property id=&quot;20148&quot; value=&quot;5&quot;/&gt;&lt;property id=&quot;20300&quot; value=&quot;Slide 7&quot;/&gt;&lt;property id=&quot;20307&quot; value=&quot;306&quot;/&gt;&lt;/object&gt;&lt;object type=&quot;3&quot; unique_id=&quot;10011&quot;&gt;&lt;property id=&quot;20148&quot; value=&quot;5&quot;/&gt;&lt;property id=&quot;20300&quot; value=&quot;Slide 8&quot;/&gt;&lt;property id=&quot;20307&quot; value=&quot;389&quot;/&gt;&lt;/object&gt;&lt;object type=&quot;3&quot; unique_id=&quot;10012&quot;&gt;&lt;property id=&quot;20148&quot; value=&quot;5&quot;/&gt;&lt;property id=&quot;20300&quot; value=&quot;Slide 9 - &amp;quot;Bài 2: Tớ tự khám phá thế giới&amp;#x0D;&amp;#x0A;Tuần 27: Các nơi khác có thể tìm kiếm thông tin&amp;quot;&quot;/&gt;&lt;property id=&quot;20307&quot; value=&quot;336&quot;/&gt;&lt;/object&gt;&lt;object type=&quot;3&quot; unique_id=&quot;10013&quot;&gt;&lt;property id=&quot;20148&quot; value=&quot;5&quot;/&gt;&lt;property id=&quot;20300&quot; value=&quot;Slide 10&quot;/&gt;&lt;property id=&quot;20307&quot; value=&quot;331&quot;/&gt;&lt;/object&gt;&lt;object type=&quot;3&quot; unique_id=&quot;10014&quot;&gt;&lt;property id=&quot;20148&quot; value=&quot;5&quot;/&gt;&lt;property id=&quot;20300&quot; value=&quot;Slide 11&quot;/&gt;&lt;property id=&quot;20307&quot; value=&quot;383&quot;/&gt;&lt;/object&gt;&lt;object type=&quot;3&quot; unique_id=&quot;10015&quot;&gt;&lt;property id=&quot;20148&quot; value=&quot;5&quot;/&gt;&lt;property id=&quot;20300&quot; value=&quot;Slide 12&quot;/&gt;&lt;property id=&quot;20307&quot; value=&quot;388&quot;/&gt;&lt;/object&gt;&lt;object type=&quot;3&quot; unique_id=&quot;10016&quot;&gt;&lt;property id=&quot;20148&quot; value=&quot;5&quot;/&gt;&lt;property id=&quot;20300&quot; value=&quot;Slide 13&quot;/&gt;&lt;property id=&quot;20307&quot; value=&quot;391&quot;/&gt;&lt;/object&gt;&lt;object type=&quot;3&quot; unique_id=&quot;10017&quot;&gt;&lt;property id=&quot;20148&quot; value=&quot;5&quot;/&gt;&lt;property id=&quot;20300&quot; value=&quot;Slide 14&quot;/&gt;&lt;property id=&quot;20307&quot; value=&quot;392&quot;/&gt;&lt;/object&gt;&lt;object type=&quot;3&quot; unique_id=&quot;10018&quot;&gt;&lt;property id=&quot;20148&quot; value=&quot;5&quot;/&gt;&lt;property id=&quot;20300&quot; value=&quot;Slide 15&quot;/&gt;&lt;property id=&quot;20307&quot; value=&quot;393&quot;/&gt;&lt;/object&gt;&lt;object type=&quot;3&quot; unique_id=&quot;10019&quot;&gt;&lt;property id=&quot;20148&quot; value=&quot;5&quot;/&gt;&lt;property id=&quot;20300&quot; value=&quot;Slide 16&quot;/&gt;&lt;property id=&quot;20307&quot; value=&quot;394&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Banded" id="{98DFF888-2449-4D28-977C-6306C017633E}" vid="{9792607F-9579-4224-82FF-9C88C3E1E53D}"/>
    </a:ext>
  </a:extLst>
</a:theme>
</file>

<file path=ppt/theme/theme2.xml><?xml version="1.0" encoding="utf-8"?>
<a:theme xmlns:a="http://schemas.openxmlformats.org/drawingml/2006/main"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Banded" id="{98DFF888-2449-4D28-977C-6306C017633E}" vid="{9792607F-9579-4224-82FF-9C88C3E1E5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3150</TotalTime>
  <Words>565</Words>
  <Application>Microsoft Office PowerPoint</Application>
  <PresentationFormat>Custom</PresentationFormat>
  <Paragraphs>49</Paragraphs>
  <Slides>16</Slides>
  <Notes>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Banded</vt:lpstr>
      <vt:lpstr>1_Banded</vt:lpstr>
      <vt:lpstr>CUỘC SỐNG TRỰC TUYẾN</vt:lpstr>
      <vt:lpstr>CHỦ ĐỀ b.  CÔNG DÂN SỐ</vt:lpstr>
      <vt:lpstr>Bài 2: Tớ tự khám phá thế giới  Tuần 27: Máy tìm kiếm (Search Engine)</vt:lpstr>
      <vt:lpstr>PowerPoint Presentation</vt:lpstr>
      <vt:lpstr>PowerPoint Presentation</vt:lpstr>
      <vt:lpstr>PowerPoint Presentation</vt:lpstr>
      <vt:lpstr>PowerPoint Presentation</vt:lpstr>
      <vt:lpstr>PowerPoint Presentation</vt:lpstr>
      <vt:lpstr>Bài 2: Tớ tự khám phá thế giới Tuần 27: Các nơi khác có thể tìm kiếm thông tin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171</cp:revision>
  <dcterms:created xsi:type="dcterms:W3CDTF">2014-06-09T03:12:12Z</dcterms:created>
  <dcterms:modified xsi:type="dcterms:W3CDTF">2023-03-23T10:05:14Z</dcterms:modified>
</cp:coreProperties>
</file>