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12192000"/>
  <p:notesSz cx="6858000" cy="9144000"/>
  <p:embeddedFontLst>
    <p:embeddedFont>
      <p:font typeface="Tahoma"/>
      <p:regular r:id="rId20"/>
      <p:bold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22" roundtripDataSignature="AMtx7miB5hkBcRQmgy9J+fuozi6zz6Mh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Tahoma-regular.fntdata"/><Relationship Id="rId11" Type="http://schemas.openxmlformats.org/officeDocument/2006/relationships/slide" Target="slides/slide6.xml"/><Relationship Id="rId22" Type="http://customschemas.google.com/relationships/presentationmetadata" Target="metadata"/><Relationship Id="rId10" Type="http://schemas.openxmlformats.org/officeDocument/2006/relationships/slide" Target="slides/slide5.xml"/><Relationship Id="rId21" Type="http://schemas.openxmlformats.org/officeDocument/2006/relationships/font" Target="fonts/Tahoma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0" name="Google Shape;210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8" name="Google Shape;228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7" name="Google Shape;237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15ef688f23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15ef688f23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g215ef688f23_1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4" name="Google Shape;24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youtube.com/watch?v=h4UtOtAOlpQ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/>
        </p:nvSpPr>
        <p:spPr>
          <a:xfrm>
            <a:off x="5626130" y="3092823"/>
            <a:ext cx="6021200" cy="13674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CHƯƠNG 4</a:t>
            </a:r>
            <a:endParaRPr/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ỨNG DỤNG CỦA TIN HỌC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9"/>
          <p:cNvSpPr/>
          <p:nvPr/>
        </p:nvSpPr>
        <p:spPr>
          <a:xfrm>
            <a:off x="4000585" y="439651"/>
            <a:ext cx="4353220" cy="625303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41719C"/>
                </a:solidFill>
                <a:latin typeface="Tahoma"/>
                <a:ea typeface="Tahoma"/>
                <a:cs typeface="Tahoma"/>
                <a:sym typeface="Tahoma"/>
              </a:rPr>
              <a:t>      </a:t>
            </a:r>
            <a:r>
              <a:rPr b="1" lang="en-US" sz="3200">
                <a:solidFill>
                  <a:srgbClr val="3333CC"/>
                </a:solidFill>
                <a:latin typeface="Tahoma"/>
                <a:ea typeface="Tahoma"/>
                <a:cs typeface="Tahoma"/>
                <a:sym typeface="Tahoma"/>
              </a:rPr>
              <a:t>LUYỆN TẬP</a:t>
            </a:r>
            <a:endParaRPr b="1" sz="3200">
              <a:solidFill>
                <a:srgbClr val="3333C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04" name="Google Shape;20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2573" y="453939"/>
            <a:ext cx="642378" cy="5983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5" name="Google Shape;205;p9"/>
          <p:cNvGrpSpPr/>
          <p:nvPr/>
        </p:nvGrpSpPr>
        <p:grpSpPr>
          <a:xfrm>
            <a:off x="1998617" y="2050869"/>
            <a:ext cx="8046720" cy="3182724"/>
            <a:chOff x="4852075" y="1621740"/>
            <a:chExt cx="7129514" cy="3869403"/>
          </a:xfrm>
        </p:grpSpPr>
        <p:sp>
          <p:nvSpPr>
            <p:cNvPr id="206" name="Google Shape;206;p9"/>
            <p:cNvSpPr/>
            <p:nvPr/>
          </p:nvSpPr>
          <p:spPr>
            <a:xfrm>
              <a:off x="4852075" y="1621740"/>
              <a:ext cx="7129514" cy="3869403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9"/>
            <p:cNvSpPr/>
            <p:nvPr/>
          </p:nvSpPr>
          <p:spPr>
            <a:xfrm>
              <a:off x="5073702" y="2330757"/>
              <a:ext cx="6671303" cy="26342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342900" lvl="0" marL="342900" marR="0" rtl="0" algn="just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400"/>
                <a:buFont typeface="Noto Sans Symbols"/>
                <a:buChar char="❖"/>
              </a:pPr>
              <a:r>
                <a:rPr b="1" lang="en-US" sz="2400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 Em hãy cùng các bạn xem lại video về Trái Đất quay quanh Mặt Trời và cho biết:</a:t>
              </a:r>
              <a:endParaRPr b="1" sz="24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349250" lvl="0" marL="0" marR="0" rtl="0" algn="just">
                <a:lnSpc>
                  <a:spcPct val="130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•  </a:t>
              </a:r>
              <a:r>
                <a:rPr lang="en-US" sz="2400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 Vào tháng nào Trái Đất gần Mặt Trời nhất? </a:t>
              </a:r>
              <a:endParaRPr sz="24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349250" lvl="0" marL="0" marR="0" rtl="0" algn="just">
                <a:lnSpc>
                  <a:spcPct val="130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• </a:t>
              </a:r>
              <a:r>
                <a:rPr lang="en-US" sz="2400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  Trái Đất xa Mặt Trời nhất vào tháng nào? 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0"/>
          <p:cNvSpPr/>
          <p:nvPr/>
        </p:nvSpPr>
        <p:spPr>
          <a:xfrm>
            <a:off x="3929145" y="428625"/>
            <a:ext cx="4353220" cy="593465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41719C"/>
                </a:solidFill>
                <a:latin typeface="Tahoma"/>
                <a:ea typeface="Tahoma"/>
                <a:cs typeface="Tahoma"/>
                <a:sym typeface="Tahoma"/>
              </a:rPr>
              <a:t>       </a:t>
            </a:r>
            <a:r>
              <a:rPr b="1" lang="en-US" sz="3200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VẬN DỤNG</a:t>
            </a:r>
            <a:endParaRPr b="1" sz="3200">
              <a:solidFill>
                <a:srgbClr val="C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14" name="Google Shape;21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37808" y="454019"/>
            <a:ext cx="591416" cy="568071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10"/>
          <p:cNvSpPr/>
          <p:nvPr/>
        </p:nvSpPr>
        <p:spPr>
          <a:xfrm>
            <a:off x="855236" y="1388675"/>
            <a:ext cx="10601658" cy="11326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❖"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Em cùng các bạn nháy đúp chuột vào tệp “Thế giới động vật” để xem nội dung video đó.</a:t>
            </a:r>
            <a:endParaRPr/>
          </a:p>
        </p:txBody>
      </p:sp>
      <p:pic>
        <p:nvPicPr>
          <p:cNvPr id="216" name="Google Shape;216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82383" y="2684590"/>
            <a:ext cx="5726674" cy="32042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7" name="Google Shape;217;p10"/>
          <p:cNvGrpSpPr/>
          <p:nvPr/>
        </p:nvGrpSpPr>
        <p:grpSpPr>
          <a:xfrm>
            <a:off x="7009057" y="3177321"/>
            <a:ext cx="4695310" cy="2218765"/>
            <a:chOff x="1888562" y="-209791"/>
            <a:chExt cx="7025149" cy="2106150"/>
          </a:xfrm>
        </p:grpSpPr>
        <p:sp>
          <p:nvSpPr>
            <p:cNvPr id="218" name="Google Shape;218;p10"/>
            <p:cNvSpPr/>
            <p:nvPr/>
          </p:nvSpPr>
          <p:spPr>
            <a:xfrm>
              <a:off x="1888562" y="-209791"/>
              <a:ext cx="7025149" cy="2106150"/>
            </a:xfrm>
            <a:prstGeom prst="cloud">
              <a:avLst/>
            </a:prstGeom>
            <a:solidFill>
              <a:srgbClr val="C00000"/>
            </a:solidFill>
            <a:ln cap="flat" cmpd="sng" w="2857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10"/>
            <p:cNvSpPr/>
            <p:nvPr/>
          </p:nvSpPr>
          <p:spPr>
            <a:xfrm>
              <a:off x="2879008" y="216682"/>
              <a:ext cx="5430411" cy="9877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Trong video có những con vật nào?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96022" y="1810936"/>
            <a:ext cx="9799955" cy="3670395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1"/>
          <p:cNvSpPr/>
          <p:nvPr/>
        </p:nvSpPr>
        <p:spPr>
          <a:xfrm>
            <a:off x="4556516" y="474075"/>
            <a:ext cx="3726873" cy="553786"/>
          </a:xfrm>
          <a:prstGeom prst="roundRect">
            <a:avLst>
              <a:gd fmla="val 16667" name="adj"/>
            </a:avLst>
          </a:pr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GHI NHỚ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2"/>
          <p:cNvSpPr/>
          <p:nvPr/>
        </p:nvSpPr>
        <p:spPr>
          <a:xfrm>
            <a:off x="4502727" y="460628"/>
            <a:ext cx="3726873" cy="553786"/>
          </a:xfrm>
          <a:prstGeom prst="roundRect">
            <a:avLst>
              <a:gd fmla="val 16667" name="adj"/>
            </a:avLst>
          </a:pr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CỦNG CỐ, DẶN DÒ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2" name="Google Shape;232;p12"/>
          <p:cNvGrpSpPr/>
          <p:nvPr/>
        </p:nvGrpSpPr>
        <p:grpSpPr>
          <a:xfrm>
            <a:off x="1501256" y="2006220"/>
            <a:ext cx="9935569" cy="3794079"/>
            <a:chOff x="2434170" y="-717865"/>
            <a:chExt cx="8135347" cy="3601508"/>
          </a:xfrm>
        </p:grpSpPr>
        <p:sp>
          <p:nvSpPr>
            <p:cNvPr id="233" name="Google Shape;233;p12"/>
            <p:cNvSpPr/>
            <p:nvPr/>
          </p:nvSpPr>
          <p:spPr>
            <a:xfrm>
              <a:off x="2434170" y="-717865"/>
              <a:ext cx="8135347" cy="3601508"/>
            </a:xfrm>
            <a:prstGeom prst="cloud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12"/>
            <p:cNvSpPr/>
            <p:nvPr/>
          </p:nvSpPr>
          <p:spPr>
            <a:xfrm>
              <a:off x="3408757" y="-35274"/>
              <a:ext cx="6017698" cy="19282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Về nhà em đọc trước và chuẩn bị thông tin bài 26: Tạo bài trình chiếu về thế giới tự nhiên.</a:t>
              </a:r>
              <a:endParaRPr b="1" sz="26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04813" y="-80963"/>
            <a:ext cx="13001625" cy="7019925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13"/>
          <p:cNvSpPr/>
          <p:nvPr/>
        </p:nvSpPr>
        <p:spPr>
          <a:xfrm>
            <a:off x="3727125" y="1633684"/>
            <a:ext cx="5452134" cy="359062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10150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FFFF"/>
                </a:solidFill>
                <a:latin typeface="Calibri"/>
              </a:rPr>
              <a:t>XIN CHÀO CÁC EM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2"/>
          <p:cNvGrpSpPr/>
          <p:nvPr/>
        </p:nvGrpSpPr>
        <p:grpSpPr>
          <a:xfrm>
            <a:off x="2457445" y="2257922"/>
            <a:ext cx="6797529" cy="2173401"/>
            <a:chOff x="6037441" y="2784139"/>
            <a:chExt cx="7072960" cy="3572121"/>
          </a:xfrm>
        </p:grpSpPr>
        <p:sp>
          <p:nvSpPr>
            <p:cNvPr id="96" name="Google Shape;96;p2"/>
            <p:cNvSpPr/>
            <p:nvPr/>
          </p:nvSpPr>
          <p:spPr>
            <a:xfrm>
              <a:off x="6037441" y="3320554"/>
              <a:ext cx="7072959" cy="25090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200" u="none" cap="none" strike="noStrike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TRÒ CHƠI</a:t>
              </a:r>
              <a:endParaRPr/>
            </a:p>
            <a:p>
              <a:pPr indent="0" lvl="0" marL="0" marR="0" rtl="0" algn="ctr">
                <a:lnSpc>
                  <a:spcPct val="130000"/>
                </a:lnSpc>
                <a:spcBef>
                  <a:spcPts val="1200"/>
                </a:spcBef>
                <a:spcAft>
                  <a:spcPts val="0"/>
                </a:spcAft>
                <a:buNone/>
              </a:pPr>
              <a:r>
                <a:rPr b="1" i="0" lang="en-US" sz="3200" u="none" cap="none" strike="noStrike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LẬT HÌNH ĐOÁN ẢNH</a:t>
              </a:r>
              <a:endParaRPr b="1" i="0" sz="3200" u="none" cap="none" strike="noStrik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6037442" y="2784139"/>
              <a:ext cx="7072959" cy="3572121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3"/>
          <p:cNvGrpSpPr/>
          <p:nvPr/>
        </p:nvGrpSpPr>
        <p:grpSpPr>
          <a:xfrm>
            <a:off x="1395663" y="1155032"/>
            <a:ext cx="9480884" cy="4780547"/>
            <a:chOff x="5383323" y="971470"/>
            <a:chExt cx="8763363" cy="7857129"/>
          </a:xfrm>
        </p:grpSpPr>
        <p:sp>
          <p:nvSpPr>
            <p:cNvPr id="104" name="Google Shape;104;p3"/>
            <p:cNvSpPr/>
            <p:nvPr/>
          </p:nvSpPr>
          <p:spPr>
            <a:xfrm>
              <a:off x="6220177" y="1184890"/>
              <a:ext cx="7072959" cy="10944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LUẬT CHƠI</a:t>
              </a:r>
              <a:endParaRPr b="1" i="0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5383323" y="971470"/>
              <a:ext cx="8763363" cy="7857129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6" name="Google Shape;106;p3"/>
          <p:cNvSpPr/>
          <p:nvPr/>
        </p:nvSpPr>
        <p:spPr>
          <a:xfrm>
            <a:off x="1636294" y="2266914"/>
            <a:ext cx="8935453" cy="31270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2400"/>
              <a:buFont typeface="Arial"/>
              <a:buChar char="-"/>
            </a:pPr>
            <a:r>
              <a:rPr b="1" i="0" lang="en-US" sz="2400" u="none" cap="none" strike="noStrik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Có tất cả 8 thẻ bài tương ứng với 4 cặp câu hỏi và câu trả lời. Nhiệm vụ của các em là làm biến mất cả 8 tấm thẻ để tìm ra bức ảnh ẩn dưới các tấm thẻ.</a:t>
            </a:r>
            <a:endParaRPr/>
          </a:p>
          <a:p>
            <a:pPr indent="-342900" lvl="0" marL="342900" marR="0" rtl="0" algn="just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3333CC"/>
              </a:buClr>
              <a:buSzPts val="2400"/>
              <a:buFont typeface="Arial"/>
              <a:buChar char="-"/>
            </a:pPr>
            <a:r>
              <a:rPr b="1" i="0" lang="en-US" sz="2400" u="none" cap="none" strike="noStrik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Học sinh xung phong chọn thẻ. Mỗi em được quyền chọn 2 tấm thẻ để lật. Nếu 2 tấm thẻ đó là câu hỏi và câu trả lời tương ứng thì chúng sẽ biến mất.</a:t>
            </a:r>
            <a:endParaRPr b="1" i="0" sz="2400" u="none" cap="none" strike="noStrike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63616" y="662195"/>
            <a:ext cx="7827498" cy="5452116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4"/>
          <p:cNvSpPr/>
          <p:nvPr/>
        </p:nvSpPr>
        <p:spPr>
          <a:xfrm>
            <a:off x="1974868" y="654610"/>
            <a:ext cx="1967667" cy="2669503"/>
          </a:xfrm>
          <a:prstGeom prst="roundRect">
            <a:avLst>
              <a:gd fmla="val 16667" name="adj"/>
            </a:avLst>
          </a:prstGeom>
          <a:solidFill>
            <a:srgbClr val="C0000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Làm thế nào để kích hoạt phần mềm </a:t>
            </a:r>
            <a:r>
              <a:rPr b="0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PowerPoint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4"/>
          <p:cNvSpPr/>
          <p:nvPr/>
        </p:nvSpPr>
        <p:spPr>
          <a:xfrm>
            <a:off x="5952969" y="659700"/>
            <a:ext cx="1934828" cy="2728122"/>
          </a:xfrm>
          <a:prstGeom prst="roundRect">
            <a:avLst>
              <a:gd fmla="val 16667" name="adj"/>
            </a:avLst>
          </a:prstGeom>
          <a:solidFill>
            <a:srgbClr val="C0000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Nháy đúp chuột vào biểu tượng của </a:t>
            </a:r>
            <a:r>
              <a:rPr b="0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PowerPoint</a:t>
            </a:r>
            <a:endParaRPr/>
          </a:p>
        </p:txBody>
      </p:sp>
      <p:sp>
        <p:nvSpPr>
          <p:cNvPr id="115" name="Google Shape;115;p4"/>
          <p:cNvSpPr/>
          <p:nvPr/>
        </p:nvSpPr>
        <p:spPr>
          <a:xfrm>
            <a:off x="3963656" y="659703"/>
            <a:ext cx="1972276" cy="2728122"/>
          </a:xfrm>
          <a:prstGeom prst="roundRect">
            <a:avLst>
              <a:gd fmla="val 16667" name="adj"/>
            </a:avLst>
          </a:prstGeom>
          <a:solidFill>
            <a:srgbClr val="C0000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Phím F5 trên bàn phím có tác dụng gì?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4"/>
          <p:cNvSpPr/>
          <p:nvPr/>
        </p:nvSpPr>
        <p:spPr>
          <a:xfrm>
            <a:off x="7891427" y="657639"/>
            <a:ext cx="1917783" cy="2728122"/>
          </a:xfrm>
          <a:prstGeom prst="roundRect">
            <a:avLst>
              <a:gd fmla="val 16667" name="adj"/>
            </a:avLst>
          </a:prstGeom>
          <a:solidFill>
            <a:srgbClr val="C0000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Để thực hiện trình chiếu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4"/>
          <p:cNvSpPr/>
          <p:nvPr/>
        </p:nvSpPr>
        <p:spPr>
          <a:xfrm>
            <a:off x="7925387" y="3386194"/>
            <a:ext cx="1854151" cy="2739692"/>
          </a:xfrm>
          <a:prstGeom prst="roundRect">
            <a:avLst>
              <a:gd fmla="val 16667" name="adj"/>
            </a:avLst>
          </a:prstGeom>
          <a:solidFill>
            <a:srgbClr val="C0000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Sau khi mở PowerPoint, làm thế nào để chèn thêm hình ảnh?</a:t>
            </a:r>
            <a:endParaRPr/>
          </a:p>
        </p:txBody>
      </p:sp>
      <p:sp>
        <p:nvSpPr>
          <p:cNvPr id="118" name="Google Shape;118;p4"/>
          <p:cNvSpPr/>
          <p:nvPr/>
        </p:nvSpPr>
        <p:spPr>
          <a:xfrm>
            <a:off x="1963616" y="3340674"/>
            <a:ext cx="1972921" cy="2773637"/>
          </a:xfrm>
          <a:prstGeom prst="roundRect">
            <a:avLst>
              <a:gd fmla="val 16667" name="adj"/>
            </a:avLst>
          </a:prstGeom>
          <a:solidFill>
            <a:srgbClr val="C0000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Nháy vào thẻ </a:t>
            </a:r>
            <a:r>
              <a:rPr b="0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Insert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rồi nháy nút lệnh </a:t>
            </a:r>
            <a:r>
              <a:rPr b="0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Pictures</a:t>
            </a:r>
            <a:endParaRPr b="0" i="0" sz="20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5950977" y="3374241"/>
            <a:ext cx="1971845" cy="2740070"/>
          </a:xfrm>
          <a:prstGeom prst="roundRect">
            <a:avLst>
              <a:gd fmla="val 16667" name="adj"/>
            </a:avLst>
          </a:prstGeom>
          <a:solidFill>
            <a:srgbClr val="C0000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Để thoát khỏi phần mềm </a:t>
            </a:r>
            <a:r>
              <a:rPr b="0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PowerPoint</a:t>
            </a:r>
            <a:endParaRPr/>
          </a:p>
        </p:txBody>
      </p:sp>
      <p:sp>
        <p:nvSpPr>
          <p:cNvPr id="120" name="Google Shape;120;p4"/>
          <p:cNvSpPr/>
          <p:nvPr/>
        </p:nvSpPr>
        <p:spPr>
          <a:xfrm>
            <a:off x="2076751" y="2750637"/>
            <a:ext cx="1739394" cy="541217"/>
          </a:xfrm>
          <a:prstGeom prst="roundRect">
            <a:avLst>
              <a:gd fmla="val 16667" name="adj"/>
            </a:avLst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4080625" y="2722501"/>
            <a:ext cx="1777764" cy="604105"/>
          </a:xfrm>
          <a:prstGeom prst="roundRect">
            <a:avLst>
              <a:gd fmla="val 16667" name="adj"/>
            </a:avLst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6081037" y="2764705"/>
            <a:ext cx="1726204" cy="577681"/>
          </a:xfrm>
          <a:prstGeom prst="roundRect">
            <a:avLst>
              <a:gd fmla="val 16667" name="adj"/>
            </a:avLst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/>
          <p:nvPr/>
        </p:nvSpPr>
        <p:spPr>
          <a:xfrm>
            <a:off x="2091175" y="5448276"/>
            <a:ext cx="1724970" cy="628471"/>
          </a:xfrm>
          <a:prstGeom prst="roundRect">
            <a:avLst>
              <a:gd fmla="val 16667" name="adj"/>
            </a:avLst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6086187" y="5448276"/>
            <a:ext cx="1692918" cy="628471"/>
          </a:xfrm>
          <a:prstGeom prst="roundRect">
            <a:avLst>
              <a:gd fmla="val 16667" name="adj"/>
            </a:avLst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7970534" y="2750636"/>
            <a:ext cx="1746871" cy="597489"/>
          </a:xfrm>
          <a:prstGeom prst="roundRect">
            <a:avLst>
              <a:gd fmla="val 16667" name="adj"/>
            </a:avLst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1969241" y="3324113"/>
            <a:ext cx="1969345" cy="2801773"/>
          </a:xfrm>
          <a:prstGeom prst="roundRect">
            <a:avLst>
              <a:gd fmla="val 16667" name="adj"/>
            </a:avLst>
          </a:prstGeom>
          <a:solidFill>
            <a:srgbClr val="C0000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1" i="0" sz="5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1974868" y="664029"/>
            <a:ext cx="1969345" cy="2660490"/>
          </a:xfrm>
          <a:prstGeom prst="roundRect">
            <a:avLst>
              <a:gd fmla="val 16667" name="adj"/>
            </a:avLst>
          </a:prstGeom>
          <a:solidFill>
            <a:srgbClr val="C0000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128" name="Google Shape;128;p4"/>
          <p:cNvSpPr/>
          <p:nvPr/>
        </p:nvSpPr>
        <p:spPr>
          <a:xfrm>
            <a:off x="5933182" y="664757"/>
            <a:ext cx="1969345" cy="2709759"/>
          </a:xfrm>
          <a:prstGeom prst="roundRect">
            <a:avLst>
              <a:gd fmla="val 16667" name="adj"/>
            </a:avLst>
          </a:prstGeom>
          <a:solidFill>
            <a:srgbClr val="C0000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129" name="Google Shape;129;p4"/>
          <p:cNvSpPr/>
          <p:nvPr/>
        </p:nvSpPr>
        <p:spPr>
          <a:xfrm>
            <a:off x="3953667" y="659221"/>
            <a:ext cx="1969345" cy="2715020"/>
          </a:xfrm>
          <a:prstGeom prst="roundRect">
            <a:avLst>
              <a:gd fmla="val 16667" name="adj"/>
            </a:avLst>
          </a:prstGeom>
          <a:solidFill>
            <a:srgbClr val="C0000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30" name="Google Shape;130;p4"/>
          <p:cNvSpPr/>
          <p:nvPr/>
        </p:nvSpPr>
        <p:spPr>
          <a:xfrm>
            <a:off x="8001033" y="5436555"/>
            <a:ext cx="1716371" cy="624382"/>
          </a:xfrm>
          <a:prstGeom prst="roundRect">
            <a:avLst>
              <a:gd fmla="val 16667" name="adj"/>
            </a:avLst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4"/>
          <p:cNvSpPr/>
          <p:nvPr/>
        </p:nvSpPr>
        <p:spPr>
          <a:xfrm>
            <a:off x="7921249" y="3374858"/>
            <a:ext cx="1858289" cy="2763220"/>
          </a:xfrm>
          <a:prstGeom prst="roundRect">
            <a:avLst>
              <a:gd fmla="val 16667" name="adj"/>
            </a:avLst>
          </a:prstGeom>
          <a:solidFill>
            <a:srgbClr val="C0000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1" i="0" sz="5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4"/>
          <p:cNvSpPr/>
          <p:nvPr/>
        </p:nvSpPr>
        <p:spPr>
          <a:xfrm>
            <a:off x="5949404" y="3378797"/>
            <a:ext cx="1969345" cy="2732608"/>
          </a:xfrm>
          <a:prstGeom prst="roundRect">
            <a:avLst>
              <a:gd fmla="val 16667" name="adj"/>
            </a:avLst>
          </a:prstGeom>
          <a:solidFill>
            <a:srgbClr val="C0000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1" i="0" sz="5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3" name="Google Shape;133;p4"/>
          <p:cNvGrpSpPr/>
          <p:nvPr/>
        </p:nvGrpSpPr>
        <p:grpSpPr>
          <a:xfrm>
            <a:off x="3948909" y="3388308"/>
            <a:ext cx="1998062" cy="2723097"/>
            <a:chOff x="3949445" y="3379637"/>
            <a:chExt cx="1998062" cy="2723097"/>
          </a:xfrm>
        </p:grpSpPr>
        <p:sp>
          <p:nvSpPr>
            <p:cNvPr id="134" name="Google Shape;134;p4"/>
            <p:cNvSpPr/>
            <p:nvPr/>
          </p:nvSpPr>
          <p:spPr>
            <a:xfrm>
              <a:off x="3949445" y="3379637"/>
              <a:ext cx="1998062" cy="2723097"/>
            </a:xfrm>
            <a:prstGeom prst="roundRect">
              <a:avLst>
                <a:gd fmla="val 16667" name="adj"/>
              </a:avLst>
            </a:prstGeom>
            <a:solidFill>
              <a:srgbClr val="C0000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Điều gì xảy ra khi nháy chuột vào nút lệnh       ở góc trên bên phải </a:t>
              </a:r>
              <a:r>
                <a:rPr b="0" i="0" lang="en-US" sz="2000" u="none" cap="none" strike="noStrike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PowerPoint</a:t>
              </a:r>
              <a:r>
                <a:rPr b="0" i="0" lang="en-US" sz="2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5" name="Google Shape;135;p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689419" y="4436473"/>
              <a:ext cx="333375" cy="2857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6" name="Google Shape;136;p4"/>
          <p:cNvSpPr/>
          <p:nvPr/>
        </p:nvSpPr>
        <p:spPr>
          <a:xfrm>
            <a:off x="4116261" y="5462344"/>
            <a:ext cx="1686188" cy="610266"/>
          </a:xfrm>
          <a:prstGeom prst="roundRect">
            <a:avLst>
              <a:gd fmla="val 16667" name="adj"/>
            </a:avLst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4"/>
          <p:cNvSpPr/>
          <p:nvPr/>
        </p:nvSpPr>
        <p:spPr>
          <a:xfrm>
            <a:off x="7910120" y="648814"/>
            <a:ext cx="1887308" cy="2733646"/>
          </a:xfrm>
          <a:prstGeom prst="roundRect">
            <a:avLst>
              <a:gd fmla="val 16667" name="adj"/>
            </a:avLst>
          </a:prstGeom>
          <a:solidFill>
            <a:srgbClr val="C0000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1" i="0" sz="5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4"/>
          <p:cNvSpPr/>
          <p:nvPr/>
        </p:nvSpPr>
        <p:spPr>
          <a:xfrm>
            <a:off x="3954302" y="3378797"/>
            <a:ext cx="1988851" cy="2732608"/>
          </a:xfrm>
          <a:prstGeom prst="roundRect">
            <a:avLst>
              <a:gd fmla="val 16667" name="adj"/>
            </a:avLst>
          </a:prstGeom>
          <a:solidFill>
            <a:srgbClr val="C0000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1" i="0" sz="5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4"/>
          <p:cNvSpPr txBox="1"/>
          <p:nvPr/>
        </p:nvSpPr>
        <p:spPr>
          <a:xfrm>
            <a:off x="12609094" y="3240158"/>
            <a:ext cx="3513221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Nháy vào cuối câu hỏi và câu trả lời tương ứng sẽ làm biến mất 2 tấm thẻ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"/>
          <p:cNvSpPr txBox="1"/>
          <p:nvPr/>
        </p:nvSpPr>
        <p:spPr>
          <a:xfrm>
            <a:off x="12478832" y="1208443"/>
            <a:ext cx="3513221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Nháy vào giữa phần chữ để úp lại tấm thẻ khi hs trả lời sai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"/>
          <p:cNvSpPr txBox="1"/>
          <p:nvPr/>
        </p:nvSpPr>
        <p:spPr>
          <a:xfrm>
            <a:off x="2664945" y="1752316"/>
            <a:ext cx="8431305" cy="26868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 u="sng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BÀI 25</a:t>
            </a:r>
            <a:endParaRPr b="1" sz="4000" u="sng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KHÁM PHÁ THẾ GIỚI TỰ NHIÊN</a:t>
            </a:r>
            <a:endParaRPr b="1" sz="4400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oogle Shape;152;p6"/>
          <p:cNvGrpSpPr/>
          <p:nvPr/>
        </p:nvGrpSpPr>
        <p:grpSpPr>
          <a:xfrm>
            <a:off x="558382" y="1811132"/>
            <a:ext cx="5082481" cy="3996113"/>
            <a:chOff x="4963381" y="1905936"/>
            <a:chExt cx="6765172" cy="3653820"/>
          </a:xfrm>
        </p:grpSpPr>
        <p:sp>
          <p:nvSpPr>
            <p:cNvPr id="153" name="Google Shape;153;p6"/>
            <p:cNvSpPr/>
            <p:nvPr/>
          </p:nvSpPr>
          <p:spPr>
            <a:xfrm>
              <a:off x="4963381" y="1905936"/>
              <a:ext cx="6765172" cy="365382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6"/>
            <p:cNvSpPr/>
            <p:nvPr/>
          </p:nvSpPr>
          <p:spPr>
            <a:xfrm>
              <a:off x="5335691" y="1964609"/>
              <a:ext cx="6063259" cy="30610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Hằng ngày, Hà thấy buổi sáng Mặt Trời ở phía đông, buổi chiều lại ở phía tây. Thế mà dì Tư bảo Trái Đất quay quanh Mặt Trời. Hà muốn sử dụng máy tính để tìm hiểu hiện tượng Trái Đất quay quanh Mặt Trời. </a:t>
              </a:r>
              <a:endParaRPr b="1" sz="24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5" name="Google Shape;155;p6"/>
          <p:cNvGrpSpPr/>
          <p:nvPr/>
        </p:nvGrpSpPr>
        <p:grpSpPr>
          <a:xfrm>
            <a:off x="3934565" y="422671"/>
            <a:ext cx="4306335" cy="641127"/>
            <a:chOff x="3934565" y="422671"/>
            <a:chExt cx="4306335" cy="641127"/>
          </a:xfrm>
        </p:grpSpPr>
        <p:sp>
          <p:nvSpPr>
            <p:cNvPr id="156" name="Google Shape;156;p6"/>
            <p:cNvSpPr/>
            <p:nvPr/>
          </p:nvSpPr>
          <p:spPr>
            <a:xfrm>
              <a:off x="3934565" y="422671"/>
              <a:ext cx="4306335" cy="641127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</a:t>
              </a:r>
              <a:r>
                <a:rPr b="1" lang="en-US" sz="3200">
                  <a:solidFill>
                    <a:srgbClr val="3333CC"/>
                  </a:solidFill>
                  <a:latin typeface="Tahoma"/>
                  <a:ea typeface="Tahoma"/>
                  <a:cs typeface="Tahoma"/>
                  <a:sym typeface="Tahoma"/>
                </a:rPr>
                <a:t>MỞ ĐẦU</a:t>
              </a:r>
              <a:endParaRPr b="1" sz="3200">
                <a:solidFill>
                  <a:srgbClr val="3333CC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157" name="Google Shape;157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669004" y="427149"/>
              <a:ext cx="680058" cy="63664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8" name="Google Shape;15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78401" y="1907386"/>
            <a:ext cx="5687957" cy="3627932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6"/>
          <p:cNvSpPr txBox="1"/>
          <p:nvPr/>
        </p:nvSpPr>
        <p:spPr>
          <a:xfrm>
            <a:off x="7587916" y="5622579"/>
            <a:ext cx="235192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Binh minh trên biển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oogle Shape;165;p7"/>
          <p:cNvGrpSpPr/>
          <p:nvPr/>
        </p:nvGrpSpPr>
        <p:grpSpPr>
          <a:xfrm>
            <a:off x="790441" y="1364230"/>
            <a:ext cx="7438434" cy="557823"/>
            <a:chOff x="689904" y="1379897"/>
            <a:chExt cx="7438434" cy="557823"/>
          </a:xfrm>
        </p:grpSpPr>
        <p:sp>
          <p:nvSpPr>
            <p:cNvPr id="166" name="Google Shape;166;p7"/>
            <p:cNvSpPr txBox="1"/>
            <p:nvPr/>
          </p:nvSpPr>
          <p:spPr>
            <a:xfrm>
              <a:off x="689904" y="1379897"/>
              <a:ext cx="184731" cy="5539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67" name="Google Shape;167;p7"/>
            <p:cNvSpPr txBox="1"/>
            <p:nvPr/>
          </p:nvSpPr>
          <p:spPr>
            <a:xfrm>
              <a:off x="689904" y="1445277"/>
              <a:ext cx="7438434" cy="4924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457200" lvl="0" marL="457200" marR="0" rtl="0" algn="l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600"/>
                <a:buFont typeface="Noto Sans Symbols"/>
                <a:buChar char="❖"/>
              </a:pPr>
              <a:r>
                <a:rPr b="1" lang="en-US" sz="2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Xem video Trái Đất quay quanh Mặt Trời</a:t>
              </a:r>
              <a:endParaRPr b="1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" name="Google Shape;168;p7"/>
          <p:cNvGrpSpPr/>
          <p:nvPr/>
        </p:nvGrpSpPr>
        <p:grpSpPr>
          <a:xfrm>
            <a:off x="3934565" y="422671"/>
            <a:ext cx="4306335" cy="641127"/>
            <a:chOff x="4168573" y="1295284"/>
            <a:chExt cx="4353220" cy="701545"/>
          </a:xfrm>
        </p:grpSpPr>
        <p:sp>
          <p:nvSpPr>
            <p:cNvPr id="169" name="Google Shape;169;p7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</a:t>
              </a:r>
              <a:r>
                <a:rPr b="1" lang="en-US" sz="3200">
                  <a:solidFill>
                    <a:srgbClr val="3333CC"/>
                  </a:solidFill>
                  <a:latin typeface="Tahoma"/>
                  <a:ea typeface="Tahoma"/>
                  <a:cs typeface="Tahoma"/>
                  <a:sym typeface="Tahoma"/>
                </a:rPr>
                <a:t>KHÁM PHÁ</a:t>
              </a:r>
              <a:endParaRPr b="1" sz="3200">
                <a:solidFill>
                  <a:srgbClr val="3333CC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170" name="Google Shape;170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64401" y="1309140"/>
              <a:ext cx="641786" cy="66537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1" name="Google Shape;171;p7"/>
          <p:cNvGrpSpPr/>
          <p:nvPr/>
        </p:nvGrpSpPr>
        <p:grpSpPr>
          <a:xfrm>
            <a:off x="672353" y="2421844"/>
            <a:ext cx="5872137" cy="3642780"/>
            <a:chOff x="4676696" y="1863997"/>
            <a:chExt cx="7793339" cy="4257146"/>
          </a:xfrm>
        </p:grpSpPr>
        <p:sp>
          <p:nvSpPr>
            <p:cNvPr id="172" name="Google Shape;172;p7"/>
            <p:cNvSpPr/>
            <p:nvPr/>
          </p:nvSpPr>
          <p:spPr>
            <a:xfrm>
              <a:off x="4676696" y="1863997"/>
              <a:ext cx="7793339" cy="4257146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00B05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7"/>
            <p:cNvSpPr/>
            <p:nvPr/>
          </p:nvSpPr>
          <p:spPr>
            <a:xfrm>
              <a:off x="5045654" y="2277773"/>
              <a:ext cx="6876750" cy="35644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457200" lvl="0" marL="457200" marR="0" rtl="0" algn="just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400"/>
                <a:buFont typeface="Arial"/>
                <a:buChar char="•"/>
              </a:pPr>
              <a:r>
                <a:rPr lang="en-US" sz="2400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Em hãy thực hiện thao tác mở video </a:t>
              </a:r>
              <a:r>
                <a:rPr lang="en-US" sz="24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Trái Đất quay quanh Mặt Trời </a:t>
              </a:r>
              <a:r>
                <a:rPr lang="en-US" sz="2400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có sẵn trong thư mục </a:t>
              </a:r>
              <a:r>
                <a:rPr b="1" lang="en-US" sz="2400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THẾ GIỚI QUANH TA</a:t>
              </a:r>
              <a:r>
                <a:rPr lang="en-US" sz="2400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 ở ổ đĩa </a:t>
              </a:r>
              <a:r>
                <a:rPr b="1" lang="en-US" sz="2400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D:</a:t>
              </a:r>
              <a:endParaRPr/>
            </a:p>
            <a:p>
              <a:pPr indent="-457200" lvl="0" marL="457200" marR="0" rtl="0" algn="just">
                <a:lnSpc>
                  <a:spcPct val="13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F0000"/>
                </a:buClr>
                <a:buSzPts val="2400"/>
                <a:buFont typeface="Arial"/>
                <a:buChar char="•"/>
              </a:pPr>
              <a:r>
                <a:rPr lang="en-US" sz="2400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Vừa xem em vừa ghi lại thông tin trong video</a:t>
              </a:r>
              <a:endParaRPr sz="24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74" name="Google Shape;174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68229" y="2435519"/>
            <a:ext cx="4740145" cy="32923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15ef688f23_1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youtube video</a:t>
            </a:r>
            <a:endParaRPr/>
          </a:p>
        </p:txBody>
      </p:sp>
      <p:sp>
        <p:nvSpPr>
          <p:cNvPr id="181" name="Google Shape;181;g215ef688f23_1_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https://www.youtube.com/watch?v=h4UtOtAOlpQ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oogle Shape;187;p8"/>
          <p:cNvGrpSpPr/>
          <p:nvPr/>
        </p:nvGrpSpPr>
        <p:grpSpPr>
          <a:xfrm>
            <a:off x="3934565" y="422671"/>
            <a:ext cx="4306335" cy="641127"/>
            <a:chOff x="4168573" y="1295284"/>
            <a:chExt cx="4353220" cy="701545"/>
          </a:xfrm>
        </p:grpSpPr>
        <p:sp>
          <p:nvSpPr>
            <p:cNvPr id="188" name="Google Shape;188;p8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</a:t>
              </a:r>
              <a:r>
                <a:rPr b="1" lang="en-US" sz="3200">
                  <a:solidFill>
                    <a:srgbClr val="3333CC"/>
                  </a:solidFill>
                  <a:latin typeface="Tahoma"/>
                  <a:ea typeface="Tahoma"/>
                  <a:cs typeface="Tahoma"/>
                  <a:sym typeface="Tahoma"/>
                </a:rPr>
                <a:t>KHÁM PHÁ</a:t>
              </a:r>
              <a:endParaRPr b="1" sz="3200">
                <a:solidFill>
                  <a:srgbClr val="3333CC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189" name="Google Shape;189;p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64401" y="1309140"/>
              <a:ext cx="641786" cy="66537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0" name="Google Shape;190;p8"/>
          <p:cNvGrpSpPr/>
          <p:nvPr/>
        </p:nvGrpSpPr>
        <p:grpSpPr>
          <a:xfrm>
            <a:off x="2667658" y="2261739"/>
            <a:ext cx="6554719" cy="3616547"/>
            <a:chOff x="2097348" y="1737866"/>
            <a:chExt cx="7976190" cy="4552382"/>
          </a:xfrm>
        </p:grpSpPr>
        <p:grpSp>
          <p:nvGrpSpPr>
            <p:cNvPr id="191" name="Google Shape;191;p8"/>
            <p:cNvGrpSpPr/>
            <p:nvPr/>
          </p:nvGrpSpPr>
          <p:grpSpPr>
            <a:xfrm>
              <a:off x="2097348" y="1985332"/>
              <a:ext cx="7976190" cy="4304916"/>
              <a:chOff x="4963381" y="1863998"/>
              <a:chExt cx="7067024" cy="4304916"/>
            </a:xfrm>
          </p:grpSpPr>
          <p:sp>
            <p:nvSpPr>
              <p:cNvPr id="192" name="Google Shape;192;p8"/>
              <p:cNvSpPr/>
              <p:nvPr/>
            </p:nvSpPr>
            <p:spPr>
              <a:xfrm>
                <a:off x="4963381" y="1863998"/>
                <a:ext cx="7067024" cy="4304916"/>
              </a:xfrm>
              <a:prstGeom prst="roundRect">
                <a:avLst>
                  <a:gd fmla="val 16667" name="adj"/>
                </a:avLst>
              </a:prstGeom>
              <a:noFill/>
              <a:ln cap="flat" cmpd="sng" w="28575">
                <a:solidFill>
                  <a:srgbClr val="00B05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193;p8"/>
              <p:cNvSpPr/>
              <p:nvPr/>
            </p:nvSpPr>
            <p:spPr>
              <a:xfrm>
                <a:off x="5277658" y="2413876"/>
                <a:ext cx="6355184" cy="30299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-457200" lvl="0" marL="457200" marR="0" rtl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2400"/>
                  <a:buFont typeface="Noto Sans Symbols"/>
                  <a:buChar char="⮚"/>
                </a:pPr>
                <a:r>
                  <a:rPr lang="en-US" sz="2400">
                    <a:solidFill>
                      <a:srgbClr val="3333CC"/>
                    </a:solidFill>
                    <a:latin typeface="Arial"/>
                    <a:ea typeface="Arial"/>
                    <a:cs typeface="Arial"/>
                    <a:sym typeface="Arial"/>
                  </a:rPr>
                  <a:t>Em hãy trao đổi với bạn trong nhóm về những thông tin mình vừa ghi lại được.</a:t>
                </a:r>
                <a:endParaRPr/>
              </a:p>
              <a:p>
                <a:pPr indent="-457200" lvl="0" marL="457200" marR="0" rtl="0" algn="just">
                  <a:lnSpc>
                    <a:spcPct val="130000"/>
                  </a:lnSpc>
                  <a:spcBef>
                    <a:spcPts val="1200"/>
                  </a:spcBef>
                  <a:spcAft>
                    <a:spcPts val="0"/>
                  </a:spcAft>
                  <a:buClr>
                    <a:srgbClr val="FF0000"/>
                  </a:buClr>
                  <a:buSzPts val="2400"/>
                  <a:buFont typeface="Noto Sans Symbols"/>
                  <a:buChar char="⮚"/>
                </a:pPr>
                <a:r>
                  <a:rPr lang="en-US" sz="2400">
                    <a:solidFill>
                      <a:srgbClr val="3333CC"/>
                    </a:solidFill>
                    <a:latin typeface="Arial"/>
                    <a:ea typeface="Arial"/>
                    <a:cs typeface="Arial"/>
                    <a:sym typeface="Arial"/>
                  </a:rPr>
                  <a:t>Em hãy cho biết thời gian Trái Đất quay một vòng quanh Mặt Trời?</a:t>
                </a:r>
                <a:endParaRPr/>
              </a:p>
            </p:txBody>
          </p:sp>
        </p:grpSp>
        <p:sp>
          <p:nvSpPr>
            <p:cNvPr id="194" name="Google Shape;194;p8"/>
            <p:cNvSpPr/>
            <p:nvPr/>
          </p:nvSpPr>
          <p:spPr>
            <a:xfrm>
              <a:off x="3929762" y="1737866"/>
              <a:ext cx="4353220" cy="484514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Nhóm đôi</a:t>
              </a:r>
              <a:endParaRPr b="1" sz="2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5" name="Google Shape;195;p8"/>
          <p:cNvGrpSpPr/>
          <p:nvPr/>
        </p:nvGrpSpPr>
        <p:grpSpPr>
          <a:xfrm>
            <a:off x="790441" y="1351167"/>
            <a:ext cx="7438434" cy="557823"/>
            <a:chOff x="689904" y="1379897"/>
            <a:chExt cx="7438434" cy="557823"/>
          </a:xfrm>
        </p:grpSpPr>
        <p:sp>
          <p:nvSpPr>
            <p:cNvPr id="196" name="Google Shape;196;p8"/>
            <p:cNvSpPr txBox="1"/>
            <p:nvPr/>
          </p:nvSpPr>
          <p:spPr>
            <a:xfrm>
              <a:off x="689904" y="1379897"/>
              <a:ext cx="184731" cy="5539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97" name="Google Shape;197;p8"/>
            <p:cNvSpPr txBox="1"/>
            <p:nvPr/>
          </p:nvSpPr>
          <p:spPr>
            <a:xfrm>
              <a:off x="689904" y="1445277"/>
              <a:ext cx="7438434" cy="4924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457200" lvl="0" marL="457200" marR="0" rtl="0" algn="l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600"/>
                <a:buFont typeface="Noto Sans Symbols"/>
                <a:buChar char="❖"/>
              </a:pPr>
              <a:r>
                <a:rPr b="1" lang="en-US" sz="2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Xem video Trái Đất quay quanh Mặt Trời</a:t>
              </a:r>
              <a:endParaRPr b="1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2022-01-27T15:18:21Z</dcterms:created>
  <dc:creator>Admin</dc:creator>
</cp:coreProperties>
</file>