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9" r:id="rId2"/>
    <p:sldId id="295" r:id="rId3"/>
    <p:sldId id="348" r:id="rId4"/>
    <p:sldId id="257" r:id="rId5"/>
    <p:sldId id="301" r:id="rId6"/>
    <p:sldId id="350" r:id="rId7"/>
    <p:sldId id="351" r:id="rId8"/>
    <p:sldId id="352" r:id="rId9"/>
    <p:sldId id="353" r:id="rId10"/>
    <p:sldId id="354" r:id="rId11"/>
    <p:sldId id="347" r:id="rId12"/>
    <p:sldId id="285" r:id="rId13"/>
    <p:sldId id="265" r:id="rId14"/>
    <p:sldId id="304" r:id="rId15"/>
    <p:sldId id="32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3333FF"/>
    <a:srgbClr val="FF0000"/>
    <a:srgbClr val="FF0066"/>
    <a:srgbClr val="CC0066"/>
    <a:srgbClr val="FF00FF"/>
    <a:srgbClr val="FFCCFF"/>
    <a:srgbClr val="CC00CC"/>
    <a:srgbClr val="9900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907CA-8C46-46C3-AE5A-20978CE22B24}" type="datetimeFigureOut">
              <a:rPr lang="en-US" smtClean="0"/>
              <a:t>03/03/2023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DB108-CF2B-4BA7-9F7A-E3008B016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0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74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65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580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316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64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02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08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62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28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62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538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927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91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03/03/2023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03/03/2023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03/03/2023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03/03/2023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03/03/2023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03/03/2023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03/03/2023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03/03/2023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03/03/2023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03/03/2023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03/03/2023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03/03/2023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626130" y="3092823"/>
            <a:ext cx="6021200" cy="136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 4</a:t>
            </a:r>
          </a:p>
          <a:p>
            <a:pPr algn="ctr">
              <a:lnSpc>
                <a:spcPct val="130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 DỤNG CỦA TIN HỌC</a:t>
            </a:r>
          </a:p>
        </p:txBody>
      </p:sp>
    </p:spTree>
    <p:extLst>
      <p:ext uri="{BB962C8B-B14F-4D97-AF65-F5344CB8AC3E}">
        <p14:creationId xmlns:p14="http://schemas.microsoft.com/office/powerpoint/2010/main" val="420940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086" y="1634181"/>
            <a:ext cx="4490639" cy="1320035"/>
          </a:xfrm>
        </p:spPr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 VOI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741" y="2954216"/>
            <a:ext cx="4423121" cy="333132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Nang </a:t>
            </a:r>
            <a:r>
              <a:rPr lang="en-US" dirty="0" err="1"/>
              <a:t>khoang</a:t>
            </a:r>
            <a:r>
              <a:rPr lang="en-US" dirty="0"/>
              <a:t> 6000 kg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Cao </a:t>
            </a:r>
            <a:r>
              <a:rPr lang="en-US" dirty="0" err="1"/>
              <a:t>khoang</a:t>
            </a:r>
            <a:r>
              <a:rPr lang="en-US" dirty="0"/>
              <a:t> 3 m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Song </a:t>
            </a:r>
            <a:r>
              <a:rPr lang="en-US" dirty="0"/>
              <a:t>den 70 </a:t>
            </a:r>
            <a:r>
              <a:rPr lang="en-US" dirty="0" err="1"/>
              <a:t>nam</a:t>
            </a:r>
            <a:r>
              <a:rPr lang="en-US" dirty="0"/>
              <a:t>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An </a:t>
            </a:r>
            <a:r>
              <a:rPr lang="en-US" dirty="0" err="1"/>
              <a:t>thuc</a:t>
            </a:r>
            <a:r>
              <a:rPr lang="en-US" dirty="0"/>
              <a:t> vat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127" y="1176023"/>
            <a:ext cx="6239746" cy="45059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403016" y="2954216"/>
            <a:ext cx="3338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chèn</a:t>
            </a:r>
            <a:r>
              <a:rPr lang="en-US" dirty="0" smtClean="0"/>
              <a:t> </a:t>
            </a:r>
            <a:r>
              <a:rPr lang="en-US" dirty="0" err="1" smtClean="0"/>
              <a:t>xong</a:t>
            </a:r>
            <a:r>
              <a:rPr lang="en-US" dirty="0" smtClean="0"/>
              <a:t> </a:t>
            </a:r>
            <a:r>
              <a:rPr lang="en-US" dirty="0" err="1" smtClean="0"/>
              <a:t>thì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 smtClean="0"/>
              <a:t>sẽ</a:t>
            </a:r>
            <a:r>
              <a:rPr lang="en-US" dirty="0" smtClean="0"/>
              <a:t> </a:t>
            </a:r>
            <a:r>
              <a:rPr lang="en-US" dirty="0" err="1" smtClean="0"/>
              <a:t>ntn</a:t>
            </a:r>
            <a:endParaRPr lang="en-US" dirty="0" smtClean="0"/>
          </a:p>
          <a:p>
            <a:r>
              <a:rPr lang="en-US" dirty="0" smtClean="0"/>
              <a:t>Ta </a:t>
            </a:r>
            <a:r>
              <a:rPr lang="en-US" dirty="0" err="1" smtClean="0"/>
              <a:t>muốn</a:t>
            </a:r>
            <a:r>
              <a:rPr lang="en-US" dirty="0" smtClean="0"/>
              <a:t> </a:t>
            </a:r>
            <a:r>
              <a:rPr lang="en-US" dirty="0" err="1" smtClean="0"/>
              <a:t>thu</a:t>
            </a:r>
            <a:r>
              <a:rPr lang="en-US" dirty="0" smtClean="0"/>
              <a:t> </a:t>
            </a:r>
            <a:r>
              <a:rPr lang="en-US" dirty="0" err="1" smtClean="0"/>
              <a:t>nhỏ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thay</a:t>
            </a:r>
            <a:r>
              <a:rPr lang="en-US" dirty="0" smtClean="0"/>
              <a:t> </a:t>
            </a:r>
            <a:r>
              <a:rPr lang="en-US" dirty="0" err="1" smtClean="0"/>
              <a:t>đổi</a:t>
            </a:r>
            <a:r>
              <a:rPr lang="en-US" dirty="0" smtClean="0"/>
              <a:t> </a:t>
            </a:r>
            <a:r>
              <a:rPr lang="en-US" dirty="0" err="1" smtClean="0"/>
              <a:t>vị</a:t>
            </a:r>
            <a:r>
              <a:rPr lang="en-US" dirty="0" smtClean="0"/>
              <a:t> </a:t>
            </a:r>
            <a:r>
              <a:rPr lang="en-US" dirty="0" err="1" smtClean="0"/>
              <a:t>trí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46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58521" y="1257783"/>
            <a:ext cx="5206274" cy="553998"/>
            <a:chOff x="689904" y="1379897"/>
            <a:chExt cx="5206274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14100" y="1445277"/>
              <a:ext cx="4782078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Thay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đổi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kích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thước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trí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934565" y="422671"/>
            <a:ext cx="4306335" cy="641127"/>
            <a:chOff x="4168573" y="1295284"/>
            <a:chExt cx="4353220" cy="701545"/>
          </a:xfrm>
          <a:noFill/>
        </p:grpSpPr>
        <p:sp>
          <p:nvSpPr>
            <p:cNvPr id="19" name="Rounded Rectangle 18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1" y="1309140"/>
              <a:ext cx="641786" cy="665379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12" name="Group 11"/>
          <p:cNvGrpSpPr/>
          <p:nvPr/>
        </p:nvGrpSpPr>
        <p:grpSpPr>
          <a:xfrm>
            <a:off x="2839431" y="2270975"/>
            <a:ext cx="6550230" cy="3278151"/>
            <a:chOff x="2097348" y="1737866"/>
            <a:chExt cx="7976190" cy="3752540"/>
          </a:xfrm>
        </p:grpSpPr>
        <p:grpSp>
          <p:nvGrpSpPr>
            <p:cNvPr id="13" name="Group 12"/>
            <p:cNvGrpSpPr/>
            <p:nvPr/>
          </p:nvGrpSpPr>
          <p:grpSpPr>
            <a:xfrm>
              <a:off x="2097348" y="1985332"/>
              <a:ext cx="7976190" cy="3505074"/>
              <a:chOff x="4963381" y="1863998"/>
              <a:chExt cx="7067024" cy="3505074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4963381" y="1863998"/>
                <a:ext cx="7067024" cy="3505074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5290371" y="2706986"/>
                <a:ext cx="6355184" cy="20081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93700" indent="-393700" algn="just">
                  <a:lnSpc>
                    <a:spcPct val="150000"/>
                  </a:lnSpc>
                  <a:spcAft>
                    <a:spcPts val="1000"/>
                  </a:spcAft>
                  <a:buClr>
                    <a:srgbClr val="FF0000"/>
                  </a:buClr>
                  <a:buFont typeface="Wingdings" panose="05000000000000000000" pitchFamily="2" charset="2"/>
                  <a:buChar char="v"/>
                </a:pP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trao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đổi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SGK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60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thay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đổi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kích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thước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trí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ảnh </a:t>
                </a:r>
                <a:r>
                  <a:rPr lang="vi-VN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 </a:t>
                </a:r>
                <a:r>
                  <a:rPr lang="vi-VN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voi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p:grpSp>
        <p:sp>
          <p:nvSpPr>
            <p:cNvPr id="15" name="Oval 14"/>
            <p:cNvSpPr/>
            <p:nvPr/>
          </p:nvSpPr>
          <p:spPr>
            <a:xfrm>
              <a:off x="3929762" y="1737866"/>
              <a:ext cx="4353220" cy="484514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endPara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101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00585" y="439651"/>
            <a:ext cx="4353220" cy="6253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 smtClean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lang="en-US" sz="3200" b="1" dirty="0">
              <a:solidFill>
                <a:srgbClr val="33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573" y="453939"/>
            <a:ext cx="642378" cy="5983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205319" y="1727099"/>
            <a:ext cx="7651376" cy="4055134"/>
            <a:chOff x="2178425" y="1557343"/>
            <a:chExt cx="7651376" cy="4055134"/>
          </a:xfrm>
        </p:grpSpPr>
        <p:grpSp>
          <p:nvGrpSpPr>
            <p:cNvPr id="6" name="Group 5"/>
            <p:cNvGrpSpPr/>
            <p:nvPr/>
          </p:nvGrpSpPr>
          <p:grpSpPr>
            <a:xfrm>
              <a:off x="2178425" y="1743074"/>
              <a:ext cx="7651376" cy="3869403"/>
              <a:chOff x="5035216" y="1621740"/>
              <a:chExt cx="6779233" cy="3869403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5035216" y="1621740"/>
                <a:ext cx="6779233" cy="3869403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107403" y="2584856"/>
                <a:ext cx="6671303" cy="21282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30000"/>
                  </a:lnSpc>
                  <a:spcAft>
                    <a:spcPts val="300"/>
                  </a:spcAft>
                  <a:buClr>
                    <a:srgbClr val="FF0000"/>
                  </a:buClr>
                  <a:buFont typeface="Wingdings" panose="05000000000000000000" pitchFamily="2" charset="2"/>
                  <a:buChar char="v"/>
                </a:pPr>
                <a:r>
                  <a:rPr lang="en-US" sz="2400" b="1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400" b="1" dirty="0">
                    <a:solidFill>
                      <a:srgbClr val="3333CC"/>
                    </a:solidFill>
                  </a:rPr>
                  <a:t>Em hãy thực hiện các </a:t>
                </a:r>
                <a:r>
                  <a:rPr lang="vi-VN" sz="2400" b="1" dirty="0" smtClean="0">
                    <a:solidFill>
                      <a:srgbClr val="3333CC"/>
                    </a:solidFill>
                  </a:rPr>
                  <a:t>việc </a:t>
                </a:r>
                <a:r>
                  <a:rPr lang="vi-VN" sz="2400" b="1" dirty="0">
                    <a:solidFill>
                      <a:srgbClr val="3333CC"/>
                    </a:solidFill>
                  </a:rPr>
                  <a:t>sau: </a:t>
                </a:r>
                <a:endParaRPr lang="en-US" sz="2400" b="1" dirty="0" smtClean="0">
                  <a:solidFill>
                    <a:srgbClr val="3333CC"/>
                  </a:solidFill>
                </a:endParaRPr>
              </a:p>
              <a:p>
                <a:pPr indent="349250" algn="just">
                  <a:lnSpc>
                    <a:spcPct val="130000"/>
                  </a:lnSpc>
                  <a:spcAft>
                    <a:spcPts val="300"/>
                  </a:spcAft>
                </a:pPr>
                <a:r>
                  <a:rPr lang="vi-VN" sz="2300" dirty="0" smtClean="0">
                    <a:solidFill>
                      <a:srgbClr val="FF0000"/>
                    </a:solidFill>
                  </a:rPr>
                  <a:t>• </a:t>
                </a:r>
                <a:r>
                  <a:rPr lang="en-US" sz="2300" dirty="0" smtClean="0">
                    <a:solidFill>
                      <a:srgbClr val="FF0000"/>
                    </a:solidFill>
                  </a:rPr>
                  <a:t>  </a:t>
                </a:r>
                <a:r>
                  <a:rPr lang="en-US" sz="23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23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23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3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chiếu</a:t>
                </a:r>
                <a:r>
                  <a:rPr lang="en-US" sz="23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chúc</a:t>
                </a:r>
                <a:r>
                  <a:rPr lang="en-US" sz="23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mừng</a:t>
                </a:r>
                <a:r>
                  <a:rPr lang="en-US" sz="23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sinh</a:t>
                </a:r>
                <a:r>
                  <a:rPr lang="en-US" sz="23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23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3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23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pPr indent="349250" algn="just">
                  <a:lnSpc>
                    <a:spcPct val="130000"/>
                  </a:lnSpc>
                  <a:spcAft>
                    <a:spcPts val="300"/>
                  </a:spcAft>
                </a:pPr>
                <a:r>
                  <a:rPr lang="vi-VN" sz="2300" dirty="0" smtClean="0">
                    <a:solidFill>
                      <a:srgbClr val="FF0000"/>
                    </a:solidFill>
                  </a:rPr>
                  <a:t>•</a:t>
                </a:r>
                <a:r>
                  <a:rPr lang="vi-VN" sz="2300" dirty="0" smtClean="0"/>
                  <a:t> </a:t>
                </a:r>
                <a:r>
                  <a:rPr lang="en-US" sz="2300" dirty="0" smtClean="0"/>
                  <a:t>  </a:t>
                </a:r>
                <a:r>
                  <a:rPr lang="vi-VN" sz="2300" dirty="0" smtClean="0">
                    <a:solidFill>
                      <a:srgbClr val="3333CC"/>
                    </a:solidFill>
                  </a:rPr>
                  <a:t>Thực </a:t>
                </a:r>
                <a:r>
                  <a:rPr lang="vi-VN" sz="2300" dirty="0">
                    <a:solidFill>
                      <a:srgbClr val="3333CC"/>
                    </a:solidFill>
                  </a:rPr>
                  <a:t>hiện trình chiếu; </a:t>
                </a:r>
                <a:endParaRPr lang="en-US" sz="2300" dirty="0" smtClean="0">
                  <a:solidFill>
                    <a:srgbClr val="3333CC"/>
                  </a:solidFill>
                </a:endParaRPr>
              </a:p>
              <a:p>
                <a:pPr indent="349250" algn="just">
                  <a:lnSpc>
                    <a:spcPct val="130000"/>
                  </a:lnSpc>
                  <a:spcAft>
                    <a:spcPts val="300"/>
                  </a:spcAft>
                </a:pPr>
                <a:r>
                  <a:rPr lang="vi-VN" sz="2300" dirty="0" smtClean="0">
                    <a:solidFill>
                      <a:srgbClr val="FF0000"/>
                    </a:solidFill>
                  </a:rPr>
                  <a:t>•</a:t>
                </a:r>
                <a:r>
                  <a:rPr lang="vi-VN" sz="2300" dirty="0" smtClean="0">
                    <a:solidFill>
                      <a:srgbClr val="3333CC"/>
                    </a:solidFill>
                  </a:rPr>
                  <a:t> </a:t>
                </a:r>
                <a:r>
                  <a:rPr lang="en-US" sz="2300" dirty="0" smtClean="0">
                    <a:solidFill>
                      <a:srgbClr val="3333CC"/>
                    </a:solidFill>
                  </a:rPr>
                  <a:t>  </a:t>
                </a:r>
                <a:r>
                  <a:rPr lang="vi-VN" sz="23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Lưu </a:t>
                </a:r>
                <a:r>
                  <a:rPr lang="vi-VN" sz="23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tệp </a:t>
                </a:r>
                <a:r>
                  <a:rPr lang="en-US" sz="23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3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tên</a:t>
                </a:r>
                <a:r>
                  <a:rPr lang="en-US" sz="23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3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endPara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" name="Oval 8"/>
            <p:cNvSpPr/>
            <p:nvPr/>
          </p:nvSpPr>
          <p:spPr>
            <a:xfrm>
              <a:off x="4023096" y="1557343"/>
              <a:ext cx="4179610" cy="370835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endPara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561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929145" y="428625"/>
            <a:ext cx="4353220" cy="5934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3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  <a:endParaRPr lang="en-US" sz="3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808" y="454019"/>
            <a:ext cx="591416" cy="56807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24439" y="1517944"/>
            <a:ext cx="5849467" cy="4654256"/>
            <a:chOff x="1113584" y="1707452"/>
            <a:chExt cx="9612040" cy="4502879"/>
          </a:xfrm>
        </p:grpSpPr>
        <p:grpSp>
          <p:nvGrpSpPr>
            <p:cNvPr id="10" name="Group 9"/>
            <p:cNvGrpSpPr/>
            <p:nvPr/>
          </p:nvGrpSpPr>
          <p:grpSpPr>
            <a:xfrm>
              <a:off x="1113584" y="1956158"/>
              <a:ext cx="9612040" cy="4254173"/>
              <a:chOff x="4091753" y="1834824"/>
              <a:chExt cx="8516411" cy="4254173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4091753" y="1834824"/>
                <a:ext cx="8516411" cy="4254173"/>
              </a:xfrm>
              <a:prstGeom prst="round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307110" y="2374499"/>
                <a:ext cx="8054188" cy="35667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30000"/>
                  </a:lnSpc>
                  <a:spcAft>
                    <a:spcPts val="1000"/>
                  </a:spcAft>
                  <a:buFont typeface="Wingdings" panose="05000000000000000000" pitchFamily="2" charset="2"/>
                  <a:buChar char="v"/>
                </a:pPr>
                <a:r>
                  <a:rPr lang="en-US" sz="2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300" dirty="0">
                    <a:solidFill>
                      <a:srgbClr val="FF0000"/>
                    </a:solidFill>
                  </a:rPr>
                  <a:t>Em hãy thực </a:t>
                </a:r>
                <a:r>
                  <a:rPr lang="vi-VN" sz="2300" dirty="0" smtClean="0">
                    <a:solidFill>
                      <a:srgbClr val="FF0000"/>
                    </a:solidFill>
                  </a:rPr>
                  <a:t>hiện</a:t>
                </a:r>
                <a:r>
                  <a:rPr lang="en-US" sz="23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3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3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r>
                  <a:rPr lang="en-US" sz="23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việc</a:t>
                </a:r>
                <a:r>
                  <a:rPr lang="en-US" sz="23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vi-VN" sz="2300" dirty="0" smtClean="0">
                    <a:solidFill>
                      <a:srgbClr val="FF0000"/>
                    </a:solidFill>
                  </a:rPr>
                  <a:t>: </a:t>
                </a:r>
                <a:endParaRPr lang="en-US" sz="2300" dirty="0" smtClean="0">
                  <a:solidFill>
                    <a:srgbClr val="FF0000"/>
                  </a:solidFill>
                </a:endParaRPr>
              </a:p>
              <a:p>
                <a:pPr marL="457200" indent="-228600" algn="just">
                  <a:lnSpc>
                    <a:spcPct val="130000"/>
                  </a:lnSpc>
                  <a:spcAft>
                    <a:spcPts val="800"/>
                  </a:spcAft>
                </a:pPr>
                <a:r>
                  <a:rPr lang="vi-VN" sz="2400" dirty="0">
                    <a:solidFill>
                      <a:srgbClr val="FF0000"/>
                    </a:solidFill>
                  </a:rPr>
                  <a:t>•</a:t>
                </a:r>
                <a:r>
                  <a:rPr lang="vi-VN" sz="2400" dirty="0">
                    <a:solidFill>
                      <a:srgbClr val="3333CC"/>
                    </a:solidFill>
                  </a:rPr>
                  <a:t> </a:t>
                </a:r>
                <a:r>
                  <a:rPr lang="vi-VN" sz="2300" dirty="0" smtClean="0">
                    <a:solidFill>
                      <a:srgbClr val="3333CC"/>
                    </a:solidFill>
                  </a:rPr>
                  <a:t>Mở </a:t>
                </a:r>
                <a:r>
                  <a:rPr lang="vi-VN" sz="2300" dirty="0">
                    <a:solidFill>
                      <a:srgbClr val="3333CC"/>
                    </a:solidFill>
                  </a:rPr>
                  <a:t>tệp </a:t>
                </a:r>
                <a:r>
                  <a:rPr lang="vi-VN" sz="2300" b="1" dirty="0">
                    <a:solidFill>
                      <a:srgbClr val="3333CC"/>
                    </a:solidFill>
                  </a:rPr>
                  <a:t>chucnammoi.pptx</a:t>
                </a:r>
                <a:r>
                  <a:rPr lang="vi-VN" sz="2300" dirty="0">
                    <a:solidFill>
                      <a:srgbClr val="3333CC"/>
                    </a:solidFill>
                  </a:rPr>
                  <a:t> trong thư mục </a:t>
                </a:r>
                <a:r>
                  <a:rPr lang="vi-VN" sz="2300" b="1" dirty="0">
                    <a:solidFill>
                      <a:srgbClr val="3333CC"/>
                    </a:solidFill>
                  </a:rPr>
                  <a:t>Tin hoc </a:t>
                </a:r>
                <a:r>
                  <a:rPr lang="vi-VN" sz="2300" dirty="0">
                    <a:solidFill>
                      <a:srgbClr val="3333CC"/>
                    </a:solidFill>
                  </a:rPr>
                  <a:t>ở ổ đĩa </a:t>
                </a:r>
                <a:r>
                  <a:rPr lang="vi-VN" sz="2300" b="1" dirty="0">
                    <a:solidFill>
                      <a:srgbClr val="3333CC"/>
                    </a:solidFill>
                  </a:rPr>
                  <a:t>D:</a:t>
                </a:r>
                <a:r>
                  <a:rPr lang="vi-VN" sz="2300" dirty="0">
                    <a:solidFill>
                      <a:srgbClr val="3333CC"/>
                    </a:solidFill>
                  </a:rPr>
                  <a:t>; </a:t>
                </a:r>
                <a:endParaRPr lang="en-US" sz="2300" dirty="0" smtClean="0">
                  <a:solidFill>
                    <a:srgbClr val="3333CC"/>
                  </a:solidFill>
                </a:endParaRPr>
              </a:p>
              <a:p>
                <a:pPr marL="457200" indent="-228600" algn="just">
                  <a:lnSpc>
                    <a:spcPct val="130000"/>
                  </a:lnSpc>
                  <a:spcAft>
                    <a:spcPts val="800"/>
                  </a:spcAft>
                </a:pPr>
                <a:r>
                  <a:rPr lang="vi-VN" sz="2300" dirty="0" smtClean="0">
                    <a:solidFill>
                      <a:srgbClr val="FF0000"/>
                    </a:solidFill>
                  </a:rPr>
                  <a:t>•</a:t>
                </a:r>
                <a:r>
                  <a:rPr lang="en-US" sz="2300" dirty="0">
                    <a:solidFill>
                      <a:srgbClr val="3333CC"/>
                    </a:solidFill>
                  </a:rPr>
                  <a:t> </a:t>
                </a:r>
                <a:r>
                  <a:rPr lang="vi-VN" sz="2300" dirty="0" smtClean="0">
                    <a:solidFill>
                      <a:srgbClr val="3333CC"/>
                    </a:solidFill>
                  </a:rPr>
                  <a:t>Đưa </a:t>
                </a:r>
                <a:r>
                  <a:rPr lang="vi-VN" sz="2300" dirty="0">
                    <a:solidFill>
                      <a:srgbClr val="3333CC"/>
                    </a:solidFill>
                  </a:rPr>
                  <a:t>ảnh hoa đào vào trang trình </a:t>
                </a:r>
                <a:r>
                  <a:rPr lang="en-US" sz="2300" dirty="0" smtClean="0">
                    <a:solidFill>
                      <a:srgbClr val="3333CC"/>
                    </a:solidFill>
                  </a:rPr>
                  <a:t> </a:t>
                </a:r>
                <a:r>
                  <a:rPr lang="vi-VN" sz="2300" dirty="0" smtClean="0">
                    <a:solidFill>
                      <a:srgbClr val="3333CC"/>
                    </a:solidFill>
                  </a:rPr>
                  <a:t>chiếu</a:t>
                </a:r>
                <a:r>
                  <a:rPr lang="vi-VN" sz="2300" dirty="0">
                    <a:solidFill>
                      <a:srgbClr val="3333CC"/>
                    </a:solidFill>
                  </a:rPr>
                  <a:t>; </a:t>
                </a:r>
                <a:endParaRPr lang="en-US" sz="2300" dirty="0" smtClean="0">
                  <a:solidFill>
                    <a:srgbClr val="3333CC"/>
                  </a:solidFill>
                </a:endParaRPr>
              </a:p>
              <a:p>
                <a:pPr marL="457200" indent="-228600" algn="just">
                  <a:lnSpc>
                    <a:spcPct val="130000"/>
                  </a:lnSpc>
                  <a:spcAft>
                    <a:spcPts val="800"/>
                  </a:spcAft>
                </a:pPr>
                <a:r>
                  <a:rPr lang="vi-VN" sz="2300" dirty="0" smtClean="0">
                    <a:solidFill>
                      <a:srgbClr val="FF0000"/>
                    </a:solidFill>
                  </a:rPr>
                  <a:t>•</a:t>
                </a:r>
                <a:r>
                  <a:rPr lang="vi-VN" sz="2300" dirty="0" smtClean="0">
                    <a:solidFill>
                      <a:srgbClr val="3333CC"/>
                    </a:solidFill>
                  </a:rPr>
                  <a:t> </a:t>
                </a:r>
                <a:r>
                  <a:rPr lang="vi-VN" sz="2300" dirty="0">
                    <a:solidFill>
                      <a:srgbClr val="3333CC"/>
                    </a:solidFill>
                  </a:rPr>
                  <a:t>Thay đổi vị trí khung văn bản: </a:t>
                </a:r>
                <a:r>
                  <a:rPr lang="en-US" sz="23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23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23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23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[1] [2] [3] </a:t>
                </a:r>
                <a:r>
                  <a:rPr lang="en-US" sz="23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(SGK- </a:t>
                </a:r>
                <a:r>
                  <a:rPr lang="en-US" sz="23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23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61</a:t>
                </a:r>
                <a:r>
                  <a:rPr lang="en-US" sz="23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Oval 10"/>
            <p:cNvSpPr/>
            <p:nvPr/>
          </p:nvSpPr>
          <p:spPr>
            <a:xfrm>
              <a:off x="3765091" y="1707452"/>
              <a:ext cx="4353220" cy="484514"/>
            </a:xfrm>
            <a:prstGeom prst="ellipse">
              <a:avLst/>
            </a:prstGeom>
            <a:solidFill>
              <a:srgbClr val="00B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endPara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3584" y="2674960"/>
            <a:ext cx="5232050" cy="289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02727" y="460628"/>
            <a:ext cx="3726873" cy="55378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1990164" y="2178424"/>
            <a:ext cx="8350624" cy="2971800"/>
          </a:xfrm>
          <a:prstGeom prst="horizontalScroll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lang="vi-VN" sz="2800" b="1" dirty="0">
                <a:cs typeface="Arial" panose="020B0604020202020204" pitchFamily="34" charset="0"/>
              </a:rPr>
              <a:t>Với trang trình chiếu em có thể đưa ảnh vào, điều chỉnh kích thước và vị trí của ảnh.</a:t>
            </a:r>
            <a:endParaRPr lang="en-US" sz="28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26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4813" y="-80963"/>
            <a:ext cx="13001625" cy="70199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27125" y="1633684"/>
            <a:ext cx="5452134" cy="35906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XIN CHÀO CÁC EM</a:t>
            </a:r>
            <a:endParaRPr lang="en-US" sz="6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936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374004" y="451184"/>
            <a:ext cx="4230731" cy="59598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BÀI CŨ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402027" y="1634467"/>
            <a:ext cx="8515355" cy="1053315"/>
            <a:chOff x="6037441" y="2784139"/>
            <a:chExt cx="7072960" cy="3572121"/>
          </a:xfrm>
        </p:grpSpPr>
        <p:sp>
          <p:nvSpPr>
            <p:cNvPr id="7" name="Rectangle 6"/>
            <p:cNvSpPr/>
            <p:nvPr/>
          </p:nvSpPr>
          <p:spPr>
            <a:xfrm>
              <a:off x="6037441" y="3541563"/>
              <a:ext cx="7072959" cy="22560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ts val="1200"/>
                </a:spcAft>
              </a:pPr>
              <a:r>
                <a:rPr lang="en-US" sz="3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3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3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nhắc</a:t>
              </a:r>
              <a:r>
                <a:rPr lang="en-US" sz="32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32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32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32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32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32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32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r>
                <a:rPr lang="en-US" sz="32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32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037442" y="2784139"/>
              <a:ext cx="7072959" cy="3572121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496535" y="3028196"/>
            <a:ext cx="34584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3200" b="1" dirty="0" err="1"/>
              <a:t>N</a:t>
            </a:r>
            <a:r>
              <a:rPr lang="en-US" sz="3200" b="1" dirty="0" err="1" smtClean="0"/>
              <a:t>hấn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phím</a:t>
            </a:r>
            <a:r>
              <a:rPr lang="en-US" sz="3200" b="1" dirty="0" smtClean="0"/>
              <a:t> F2</a:t>
            </a:r>
          </a:p>
          <a:p>
            <a:pPr marL="342900" indent="-342900">
              <a:buAutoNum type="alphaUcPeriod"/>
            </a:pPr>
            <a:r>
              <a:rPr lang="en-US" sz="3200" b="1" dirty="0" err="1" smtClean="0"/>
              <a:t>Nhấn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phím</a:t>
            </a:r>
            <a:r>
              <a:rPr lang="en-US" sz="3200" b="1" dirty="0" smtClean="0"/>
              <a:t> F3</a:t>
            </a:r>
          </a:p>
          <a:p>
            <a:pPr marL="342900" indent="-342900">
              <a:buAutoNum type="alphaUcPeriod"/>
            </a:pPr>
            <a:r>
              <a:rPr lang="en-US" sz="3200" b="1" dirty="0" err="1" smtClean="0"/>
              <a:t>Nhấn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phím</a:t>
            </a:r>
            <a:r>
              <a:rPr lang="en-US" sz="3200" b="1" dirty="0" smtClean="0"/>
              <a:t> ESC</a:t>
            </a:r>
          </a:p>
          <a:p>
            <a:pPr marL="342900" indent="-342900">
              <a:buAutoNum type="alphaUcPeriod"/>
            </a:pPr>
            <a:r>
              <a:rPr lang="en-US" sz="3200" b="1" dirty="0" err="1"/>
              <a:t>Nhấn</a:t>
            </a:r>
            <a:r>
              <a:rPr lang="en-US" sz="3200" b="1" dirty="0"/>
              <a:t> </a:t>
            </a:r>
            <a:r>
              <a:rPr lang="en-US" sz="3200" b="1" dirty="0" err="1"/>
              <a:t>phím</a:t>
            </a:r>
            <a:r>
              <a:rPr lang="en-US" sz="3200" b="1" dirty="0"/>
              <a:t> F5</a:t>
            </a:r>
          </a:p>
        </p:txBody>
      </p:sp>
      <p:sp>
        <p:nvSpPr>
          <p:cNvPr id="3" name="Rectangle 2"/>
          <p:cNvSpPr/>
          <p:nvPr/>
        </p:nvSpPr>
        <p:spPr>
          <a:xfrm>
            <a:off x="3441115" y="4505524"/>
            <a:ext cx="36108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D. </a:t>
            </a:r>
            <a:r>
              <a:rPr lang="en-US" sz="3200" b="1" dirty="0" err="1" smtClean="0">
                <a:solidFill>
                  <a:srgbClr val="FF0000"/>
                </a:solidFill>
              </a:rPr>
              <a:t>Nhấn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phím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F5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13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086" y="1634181"/>
            <a:ext cx="4490639" cy="1320035"/>
          </a:xfrm>
        </p:spPr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 VOI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0741" y="2954216"/>
            <a:ext cx="4423121" cy="333132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Nang </a:t>
            </a:r>
            <a:r>
              <a:rPr lang="en-US" dirty="0" err="1"/>
              <a:t>khoang</a:t>
            </a:r>
            <a:r>
              <a:rPr lang="en-US" dirty="0"/>
              <a:t> 6000 kg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Cao </a:t>
            </a:r>
            <a:r>
              <a:rPr lang="en-US" dirty="0" err="1"/>
              <a:t>khoang</a:t>
            </a:r>
            <a:r>
              <a:rPr lang="en-US" dirty="0"/>
              <a:t> 3 m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Song </a:t>
            </a:r>
            <a:r>
              <a:rPr lang="en-US" dirty="0"/>
              <a:t>den 70 </a:t>
            </a:r>
            <a:r>
              <a:rPr lang="en-US" dirty="0" err="1"/>
              <a:t>nam</a:t>
            </a:r>
            <a:r>
              <a:rPr lang="en-US" dirty="0"/>
              <a:t>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An </a:t>
            </a:r>
            <a:r>
              <a:rPr lang="en-US" dirty="0" err="1"/>
              <a:t>thuc</a:t>
            </a:r>
            <a:r>
              <a:rPr lang="en-US" dirty="0"/>
              <a:t> vat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991" y="1867832"/>
            <a:ext cx="5070595" cy="366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04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664945" y="1752316"/>
            <a:ext cx="8431305" cy="26868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vi-VN" sz="4000" b="1" u="sng" dirty="0">
                <a:ln w="28575">
                  <a:noFill/>
                </a:ln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 </a:t>
            </a:r>
            <a:r>
              <a:rPr lang="en-US" sz="4000" b="1" u="sng" dirty="0" smtClean="0">
                <a:ln w="28575">
                  <a:noFill/>
                </a:ln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24</a:t>
            </a:r>
            <a:endParaRPr lang="vi-VN" sz="4000" b="1" u="sng" dirty="0">
              <a:ln w="28575">
                <a:noFill/>
              </a:ln>
              <a:solidFill>
                <a:srgbClr val="3333CC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en-US" sz="4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 ẢNH VÀO TRANG TRÌNH CHIẾU</a:t>
            </a:r>
            <a:endParaRPr lang="vi-VN" sz="4400" b="1" dirty="0">
              <a:ln w="28575">
                <a:noFill/>
              </a:ln>
              <a:solidFill>
                <a:srgbClr val="3333CC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43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90441" y="1207474"/>
            <a:ext cx="5157360" cy="553998"/>
            <a:chOff x="689904" y="1379897"/>
            <a:chExt cx="5157360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45277"/>
              <a:ext cx="474681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Đưa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934565" y="422671"/>
            <a:ext cx="4306335" cy="641127"/>
            <a:chOff x="4168573" y="1295284"/>
            <a:chExt cx="4353220" cy="701545"/>
          </a:xfrm>
          <a:noFill/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1" y="1309140"/>
              <a:ext cx="641786" cy="665379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17" name="Group 16"/>
          <p:cNvGrpSpPr/>
          <p:nvPr/>
        </p:nvGrpSpPr>
        <p:grpSpPr>
          <a:xfrm>
            <a:off x="2757543" y="2270975"/>
            <a:ext cx="6270452" cy="3278151"/>
            <a:chOff x="2097348" y="1737866"/>
            <a:chExt cx="7635505" cy="3752540"/>
          </a:xfrm>
        </p:grpSpPr>
        <p:grpSp>
          <p:nvGrpSpPr>
            <p:cNvPr id="18" name="Group 17"/>
            <p:cNvGrpSpPr/>
            <p:nvPr/>
          </p:nvGrpSpPr>
          <p:grpSpPr>
            <a:xfrm>
              <a:off x="2097348" y="1985332"/>
              <a:ext cx="7635505" cy="3505074"/>
              <a:chOff x="4963381" y="1863998"/>
              <a:chExt cx="6765172" cy="3505074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4963381" y="1863998"/>
                <a:ext cx="6765172" cy="3505074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390225" y="2885215"/>
                <a:ext cx="6063259" cy="13057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93700" indent="-393700" algn="just">
                  <a:lnSpc>
                    <a:spcPct val="150000"/>
                  </a:lnSpc>
                  <a:spcAft>
                    <a:spcPts val="1000"/>
                  </a:spcAft>
                  <a:buClr>
                    <a:srgbClr val="FF0000"/>
                  </a:buClr>
                  <a:buFont typeface="Wingdings" panose="05000000000000000000" pitchFamily="2" charset="2"/>
                  <a:buChar char="v"/>
                </a:pPr>
                <a:r>
                  <a:rPr lang="en-US" sz="2400" b="1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2400" b="1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2400" b="1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trao</a:t>
                </a:r>
                <a:r>
                  <a:rPr lang="en-US" sz="2400" b="1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đổi</a:t>
                </a:r>
                <a:r>
                  <a:rPr lang="en-US" sz="2400" b="1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400" b="1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400" b="1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b="1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2400" b="1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2400" b="1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mở</a:t>
                </a:r>
                <a:r>
                  <a:rPr lang="en-US" sz="2400" b="1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tệp</a:t>
                </a:r>
                <a:r>
                  <a:rPr lang="en-US" sz="2400" b="1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CONVOI.pptx</a:t>
                </a:r>
                <a:endParaRPr lang="en-US" sz="2400" b="1" dirty="0" smtClean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9" name="Oval 18"/>
            <p:cNvSpPr/>
            <p:nvPr/>
          </p:nvSpPr>
          <p:spPr>
            <a:xfrm>
              <a:off x="3697094" y="1737866"/>
              <a:ext cx="4353220" cy="484514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endPara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41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90441" y="1207474"/>
            <a:ext cx="5157360" cy="553998"/>
            <a:chOff x="689904" y="1379897"/>
            <a:chExt cx="5157360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45277"/>
              <a:ext cx="474681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Đưa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934565" y="422671"/>
            <a:ext cx="4306335" cy="641127"/>
            <a:chOff x="4168573" y="1295284"/>
            <a:chExt cx="4353220" cy="701545"/>
          </a:xfrm>
          <a:noFill/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1" y="1309140"/>
              <a:ext cx="641786" cy="665379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15" name="Rectangle 14"/>
          <p:cNvSpPr/>
          <p:nvPr/>
        </p:nvSpPr>
        <p:spPr>
          <a:xfrm>
            <a:off x="1183055" y="1883502"/>
            <a:ext cx="10209466" cy="3486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5288" indent="-395288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vi-VN" sz="2400" b="1" dirty="0">
                <a:solidFill>
                  <a:srgbClr val="3333CC"/>
                </a:solidFill>
              </a:rPr>
              <a:t>Sau khi kích hoạt phần mềm trình chiếu </a:t>
            </a:r>
            <a:r>
              <a:rPr lang="vi-VN" sz="2400" b="1" dirty="0">
                <a:solidFill>
                  <a:srgbClr val="FF0000"/>
                </a:solidFill>
              </a:rPr>
              <a:t>PowerPoint</a:t>
            </a:r>
            <a:r>
              <a:rPr lang="vi-VN" sz="2400" b="1" dirty="0">
                <a:solidFill>
                  <a:srgbClr val="3333CC"/>
                </a:solidFill>
              </a:rPr>
              <a:t> có thể mở tệp trên ổ đĩa như sau</a:t>
            </a:r>
            <a:r>
              <a:rPr lang="vi-VN" sz="2400" b="1" dirty="0" smtClean="0">
                <a:solidFill>
                  <a:srgbClr val="3333CC"/>
                </a:solidFill>
              </a:rPr>
              <a:t>:</a:t>
            </a:r>
            <a:endParaRPr lang="en-US" sz="2400" b="1" dirty="0" smtClean="0">
              <a:solidFill>
                <a:srgbClr val="3333CC"/>
              </a:solidFill>
            </a:endParaRPr>
          </a:p>
          <a:p>
            <a:pPr indent="1484313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sz="24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484313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2]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sz="24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484313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3]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tệp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en-US" sz="24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1484313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4]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đúp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tệp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66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90441" y="1207474"/>
            <a:ext cx="5157360" cy="553998"/>
            <a:chOff x="689904" y="1379897"/>
            <a:chExt cx="5157360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45277"/>
              <a:ext cx="474681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Đưa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934565" y="422671"/>
            <a:ext cx="4306335" cy="641127"/>
            <a:chOff x="4168573" y="1295284"/>
            <a:chExt cx="4353220" cy="701545"/>
          </a:xfrm>
          <a:noFill/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1" y="1309140"/>
              <a:ext cx="641786" cy="665379"/>
            </a:xfrm>
            <a:prstGeom prst="rect">
              <a:avLst/>
            </a:prstGeom>
            <a:grpFill/>
            <a:ln>
              <a:noFill/>
            </a:ln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8139" y="1910824"/>
            <a:ext cx="7151726" cy="4353637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7711297" y="3507611"/>
            <a:ext cx="4053073" cy="1722180"/>
            <a:chOff x="2591334" y="-484543"/>
            <a:chExt cx="7943944" cy="2655657"/>
          </a:xfrm>
          <a:solidFill>
            <a:srgbClr val="3333CC"/>
          </a:solidFill>
        </p:grpSpPr>
        <p:sp>
          <p:nvSpPr>
            <p:cNvPr id="18" name="Cloud 17"/>
            <p:cNvSpPr/>
            <p:nvPr/>
          </p:nvSpPr>
          <p:spPr>
            <a:xfrm>
              <a:off x="2591334" y="-484543"/>
              <a:ext cx="7943944" cy="2655657"/>
            </a:xfrm>
            <a:prstGeom prst="cloud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369688" y="16546"/>
              <a:ext cx="6538399" cy="17797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3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2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thế</a:t>
              </a:r>
              <a:r>
                <a:rPr lang="en-US" sz="2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đưa</a:t>
              </a:r>
              <a:r>
                <a:rPr lang="en-US" sz="2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2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con </a:t>
              </a:r>
              <a:r>
                <a:rPr lang="en-US" sz="23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voi</a:t>
              </a:r>
              <a:r>
                <a:rPr lang="en-US" sz="2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3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3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endParaRPr lang="en-US" sz="2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3598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90441" y="1207474"/>
            <a:ext cx="5157360" cy="553998"/>
            <a:chOff x="689904" y="1379897"/>
            <a:chExt cx="5157360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45277"/>
              <a:ext cx="474681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Đưa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934565" y="422671"/>
            <a:ext cx="4306335" cy="641127"/>
            <a:chOff x="4168573" y="1295284"/>
            <a:chExt cx="4353220" cy="701545"/>
          </a:xfrm>
          <a:noFill/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1" y="1309140"/>
              <a:ext cx="641786" cy="665379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17" name="Group 16"/>
          <p:cNvGrpSpPr/>
          <p:nvPr/>
        </p:nvGrpSpPr>
        <p:grpSpPr>
          <a:xfrm>
            <a:off x="2839431" y="2270975"/>
            <a:ext cx="6550230" cy="3278151"/>
            <a:chOff x="2097348" y="1737866"/>
            <a:chExt cx="7976190" cy="3752540"/>
          </a:xfrm>
        </p:grpSpPr>
        <p:grpSp>
          <p:nvGrpSpPr>
            <p:cNvPr id="18" name="Group 17"/>
            <p:cNvGrpSpPr/>
            <p:nvPr/>
          </p:nvGrpSpPr>
          <p:grpSpPr>
            <a:xfrm>
              <a:off x="2097348" y="1985332"/>
              <a:ext cx="7976190" cy="3505074"/>
              <a:chOff x="4963381" y="1863998"/>
              <a:chExt cx="7067024" cy="3505074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4963381" y="1863998"/>
                <a:ext cx="7067024" cy="3505074"/>
              </a:xfrm>
              <a:prstGeom prst="round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277658" y="2413876"/>
                <a:ext cx="6355184" cy="26423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93700" indent="-393700" algn="just">
                  <a:lnSpc>
                    <a:spcPct val="150000"/>
                  </a:lnSpc>
                  <a:spcAft>
                    <a:spcPts val="1000"/>
                  </a:spcAft>
                  <a:buClr>
                    <a:srgbClr val="FF0000"/>
                  </a:buClr>
                  <a:buFont typeface="Wingdings" panose="05000000000000000000" pitchFamily="2" charset="2"/>
                  <a:buChar char="v"/>
                </a:pP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trao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đổi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đưa </a:t>
                </a:r>
                <a:r>
                  <a:rPr lang="vi-VN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ảnh con voi vào trang trình </a:t>
                </a:r>
                <a:r>
                  <a:rPr lang="vi-VN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chiếu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dựa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bước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[1] [2] [3] [4] [5]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SGK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60</a:t>
                </a:r>
              </a:p>
            </p:txBody>
          </p:sp>
        </p:grpSp>
        <p:sp>
          <p:nvSpPr>
            <p:cNvPr id="19" name="Oval 18"/>
            <p:cNvSpPr/>
            <p:nvPr/>
          </p:nvSpPr>
          <p:spPr>
            <a:xfrm>
              <a:off x="3929762" y="1737866"/>
              <a:ext cx="4353220" cy="484514"/>
            </a:xfrm>
            <a:prstGeom prst="ellipse">
              <a:avLst/>
            </a:prstGeom>
            <a:solidFill>
              <a:srgbClr val="00B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endPara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851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90441" y="1180178"/>
            <a:ext cx="5157360" cy="553998"/>
            <a:chOff x="689904" y="1379897"/>
            <a:chExt cx="5157360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45277"/>
              <a:ext cx="474681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Đưa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ảnh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934565" y="422671"/>
            <a:ext cx="4306335" cy="641127"/>
            <a:chOff x="4168573" y="1295284"/>
            <a:chExt cx="4353220" cy="701545"/>
          </a:xfrm>
          <a:noFill/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1" y="1309140"/>
              <a:ext cx="641786" cy="665379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15" name="Rectangle 14"/>
          <p:cNvSpPr/>
          <p:nvPr/>
        </p:nvSpPr>
        <p:spPr>
          <a:xfrm>
            <a:off x="763145" y="1772260"/>
            <a:ext cx="10209466" cy="422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5288" indent="-395288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ể </a:t>
            </a:r>
            <a:r>
              <a:rPr lang="vi-VN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 </a:t>
            </a:r>
            <a:r>
              <a:rPr lang="vi-VN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 </a:t>
            </a:r>
            <a:r>
              <a:rPr lang="vi-VN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 trang trình </a:t>
            </a:r>
            <a:r>
              <a:rPr lang="vi-VN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vi-VN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b="1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341313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indent="341313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2]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400" dirty="0" smtClean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736600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</a:pP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sổ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Picture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indent="341313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3] </a:t>
            </a:r>
            <a:r>
              <a:rPr lang="vi-VN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đến thư mục có chứa </a:t>
            </a:r>
            <a:r>
              <a:rPr lang="vi-VN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indent="341313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4]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indent="341313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[5]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4681" y="3718201"/>
            <a:ext cx="4347930" cy="30261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4935" y="2272955"/>
            <a:ext cx="3292476" cy="138504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4388" y="2253337"/>
            <a:ext cx="3393023" cy="667871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V="1">
            <a:off x="6277968" y="3248167"/>
            <a:ext cx="1962932" cy="409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241910" y="4038513"/>
            <a:ext cx="1348433" cy="21514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5562922" y="5924256"/>
            <a:ext cx="3867681" cy="5517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9485194" y="6424046"/>
            <a:ext cx="600502" cy="1656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3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2723</TotalTime>
  <Words>525</Words>
  <Application>Microsoft Office PowerPoint</Application>
  <PresentationFormat>Widescreen</PresentationFormat>
  <Paragraphs>88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Tahoma</vt:lpstr>
      <vt:lpstr>Wingdings</vt:lpstr>
      <vt:lpstr>Office Theme</vt:lpstr>
      <vt:lpstr>PowerPoint Presentation</vt:lpstr>
      <vt:lpstr>PowerPoint Presentation</vt:lpstr>
      <vt:lpstr>CON VOI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 VOI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TOPICA</cp:lastModifiedBy>
  <cp:revision>479</cp:revision>
  <dcterms:created xsi:type="dcterms:W3CDTF">2022-01-27T15:18:21Z</dcterms:created>
  <dcterms:modified xsi:type="dcterms:W3CDTF">2023-03-03T03:37:37Z</dcterms:modified>
</cp:coreProperties>
</file>