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5" r:id="rId9"/>
    <p:sldId id="276" r:id="rId10"/>
    <p:sldId id="277" r:id="rId11"/>
    <p:sldId id="278" r:id="rId12"/>
    <p:sldId id="279" r:id="rId13"/>
    <p:sldId id="262" r:id="rId14"/>
    <p:sldId id="263" r:id="rId15"/>
    <p:sldId id="264" r:id="rId16"/>
    <p:sldId id="265" r:id="rId17"/>
    <p:sldId id="266" r:id="rId18"/>
    <p:sldId id="267" r:id="rId19"/>
  </p:sldIdLst>
  <p:sldSz cx="12192000" cy="6858000"/>
  <p:notesSz cx="6858000" cy="9144000"/>
  <p:embeddedFontLs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Berlin Sans FB Demi" pitchFamily="34" charset="0"/>
      <p:bold r:id="rId25"/>
    </p:embeddedFont>
    <p:embeddedFont>
      <p:font typeface="Algerian" pitchFamily="82" charset="0"/>
      <p:regular r:id="rId26"/>
    </p:embeddedFont>
    <p:embeddedFont>
      <p:font typeface="Calibri Light" charset="0"/>
      <p:regular r:id="rId27"/>
      <p:italic r:id="rId28"/>
    </p:embeddedFont>
    <p:embeddedFont>
      <p:font typeface="Arial Black" pitchFamily="34" charset="0"/>
      <p:bold r:id="rId29"/>
    </p:embeddedFont>
    <p:embeddedFont>
      <p:font typeface="Tahoma" pitchFamily="34" charset="0"/>
      <p:regular r:id="rId30"/>
      <p:bold r:id="rId31"/>
    </p:embeddedFont>
    <p:embeddedFont>
      <p:font typeface=".VnBlack" pitchFamily="3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A4D"/>
    <a:srgbClr val="000099"/>
    <a:srgbClr val="009ED6"/>
    <a:srgbClr val="D09E00"/>
    <a:srgbClr val="0554B3"/>
    <a:srgbClr val="FA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-9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C2FAA-165A-4095-8B6A-D1545BF18C74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DF51B-9064-4E29-91D1-24C84FDE5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38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09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3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71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84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40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47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66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0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72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63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D1BD1-9DA8-4060-AC58-D6D62EE128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90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2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917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18/12/2022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8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/>
          <a:srcRect l="992" r="1936"/>
          <a:stretch/>
        </p:blipFill>
        <p:spPr>
          <a:xfrm>
            <a:off x="-16932" y="-50800"/>
            <a:ext cx="12217400" cy="692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3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.emf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.emf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6.emf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21" Type="http://schemas.openxmlformats.org/officeDocument/2006/relationships/audio" Target="NULL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../media/media1.wav"/><Relationship Id="rId16" Type="http://schemas.openxmlformats.org/officeDocument/2006/relationships/image" Target="../media/image11.png"/><Relationship Id="rId20" Type="http://schemas.openxmlformats.org/officeDocument/2006/relationships/audio" Target="../media/audio1.wav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6.emf"/><Relationship Id="rId5" Type="http://schemas.openxmlformats.org/officeDocument/2006/relationships/audio" Target="../media/audio1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6.emf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.em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.emf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.emf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18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6.emf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6.emf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1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6.emf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549" y="2567538"/>
            <a:ext cx="11734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0099"/>
                </a:solidFill>
                <a:latin typeface="Algerian" panose="04020705040A02060702" pitchFamily="82" charset="0"/>
              </a:rPr>
              <a:t>What will the weather </a:t>
            </a:r>
          </a:p>
          <a:p>
            <a:pPr algn="ctr"/>
            <a:r>
              <a:rPr lang="en-US" sz="5400" dirty="0">
                <a:solidFill>
                  <a:srgbClr val="000099"/>
                </a:solidFill>
                <a:latin typeface="Algerian" panose="04020705040A02060702" pitchFamily="82" charset="0"/>
              </a:rPr>
              <a:t>be like tomorrow?</a:t>
            </a:r>
            <a:endParaRPr lang="en-US" sz="6000" dirty="0">
              <a:solidFill>
                <a:srgbClr val="000099"/>
              </a:solidFill>
              <a:latin typeface="Algerian" panose="04020705040A020607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2493" y="1264697"/>
            <a:ext cx="22255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40A4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Unit 18</a:t>
            </a:r>
            <a:endParaRPr lang="en-US" sz="4400" b="1" i="0" dirty="0">
              <a:solidFill>
                <a:srgbClr val="F40A4D"/>
              </a:solidFill>
              <a:effectLst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7256" y="4855264"/>
            <a:ext cx="27867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>
                <a:solidFill>
                  <a:srgbClr val="F40A4D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Lesson 3</a:t>
            </a:r>
            <a:endParaRPr lang="en-US" sz="4400" b="1" i="0" dirty="0">
              <a:solidFill>
                <a:srgbClr val="F40A4D"/>
              </a:solidFill>
              <a:effectLst/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5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881747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0212" y="-5657258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33773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093305" y="1272769"/>
              <a:ext cx="4151812" cy="78007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What’s winter like in your country?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usually hot and snowy.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usually hot and sunny.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usually cold and sunny.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usually cold and snowy.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00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85480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0212" y="-67648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19588" y="-3377333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0167" y="205194"/>
            <a:ext cx="1764881" cy="1017453"/>
          </a:xfrm>
          <a:prstGeom prst="rect">
            <a:avLst/>
          </a:pr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574929" y="1184681"/>
              <a:ext cx="3771034" cy="7010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What’s summer like in your country?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It’s usually hot. ________.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is a lot of flowers.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is a lot of snow.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are a lot of snow.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are a lot of flowers.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542071" y="1768684"/>
            <a:ext cx="2237607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7200" dirty="0">
                <a:latin typeface="Arial Black" panose="020B0A040201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18884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86875" y="-8973506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6669" y="-897350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38580" y="-897350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1698" y="586713"/>
              <a:ext cx="476584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What's the weather like in your favourite season?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cool and windy.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will be cool and windy.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 will be cool. There are a lots flowers.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cool and wind.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501618" y="1757370"/>
            <a:ext cx="2272360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6000" dirty="0">
                <a:latin typeface="Arial Black" panose="020B0A04020102020204" pitchFamily="34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64307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2837" y="335518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1. Listen and repeat.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152605"/>
              </p:ext>
            </p:extLst>
          </p:nvPr>
        </p:nvGraphicFramePr>
        <p:xfrm>
          <a:off x="1860860" y="1285298"/>
          <a:ext cx="8892947" cy="4590904"/>
        </p:xfrm>
        <a:graphic>
          <a:graphicData uri="http://schemas.openxmlformats.org/drawingml/2006/table">
            <a:tbl>
              <a:tblPr/>
              <a:tblGrid>
                <a:gridCol w="7466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463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8664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463" marR="67463" marT="33731" marB="33731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 will the weather be like tomorrow? 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 will be hot and sunny. 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6492" marR="126492" marT="126492" marB="126492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89028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463" marR="67463" marT="33731" marB="33731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What's spring like in your country? </a:t>
                      </a:r>
                      <a:r>
                        <a:rPr lang="en-US" sz="28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 usually cold and windy. </a:t>
                      </a:r>
                      <a:r>
                        <a:rPr lang="en-US" sz="2800" b="1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6492" marR="126492" marT="126492" marB="126492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86641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en-US" sz="280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463" marR="67463" marT="33731" marB="33731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What's summer like in your country? 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 usually hot and sunny. 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6492" marR="126492" marT="126492" marB="126492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890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en-US" sz="2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463" marR="67463" marT="33731" marB="33731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What's autumn like in your country? 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It's usually cool and foggy. </a:t>
                      </a:r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6492" marR="126492" marT="126492" marB="126492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19561" y="1641309"/>
            <a:ext cx="457199" cy="457200"/>
          </a:xfrm>
          <a:prstGeom prst="ellipse">
            <a:avLst/>
          </a:prstGeom>
        </p:spPr>
      </p:pic>
      <p:pic>
        <p:nvPicPr>
          <p:cNvPr id="9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19561" y="2693880"/>
            <a:ext cx="457199" cy="457200"/>
          </a:xfrm>
          <a:prstGeom prst="ellipse">
            <a:avLst/>
          </a:prstGeom>
        </p:spPr>
      </p:pic>
      <p:pic>
        <p:nvPicPr>
          <p:cNvPr id="1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19561" y="3762448"/>
            <a:ext cx="457199" cy="457200"/>
          </a:xfrm>
          <a:prstGeom prst="ellipse">
            <a:avLst/>
          </a:prstGeom>
        </p:spPr>
      </p:pic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219561" y="4831016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346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8 What will the weather be like tomorrow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8 What will the weather be like tomorrow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8 What will the weather be like tomorrow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732" y="312448"/>
            <a:ext cx="32576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Listen and circle </a:t>
            </a:r>
            <a:r>
              <a:rPr lang="en-US" sz="2000" b="1" i="1" dirty="0">
                <a:effectLst/>
                <a:latin typeface="Helvetica Neue"/>
              </a:rPr>
              <a:t>a</a:t>
            </a:r>
            <a:r>
              <a:rPr lang="en-US" sz="2000" b="1" i="0" dirty="0">
                <a:effectLst/>
                <a:latin typeface="Helvetica Neue"/>
              </a:rPr>
              <a:t> or </a:t>
            </a:r>
            <a:r>
              <a:rPr lang="en-US" sz="2000" b="1" i="1" dirty="0">
                <a:effectLst/>
                <a:latin typeface="Helvetica Neue"/>
              </a:rPr>
              <a:t>b</a:t>
            </a:r>
            <a:endParaRPr lang="en-US" sz="2000" dirty="0"/>
          </a:p>
        </p:txBody>
      </p:sp>
      <p:pic>
        <p:nvPicPr>
          <p:cNvPr id="3" name="soundMsPham"/>
          <p:cNvPicPr>
            <a:picLocks noChangeAspect="1"/>
          </p:cNvPicPr>
          <p:nvPr/>
        </p:nvPicPr>
        <p:blipFill rotWithShape="1">
          <a:blip r:embed="rId3"/>
          <a:srcRect l="14414" t="15022" r="14612" b="15187"/>
          <a:stretch/>
        </p:blipFill>
        <p:spPr>
          <a:xfrm>
            <a:off x="3844355" y="312448"/>
            <a:ext cx="365759" cy="365760"/>
          </a:xfrm>
          <a:prstGeom prst="ellipse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2928" y="686671"/>
            <a:ext cx="6923315" cy="5990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will the weather be like tomorrow?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will be ___________ and ______.</a:t>
            </a:r>
          </a:p>
          <a:p>
            <a:pPr>
              <a:lnSpc>
                <a:spcPct val="150000"/>
              </a:lnSpc>
            </a:pPr>
            <a:r>
              <a:rPr lang="en-US" sz="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spring like in your country?</a:t>
            </a:r>
            <a:b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usually ___________ and ______.</a:t>
            </a:r>
          </a:p>
          <a:p>
            <a:pPr>
              <a:lnSpc>
                <a:spcPct val="150000"/>
              </a:lnSpc>
            </a:pPr>
            <a:r>
              <a:rPr lang="en-US" sz="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autumn like in your country?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usually ___________ and ______.</a:t>
            </a:r>
          </a:p>
          <a:p>
            <a:pPr>
              <a:lnSpc>
                <a:spcPct val="150000"/>
              </a:lnSpc>
            </a:pPr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 winter like in your country?</a:t>
            </a:r>
            <a:b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usually ___________ and 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8582439" y="743821"/>
            <a:ext cx="25699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cold, cloudy</a:t>
            </a:r>
          </a:p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cool, windy</a:t>
            </a:r>
          </a:p>
        </p:txBody>
      </p:sp>
      <p:sp>
        <p:nvSpPr>
          <p:cNvPr id="7" name="Rectangle 6"/>
          <p:cNvSpPr/>
          <p:nvPr/>
        </p:nvSpPr>
        <p:spPr>
          <a:xfrm>
            <a:off x="8582439" y="2219829"/>
            <a:ext cx="25699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cold, foggy</a:t>
            </a:r>
          </a:p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cool, foggy</a:t>
            </a:r>
          </a:p>
        </p:txBody>
      </p:sp>
      <p:sp>
        <p:nvSpPr>
          <p:cNvPr id="8" name="Rectangle 7"/>
          <p:cNvSpPr/>
          <p:nvPr/>
        </p:nvSpPr>
        <p:spPr>
          <a:xfrm>
            <a:off x="8582439" y="3752987"/>
            <a:ext cx="25699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cool, windy </a:t>
            </a:r>
          </a:p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cool, stormy</a:t>
            </a:r>
          </a:p>
        </p:txBody>
      </p:sp>
      <p:sp>
        <p:nvSpPr>
          <p:cNvPr id="9" name="Rectangle 8"/>
          <p:cNvSpPr/>
          <p:nvPr/>
        </p:nvSpPr>
        <p:spPr>
          <a:xfrm>
            <a:off x="8582439" y="5212022"/>
            <a:ext cx="2569976" cy="121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cold, windy </a:t>
            </a:r>
          </a:p>
          <a:p>
            <a:pPr>
              <a:lnSpc>
                <a:spcPct val="150000"/>
              </a:lnSpc>
            </a:pPr>
            <a:r>
              <a:rPr lang="en-US" sz="2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cool, windy</a:t>
            </a:r>
          </a:p>
        </p:txBody>
      </p:sp>
      <p:sp>
        <p:nvSpPr>
          <p:cNvPr id="10" name="Oval 9"/>
          <p:cNvSpPr/>
          <p:nvPr/>
        </p:nvSpPr>
        <p:spPr>
          <a:xfrm>
            <a:off x="8391939" y="807222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40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375208" y="294653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40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391939" y="4451694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40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375208" y="5286145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40A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8 What will the weather be like tomorrow- - Lesson 3 - 2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9192" y="310634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Let’s chant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950" t="15364" r="16247" b="16443"/>
          <a:stretch/>
        </p:blipFill>
        <p:spPr>
          <a:xfrm>
            <a:off x="856081" y="710744"/>
            <a:ext cx="10109185" cy="5671006"/>
          </a:xfrm>
          <a:prstGeom prst="roundRect">
            <a:avLst/>
          </a:prstGeom>
        </p:spPr>
      </p:pic>
      <p:pic>
        <p:nvPicPr>
          <p:cNvPr id="4" name="Tiếng Anh 5 Tập 2 - Unit 18 What will the weather be like tomorrow- - Lesson 3 - 3 Let’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395" y="5901575"/>
            <a:ext cx="479519" cy="480175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487" y="871882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2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0291" y="987835"/>
            <a:ext cx="8423564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My name is Quang. I live in Can Tho. It is in the (1)</a:t>
            </a:r>
            <a:r>
              <a:rPr lang="en-US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Viet Nam. There are only two seasons here. They are the dry season and the rainy season. The dry season lasts from (2) 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April. It is usually cool and dry in this time of the year. This is my favourite season because I can go for a (3) 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my friends. The rainy (4) 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lasts from May to October. It is usually hot and wet. There is a lot of (5) </a:t>
            </a:r>
            <a:r>
              <a:rPr lang="en-US" sz="28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too.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8332" y="310634"/>
            <a:ext cx="34034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4.1. Complete the passage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7703298" y="5549119"/>
            <a:ext cx="2175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Helvetica Neue"/>
              </a:rPr>
              <a:t>wind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9555" y="1691346"/>
            <a:ext cx="2175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Helvetica Neue"/>
              </a:rPr>
              <a:t>south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61042" y="2797571"/>
            <a:ext cx="2175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Helvetica Neue"/>
              </a:rPr>
              <a:t>November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507464" y="4469966"/>
            <a:ext cx="2175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Helvetica Neue"/>
              </a:rPr>
              <a:t>picnic</a:t>
            </a:r>
          </a:p>
        </p:txBody>
      </p:sp>
      <p:sp>
        <p:nvSpPr>
          <p:cNvPr id="8" name="Rectangle 7"/>
          <p:cNvSpPr/>
          <p:nvPr/>
        </p:nvSpPr>
        <p:spPr>
          <a:xfrm>
            <a:off x="3274497" y="5004324"/>
            <a:ext cx="2175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0000"/>
                </a:solidFill>
                <a:effectLst/>
                <a:latin typeface="Helvetica Neue"/>
              </a:rPr>
              <a:t>season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39704" y="1075527"/>
            <a:ext cx="2369483" cy="4623173"/>
            <a:chOff x="439704" y="915873"/>
            <a:chExt cx="2369483" cy="4623173"/>
          </a:xfrm>
        </p:grpSpPr>
        <p:sp>
          <p:nvSpPr>
            <p:cNvPr id="11" name="Vertical Scroll 10"/>
            <p:cNvSpPr/>
            <p:nvPr/>
          </p:nvSpPr>
          <p:spPr>
            <a:xfrm>
              <a:off x="439704" y="1497112"/>
              <a:ext cx="2369483" cy="4041934"/>
            </a:xfrm>
            <a:prstGeom prst="verticalScroll">
              <a:avLst>
                <a:gd name="adj" fmla="val 7540"/>
              </a:avLst>
            </a:prstGeom>
            <a:ln w="19050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2400" b="1" i="0" dirty="0">
                  <a:solidFill>
                    <a:srgbClr val="FF0000"/>
                  </a:solidFill>
                  <a:effectLst/>
                  <a:latin typeface="Helvetica Neue"/>
                </a:rPr>
                <a:t>season</a:t>
              </a:r>
            </a:p>
            <a:p>
              <a:pPr algn="ctr">
                <a:lnSpc>
                  <a:spcPct val="200000"/>
                </a:lnSpc>
              </a:pPr>
              <a:r>
                <a:rPr lang="en-US" sz="2400" b="1" i="0" dirty="0">
                  <a:solidFill>
                    <a:srgbClr val="FF0000"/>
                  </a:solidFill>
                  <a:effectLst/>
                  <a:latin typeface="Helvetica Neue"/>
                </a:rPr>
                <a:t>south</a:t>
              </a:r>
            </a:p>
            <a:p>
              <a:pPr algn="ctr">
                <a:lnSpc>
                  <a:spcPct val="200000"/>
                </a:lnSpc>
              </a:pPr>
              <a:r>
                <a:rPr lang="en-US" sz="2400" b="1" i="0" dirty="0">
                  <a:solidFill>
                    <a:srgbClr val="FF0000"/>
                  </a:solidFill>
                  <a:effectLst/>
                  <a:latin typeface="Helvetica Neue"/>
                </a:rPr>
                <a:t>picnic</a:t>
              </a:r>
            </a:p>
            <a:p>
              <a:pPr algn="ctr">
                <a:lnSpc>
                  <a:spcPct val="200000"/>
                </a:lnSpc>
              </a:pPr>
              <a:r>
                <a:rPr lang="en-US" sz="2400" b="1" i="0" dirty="0">
                  <a:solidFill>
                    <a:srgbClr val="FF0000"/>
                  </a:solidFill>
                  <a:effectLst/>
                  <a:latin typeface="Helvetica Neue"/>
                </a:rPr>
                <a:t>wind</a:t>
              </a:r>
              <a:endParaRPr lang="en-US" sz="2400" b="1" dirty="0">
                <a:solidFill>
                  <a:srgbClr val="FF0000"/>
                </a:solidFill>
              </a:endParaRPr>
            </a:p>
            <a:p>
              <a:pPr algn="ctr">
                <a:lnSpc>
                  <a:spcPct val="200000"/>
                </a:lnSpc>
              </a:pPr>
              <a:r>
                <a:rPr lang="en-US" sz="2400" b="1" i="0" dirty="0">
                  <a:solidFill>
                    <a:srgbClr val="FF0000"/>
                  </a:solidFill>
                  <a:effectLst/>
                  <a:latin typeface="Helvetica Neue"/>
                </a:rPr>
                <a:t>November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t="24976" b="33547"/>
            <a:stretch/>
          </p:blipFill>
          <p:spPr>
            <a:xfrm flipH="1">
              <a:off x="837945" y="915873"/>
              <a:ext cx="1602028" cy="717417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>
          <a:xfrm>
            <a:off x="1103086" y="3071945"/>
            <a:ext cx="9869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37945" y="5235156"/>
            <a:ext cx="1552135" cy="943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88575" y="3823689"/>
            <a:ext cx="1036169" cy="1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34944" y="2349229"/>
            <a:ext cx="117690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52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0196" y="291584"/>
            <a:ext cx="3406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4.2. Answer the questions.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428750" y="834539"/>
            <a:ext cx="1110615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How many seasons are there in Can Tho?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are two. 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are they?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They're the dry season and the rainy season. 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the dry season like?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usually cool and dry. 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is the rainy season like?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It's usually hot and wet. </a:t>
            </a:r>
          </a:p>
          <a:p>
            <a:pPr>
              <a:lnSpc>
                <a:spcPct val="130000"/>
              </a:lnSpc>
            </a:pPr>
            <a:r>
              <a:rPr lang="en-US" sz="28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does Quang like the dry season?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Because he can go for a picnic with his friends. </a:t>
            </a:r>
          </a:p>
        </p:txBody>
      </p:sp>
    </p:spTree>
    <p:extLst>
      <p:ext uri="{BB962C8B-B14F-4D97-AF65-F5344CB8AC3E}">
        <p14:creationId xmlns:p14="http://schemas.microsoft.com/office/powerpoint/2010/main" val="267872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3951" y="348734"/>
            <a:ext cx="49922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5. Write about the seasons and weather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485900" y="1304836"/>
            <a:ext cx="92773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Helvetica Neue"/>
              </a:rPr>
              <a:t>I live in ______________. 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Helvetica Neue"/>
              </a:rPr>
              <a:t>There are ______________ seasons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 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Helvetica Neue"/>
              </a:rPr>
              <a:t>in my place.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Helvetica Neue"/>
              </a:rPr>
              <a:t>They're ______________.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Helvetica Neue"/>
              </a:rPr>
              <a:t>My favourite season is______________. 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Helvetica Neue"/>
              </a:rPr>
              <a:t>It's usually </a:t>
            </a:r>
            <a:r>
              <a:rPr lang="en-US" sz="3200" b="0" i="0" dirty="0" smtClean="0">
                <a:solidFill>
                  <a:srgbClr val="002060"/>
                </a:solidFill>
                <a:effectLst/>
                <a:latin typeface="Helvetica Neue"/>
              </a:rPr>
              <a:t>______.</a:t>
            </a:r>
            <a:endParaRPr lang="en-US" sz="3200" b="0" i="0" dirty="0">
              <a:solidFill>
                <a:srgbClr val="002060"/>
              </a:solidFill>
              <a:effectLst/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  <a:latin typeface="Helvetica Neue"/>
              </a:rPr>
              <a:t>There is/are 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17311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7" name="Group 116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28" name="Picture 12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77" name="Group 176"/>
          <p:cNvGrpSpPr/>
          <p:nvPr/>
        </p:nvGrpSpPr>
        <p:grpSpPr>
          <a:xfrm>
            <a:off x="2283296" y="-6720596"/>
            <a:ext cx="925224" cy="13317948"/>
            <a:chOff x="1225907" y="-1060788"/>
            <a:chExt cx="925224" cy="13317948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79" name="Picture 1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0" name="Picture 17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1" name="Picture 1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248459" y="-4466119"/>
            <a:ext cx="925224" cy="13317948"/>
            <a:chOff x="1225907" y="-1060788"/>
            <a:chExt cx="925224" cy="1331794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269" y="1538540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262" y="1826771"/>
            <a:ext cx="1624554" cy="1050988"/>
          </a:xfrm>
          <a:prstGeom prst="rect">
            <a:avLst/>
          </a:prstGeom>
        </p:spPr>
      </p:pic>
      <p:sp>
        <p:nvSpPr>
          <p:cNvPr id="59" name="NUTDO">
            <a:hlinkClick r:id="" action="ppaction://macro?name=reset"/>
          </p:cNvPr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5" name="audio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50287" y="146007"/>
            <a:ext cx="609600" cy="609600"/>
          </a:xfrm>
          <a:prstGeom prst="rect">
            <a:avLst/>
          </a:prstGeom>
        </p:spPr>
      </p:pic>
      <p:pic>
        <p:nvPicPr>
          <p:cNvPr id="84" name="dau" hidden="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t="4514" r="11962" b="16423"/>
          <a:stretch/>
        </p:blipFill>
        <p:spPr>
          <a:xfrm>
            <a:off x="6186778" y="6947252"/>
            <a:ext cx="925224" cy="919650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6" y="5733414"/>
            <a:ext cx="946348" cy="87222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271" y="3091901"/>
            <a:ext cx="950281" cy="969313"/>
          </a:xfrm>
          <a:prstGeom prst="rect">
            <a:avLst/>
          </a:prstGeom>
        </p:spPr>
      </p:pic>
      <p:pic>
        <p:nvPicPr>
          <p:cNvPr id="130" name="Picture 129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65" y="1159688"/>
            <a:ext cx="6280944" cy="406338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7717" y="7555337"/>
            <a:ext cx="10227469" cy="5302825"/>
            <a:chOff x="981230" y="729667"/>
            <a:chExt cx="10227469" cy="5302825"/>
          </a:xfrm>
        </p:grpSpPr>
        <p:grpSp>
          <p:nvGrpSpPr>
            <p:cNvPr id="69" name="Group 68"/>
            <p:cNvGrpSpPr/>
            <p:nvPr/>
          </p:nvGrpSpPr>
          <p:grpSpPr>
            <a:xfrm>
              <a:off x="981230" y="729667"/>
              <a:ext cx="10227469" cy="5302825"/>
              <a:chOff x="982266" y="777588"/>
              <a:chExt cx="10227469" cy="530282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982266" y="777588"/>
                <a:ext cx="10227469" cy="5302825"/>
                <a:chOff x="982266" y="777588"/>
                <a:chExt cx="10227469" cy="5302825"/>
              </a:xfrm>
            </p:grpSpPr>
            <p:sp>
              <p:nvSpPr>
                <p:cNvPr id="73" name="Rounded Rectangle 72"/>
                <p:cNvSpPr/>
                <p:nvPr/>
              </p:nvSpPr>
              <p:spPr>
                <a:xfrm>
                  <a:off x="982266" y="777588"/>
                  <a:ext cx="10227469" cy="5302825"/>
                </a:xfrm>
                <a:prstGeom prst="roundRect">
                  <a:avLst>
                    <a:gd name="adj" fmla="val 8404"/>
                  </a:avLst>
                </a:prstGeom>
                <a:solidFill>
                  <a:schemeClr val="bg1"/>
                </a:solidFill>
                <a:ln w="57150" cmpd="tri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064103" y="1489340"/>
                  <a:ext cx="8926741" cy="4179910"/>
                </a:xfrm>
                <a:prstGeom prst="rect">
                  <a:avLst/>
                </a:prstGeom>
                <a:noFill/>
                <a:ln w="57150" cmpd="tri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Luật ch</a:t>
                  </a:r>
                  <a:r>
                    <a:rPr lang="vi-VN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i:</a:t>
                  </a: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Chia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ớp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thành các đội</a:t>
                  </a: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Bấm nút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quay, màu    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ừng</a:t>
                  </a:r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đúng đ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ược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cộng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ểm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nh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ường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quyền tr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ời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cho đội bạn.</a:t>
                  </a:r>
                </a:p>
                <a:p>
                  <a:pPr marL="457200" indent="-457200" algn="just">
                    <a:lnSpc>
                      <a:spcPct val="120000"/>
                    </a:lnSpc>
                    <a:buFont typeface="Wingdings" panose="05000000000000000000" pitchFamily="2" charset="2"/>
                    <a:buChar char="v"/>
                  </a:pP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Kết thúc trò ch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đội nhiều đi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ể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 h</a:t>
                  </a:r>
                  <a:r>
                    <a:rPr lang="vi-VN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ơ</a:t>
                  </a:r>
                  <a:r>
                    <a:rPr lang="en-US" sz="3200" dirty="0">
                      <a:solidFill>
                        <a:srgbClr val="00206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 giành chiến thắng. </a:t>
                  </a:r>
                </a:p>
                <a:p>
                  <a:pPr algn="just"/>
                  <a:endPara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1" name="NUTXANH">
                <a:hlinkClick r:id="" action="ppaction://hlinkshowjump?jump=nextslide"/>
              </p:cNvPr>
              <p:cNvSpPr/>
              <p:nvPr/>
            </p:nvSpPr>
            <p:spPr>
              <a:xfrm>
                <a:off x="7253809" y="2687078"/>
                <a:ext cx="298011" cy="29801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NUTDO"/>
              <p:cNvSpPr/>
              <p:nvPr/>
            </p:nvSpPr>
            <p:spPr>
              <a:xfrm>
                <a:off x="4273953" y="2679910"/>
                <a:ext cx="298011" cy="29801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8738952" y="5365114"/>
              <a:ext cx="1084029" cy="519085"/>
            </a:xfrm>
            <a:prstGeom prst="roundRect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 Black" panose="020B0A04020102020204" pitchFamily="34" charset="0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71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5" name="Slot_Machine.wav"/>
          </p:stSnd>
        </p:sndAc>
      </p:transition>
    </mc:Choice>
    <mc:Fallback xmlns="">
      <p:transition spd="slow">
        <p:sndAc>
          <p:stSnd>
            <p:snd r:embed="rId20" name="Slot_Machine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repeatCount="3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4.44444E-6 L 0.00131 -0.9951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5" y="-497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5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slo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7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168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audio>
                  <p:cMediaNode vol="80000" showWhenStopped="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59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562887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56163" y="-5628875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6740452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49849" y="220302"/>
            <a:ext cx="5768446" cy="2935297"/>
            <a:chOff x="5580476" y="220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476" y="220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6" y="757238"/>
              <a:ext cx="4582571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many seasons are there in your country?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68472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are four.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8472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are three.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is one.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There is four.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8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220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221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23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  <p:sp>
        <p:nvSpPr>
          <p:cNvPr id="5" name="tbxcongdiem"/>
          <p:cNvSpPr txBox="1"/>
          <p:nvPr/>
        </p:nvSpPr>
        <p:spPr>
          <a:xfrm>
            <a:off x="-1503680" y="-1788160"/>
            <a:ext cx="131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93672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4475935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43803" y="-562919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3254" y="-6771047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7" y="757238"/>
              <a:ext cx="4643884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favourite season?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I’d like spring.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237340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like spring.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185958" y="5234500"/>
              <a:ext cx="220402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I’m like spring.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2014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405338" y="5207953"/>
              <a:ext cx="2303210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would like spring.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103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04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90" y="3165664"/>
            <a:ext cx="1104554" cy="1104554"/>
          </a:xfrm>
          <a:prstGeom prst="rect">
            <a:avLst/>
          </a:prstGeom>
        </p:spPr>
      </p:pic>
      <p:pic>
        <p:nvPicPr>
          <p:cNvPr id="105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06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5161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6768562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296" y="-7872270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978356" y="757238"/>
              <a:ext cx="5265226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What ___the weather like today?</a:t>
              </a:r>
            </a:p>
            <a:p>
              <a:pPr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It’s warm. 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will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845" y="495917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040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295635" y="-448919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69008" y="-6729477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48459" y="-7894079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3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4211" y="190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grpSp>
        <p:nvGrpSpPr>
          <p:cNvPr id="1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68" name="cauhoi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330372" y="757238"/>
              <a:ext cx="4230556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What ___ the weather be like tomorrow?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It will be cold and rainy. </a:t>
              </a:r>
            </a:p>
          </p:txBody>
        </p:sp>
      </p:grpSp>
      <p:pic>
        <p:nvPicPr>
          <p:cNvPr id="61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grpSp>
        <p:nvGrpSpPr>
          <p:cNvPr id="13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7" name="Group 6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69" name="DapanB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Will be</a:t>
              </a:r>
            </a:p>
          </p:txBody>
        </p:sp>
      </p:grpSp>
      <p:grpSp>
        <p:nvGrpSpPr>
          <p:cNvPr id="14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4" name="Group 3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70" name="DapanA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</p:grpSp>
      <p:grpSp>
        <p:nvGrpSpPr>
          <p:cNvPr id="15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9" name="Group 8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72" name="DapanC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</a:p>
          </p:txBody>
        </p:sp>
      </p:grpSp>
      <p:grpSp>
        <p:nvGrpSpPr>
          <p:cNvPr id="1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" name="Group 9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71" name="DapanD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rgbClr val="F034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will</a:t>
              </a:r>
            </a:p>
          </p:txBody>
        </p:sp>
      </p:grpSp>
      <p:pic>
        <p:nvPicPr>
          <p:cNvPr id="24" name="图片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pic>
        <p:nvPicPr>
          <p:cNvPr id="86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87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88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89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8841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22139" y="-7696214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83760" y="-3352996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08703" y="-2213246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113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114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115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116" name="Rectangle 115"/>
            <p:cNvSpPr/>
            <p:nvPr/>
          </p:nvSpPr>
          <p:spPr>
            <a:xfrm>
              <a:off x="6198267" y="757238"/>
              <a:ext cx="4179020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What will ____ be like tomorrow?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It will be cold and rainy. </a:t>
              </a:r>
            </a:p>
          </p:txBody>
        </p:sp>
      </p:grpSp>
      <p:grpSp>
        <p:nvGrpSpPr>
          <p:cNvPr id="117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118" name="Group 117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120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1" name="TextBox 120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weather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125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26" name="TextBox 125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weather forecast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7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28" name="Group 127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30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1" name="TextBox 130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29" name="Rectangle 128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the weather forecast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2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33" name="Group 132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35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36" name="TextBox 135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34" name="Rectangle 133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the weather</a:t>
              </a:r>
              <a:endParaRPr lang="en-US" b="1" dirty="0">
                <a:ln w="0"/>
                <a:solidFill>
                  <a:srgbClr val="F0344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7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3560596"/>
            <a:ext cx="1109766" cy="999292"/>
          </a:xfrm>
          <a:prstGeom prst="rect">
            <a:avLst/>
          </a:prstGeom>
        </p:spPr>
      </p:pic>
      <p:pic>
        <p:nvPicPr>
          <p:cNvPr id="138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070" y="4914647"/>
            <a:ext cx="1104554" cy="1104554"/>
          </a:xfrm>
          <a:prstGeom prst="rect">
            <a:avLst/>
          </a:prstGeom>
        </p:spPr>
      </p:pic>
      <p:pic>
        <p:nvPicPr>
          <p:cNvPr id="139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61995" y="3581354"/>
            <a:ext cx="1109766" cy="999292"/>
          </a:xfrm>
          <a:prstGeom prst="rect">
            <a:avLst/>
          </a:prstGeom>
        </p:spPr>
      </p:pic>
      <p:pic>
        <p:nvPicPr>
          <p:cNvPr id="140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370891" y="5185133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92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345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59" grpId="0" animBg="1"/>
      <p:bldP spid="113" grpId="0" animBg="1"/>
      <p:bldP spid="1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5978357" y="757238"/>
              <a:ext cx="4956956" cy="21465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uasually cold. There are a lot of rain. 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spring like in your country? 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the weather like in your country? 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234180" y="5199137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will the weather be like tomorrow? 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summer like in your country? 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75449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/>
          <p:cNvSpPr/>
          <p:nvPr/>
        </p:nvSpPr>
        <p:spPr>
          <a:xfrm>
            <a:off x="1121387" y="3168521"/>
            <a:ext cx="3206304" cy="1374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/>
          <p:cNvGrpSpPr/>
          <p:nvPr/>
        </p:nvGrpSpPr>
        <p:grpSpPr>
          <a:xfrm>
            <a:off x="3308887" y="-6728811"/>
            <a:ext cx="925224" cy="13317948"/>
            <a:chOff x="1225907" y="-1060788"/>
            <a:chExt cx="925224" cy="13317948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192" name="Picture 19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2270044" y="-5603642"/>
            <a:ext cx="925224" cy="13317948"/>
            <a:chOff x="1225907" y="-1060788"/>
            <a:chExt cx="925224" cy="13317948"/>
          </a:xfrm>
        </p:grpSpPr>
        <p:pic>
          <p:nvPicPr>
            <p:cNvPr id="195" name="Picture 1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05" name="Picture 20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grpSp>
        <p:nvGrpSpPr>
          <p:cNvPr id="207" name="Group 206"/>
          <p:cNvGrpSpPr/>
          <p:nvPr/>
        </p:nvGrpSpPr>
        <p:grpSpPr>
          <a:xfrm>
            <a:off x="1221955" y="-5605801"/>
            <a:ext cx="925224" cy="13317948"/>
            <a:chOff x="1225907" y="-1060788"/>
            <a:chExt cx="925224" cy="13317948"/>
          </a:xfrm>
        </p:grpSpPr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3478958"/>
              <a:ext cx="733380" cy="840332"/>
            </a:xfrm>
            <a:prstGeom prst="rect">
              <a:avLst/>
            </a:prstGeom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4539390"/>
              <a:ext cx="925224" cy="919650"/>
            </a:xfrm>
            <a:prstGeom prst="rect">
              <a:avLst/>
            </a:prstGeom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2327555"/>
              <a:ext cx="851868" cy="819104"/>
            </a:xfrm>
            <a:prstGeom prst="rect">
              <a:avLst/>
            </a:prstGeom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90615"/>
              <a:ext cx="733380" cy="840332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51047"/>
              <a:ext cx="925224" cy="919650"/>
            </a:xfrm>
            <a:prstGeom prst="rect">
              <a:avLst/>
            </a:prstGeom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-1060788"/>
              <a:ext cx="851868" cy="819104"/>
            </a:xfrm>
            <a:prstGeom prst="rect">
              <a:avLst/>
            </a:prstGeom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10277078"/>
              <a:ext cx="733380" cy="840332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11337510"/>
              <a:ext cx="925224" cy="919650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9125675"/>
              <a:ext cx="851868" cy="819104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1829" y="6888735"/>
              <a:ext cx="733380" cy="840332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6" t="4514" r="11962" b="16423"/>
            <a:stretch/>
          </p:blipFill>
          <p:spPr>
            <a:xfrm>
              <a:off x="1225907" y="7949167"/>
              <a:ext cx="925224" cy="919650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585" y="5737332"/>
              <a:ext cx="851868" cy="819104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1033"/>
            <a:ext cx="12189930" cy="7209621"/>
          </a:xfrm>
          <a:custGeom>
            <a:avLst/>
            <a:gdLst>
              <a:gd name="connsiteX0" fmla="*/ 1204813 w 12189930"/>
              <a:gd name="connsiteY0" fmla="*/ 2899699 h 6856835"/>
              <a:gd name="connsiteX1" fmla="*/ 1204813 w 12189930"/>
              <a:gd name="connsiteY1" fmla="*/ 4279986 h 6856835"/>
              <a:gd name="connsiteX2" fmla="*/ 4576630 w 12189930"/>
              <a:gd name="connsiteY2" fmla="*/ 4279986 h 6856835"/>
              <a:gd name="connsiteX3" fmla="*/ 4576630 w 12189930"/>
              <a:gd name="connsiteY3" fmla="*/ 2899699 h 6856835"/>
              <a:gd name="connsiteX4" fmla="*/ 0 w 12189930"/>
              <a:gd name="connsiteY4" fmla="*/ 0 h 6856835"/>
              <a:gd name="connsiteX5" fmla="*/ 12189930 w 12189930"/>
              <a:gd name="connsiteY5" fmla="*/ 0 h 6856835"/>
              <a:gd name="connsiteX6" fmla="*/ 12189930 w 12189930"/>
              <a:gd name="connsiteY6" fmla="*/ 6856835 h 6856835"/>
              <a:gd name="connsiteX7" fmla="*/ 0 w 12189930"/>
              <a:gd name="connsiteY7" fmla="*/ 6856835 h 685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9930" h="6856835">
                <a:moveTo>
                  <a:pt x="1204813" y="2899699"/>
                </a:moveTo>
                <a:lnTo>
                  <a:pt x="1204813" y="4279986"/>
                </a:lnTo>
                <a:lnTo>
                  <a:pt x="4576630" y="4279986"/>
                </a:lnTo>
                <a:lnTo>
                  <a:pt x="4576630" y="2899699"/>
                </a:lnTo>
                <a:close/>
                <a:moveTo>
                  <a:pt x="0" y="0"/>
                </a:moveTo>
                <a:lnTo>
                  <a:pt x="12189930" y="0"/>
                </a:lnTo>
                <a:lnTo>
                  <a:pt x="12189930" y="6856835"/>
                </a:lnTo>
                <a:lnTo>
                  <a:pt x="0" y="6856835"/>
                </a:lnTo>
                <a:close/>
              </a:path>
            </a:pathLst>
          </a:custGeom>
        </p:spPr>
      </p:pic>
      <p:pic>
        <p:nvPicPr>
          <p:cNvPr id="64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7890" y="246881"/>
            <a:ext cx="1764881" cy="101745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868110" y="1537312"/>
            <a:ext cx="3712537" cy="4604729"/>
            <a:chOff x="4070429" y="961236"/>
            <a:chExt cx="4474081" cy="5549286"/>
          </a:xfrm>
        </p:grpSpPr>
        <p:sp>
          <p:nvSpPr>
            <p:cNvPr id="53" name="Chord 52"/>
            <p:cNvSpPr/>
            <p:nvPr/>
          </p:nvSpPr>
          <p:spPr>
            <a:xfrm rot="5400000">
              <a:off x="4973744" y="468524"/>
              <a:ext cx="2747951" cy="4133787"/>
            </a:xfrm>
            <a:prstGeom prst="chord">
              <a:avLst>
                <a:gd name="adj1" fmla="val 5326430"/>
                <a:gd name="adj2" fmla="val 16305211"/>
              </a:avLst>
            </a:prstGeom>
            <a:solidFill>
              <a:srgbClr val="F034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Block Arc 53"/>
            <p:cNvSpPr/>
            <p:nvPr/>
          </p:nvSpPr>
          <p:spPr>
            <a:xfrm>
              <a:off x="4070429" y="961236"/>
              <a:ext cx="4460947" cy="3248625"/>
            </a:xfrm>
            <a:prstGeom prst="blockArc">
              <a:avLst>
                <a:gd name="adj1" fmla="val 10799406"/>
                <a:gd name="adj2" fmla="val 21592055"/>
                <a:gd name="adj3" fmla="val 9979"/>
              </a:avLst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078039" y="2596631"/>
              <a:ext cx="4460947" cy="2334482"/>
            </a:xfrm>
            <a:custGeom>
              <a:avLst/>
              <a:gdLst>
                <a:gd name="connsiteX0" fmla="*/ 439625 w 4923693"/>
                <a:gd name="connsiteY0" fmla="*/ 526774 h 2708552"/>
                <a:gd name="connsiteX1" fmla="*/ 439625 w 4923693"/>
                <a:gd name="connsiteY1" fmla="*/ 2156792 h 2708552"/>
                <a:gd name="connsiteX2" fmla="*/ 4481538 w 4923693"/>
                <a:gd name="connsiteY2" fmla="*/ 2156792 h 2708552"/>
                <a:gd name="connsiteX3" fmla="*/ 4481538 w 4923693"/>
                <a:gd name="connsiteY3" fmla="*/ 526774 h 2708552"/>
                <a:gd name="connsiteX4" fmla="*/ 80363 w 4923693"/>
                <a:gd name="connsiteY4" fmla="*/ 0 h 2708552"/>
                <a:gd name="connsiteX5" fmla="*/ 4843330 w 4923693"/>
                <a:gd name="connsiteY5" fmla="*/ 0 h 2708552"/>
                <a:gd name="connsiteX6" fmla="*/ 4923693 w 4923693"/>
                <a:gd name="connsiteY6" fmla="*/ 80363 h 2708552"/>
                <a:gd name="connsiteX7" fmla="*/ 4923693 w 4923693"/>
                <a:gd name="connsiteY7" fmla="*/ 2628189 h 2708552"/>
                <a:gd name="connsiteX8" fmla="*/ 4843330 w 4923693"/>
                <a:gd name="connsiteY8" fmla="*/ 2708552 h 2708552"/>
                <a:gd name="connsiteX9" fmla="*/ 80363 w 4923693"/>
                <a:gd name="connsiteY9" fmla="*/ 2708552 h 2708552"/>
                <a:gd name="connsiteX10" fmla="*/ 0 w 4923693"/>
                <a:gd name="connsiteY10" fmla="*/ 2628189 h 2708552"/>
                <a:gd name="connsiteX11" fmla="*/ 0 w 4923693"/>
                <a:gd name="connsiteY11" fmla="*/ 80363 h 2708552"/>
                <a:gd name="connsiteX12" fmla="*/ 80363 w 4923693"/>
                <a:gd name="connsiteY12" fmla="*/ 0 h 2708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3693" h="2708552">
                  <a:moveTo>
                    <a:pt x="439625" y="526774"/>
                  </a:moveTo>
                  <a:lnTo>
                    <a:pt x="439625" y="2156792"/>
                  </a:lnTo>
                  <a:lnTo>
                    <a:pt x="4481538" y="2156792"/>
                  </a:lnTo>
                  <a:lnTo>
                    <a:pt x="4481538" y="526774"/>
                  </a:lnTo>
                  <a:close/>
                  <a:moveTo>
                    <a:pt x="80363" y="0"/>
                  </a:moveTo>
                  <a:lnTo>
                    <a:pt x="4843330" y="0"/>
                  </a:lnTo>
                  <a:cubicBezTo>
                    <a:pt x="4887713" y="0"/>
                    <a:pt x="4923693" y="35980"/>
                    <a:pt x="4923693" y="80363"/>
                  </a:cubicBezTo>
                  <a:lnTo>
                    <a:pt x="4923693" y="2628189"/>
                  </a:lnTo>
                  <a:cubicBezTo>
                    <a:pt x="4923693" y="2672572"/>
                    <a:pt x="4887713" y="2708552"/>
                    <a:pt x="4843330" y="2708552"/>
                  </a:cubicBezTo>
                  <a:lnTo>
                    <a:pt x="80363" y="2708552"/>
                  </a:lnTo>
                  <a:cubicBezTo>
                    <a:pt x="35980" y="2708552"/>
                    <a:pt x="0" y="2672572"/>
                    <a:pt x="0" y="2628189"/>
                  </a:cubicBezTo>
                  <a:lnTo>
                    <a:pt x="0" y="80363"/>
                  </a:lnTo>
                  <a:cubicBezTo>
                    <a:pt x="0" y="35980"/>
                    <a:pt x="35980" y="0"/>
                    <a:pt x="80363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345419" y="2844404"/>
              <a:ext cx="3926187" cy="1838935"/>
            </a:xfrm>
            <a:custGeom>
              <a:avLst/>
              <a:gdLst>
                <a:gd name="connsiteX0" fmla="*/ 2923550 w 4333461"/>
                <a:gd name="connsiteY0" fmla="*/ 268451 h 2133600"/>
                <a:gd name="connsiteX1" fmla="*/ 2923550 w 4333461"/>
                <a:gd name="connsiteY1" fmla="*/ 1865150 h 2133600"/>
                <a:gd name="connsiteX2" fmla="*/ 4166360 w 4333461"/>
                <a:gd name="connsiteY2" fmla="*/ 1865150 h 2133600"/>
                <a:gd name="connsiteX3" fmla="*/ 4166360 w 4333461"/>
                <a:gd name="connsiteY3" fmla="*/ 268451 h 2133600"/>
                <a:gd name="connsiteX4" fmla="*/ 1545325 w 4333461"/>
                <a:gd name="connsiteY4" fmla="*/ 268451 h 2133600"/>
                <a:gd name="connsiteX5" fmla="*/ 1545325 w 4333461"/>
                <a:gd name="connsiteY5" fmla="*/ 1865150 h 2133600"/>
                <a:gd name="connsiteX6" fmla="*/ 2788135 w 4333461"/>
                <a:gd name="connsiteY6" fmla="*/ 1865150 h 2133600"/>
                <a:gd name="connsiteX7" fmla="*/ 2788135 w 4333461"/>
                <a:gd name="connsiteY7" fmla="*/ 268451 h 2133600"/>
                <a:gd name="connsiteX8" fmla="*/ 167100 w 4333461"/>
                <a:gd name="connsiteY8" fmla="*/ 268451 h 2133600"/>
                <a:gd name="connsiteX9" fmla="*/ 167100 w 4333461"/>
                <a:gd name="connsiteY9" fmla="*/ 1865150 h 2133600"/>
                <a:gd name="connsiteX10" fmla="*/ 1409910 w 4333461"/>
                <a:gd name="connsiteY10" fmla="*/ 1865150 h 2133600"/>
                <a:gd name="connsiteX11" fmla="*/ 1409910 w 4333461"/>
                <a:gd name="connsiteY11" fmla="*/ 268451 h 2133600"/>
                <a:gd name="connsiteX12" fmla="*/ 0 w 4333461"/>
                <a:gd name="connsiteY12" fmla="*/ 0 h 2133600"/>
                <a:gd name="connsiteX13" fmla="*/ 4333461 w 4333461"/>
                <a:gd name="connsiteY13" fmla="*/ 0 h 2133600"/>
                <a:gd name="connsiteX14" fmla="*/ 4333461 w 4333461"/>
                <a:gd name="connsiteY14" fmla="*/ 2133600 h 2133600"/>
                <a:gd name="connsiteX15" fmla="*/ 0 w 4333461"/>
                <a:gd name="connsiteY15" fmla="*/ 2133600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33461" h="2133600">
                  <a:moveTo>
                    <a:pt x="2923550" y="268451"/>
                  </a:moveTo>
                  <a:lnTo>
                    <a:pt x="2923550" y="1865150"/>
                  </a:lnTo>
                  <a:lnTo>
                    <a:pt x="4166360" y="1865150"/>
                  </a:lnTo>
                  <a:lnTo>
                    <a:pt x="4166360" y="268451"/>
                  </a:lnTo>
                  <a:close/>
                  <a:moveTo>
                    <a:pt x="1545325" y="268451"/>
                  </a:moveTo>
                  <a:lnTo>
                    <a:pt x="1545325" y="1865150"/>
                  </a:lnTo>
                  <a:lnTo>
                    <a:pt x="2788135" y="1865150"/>
                  </a:lnTo>
                  <a:lnTo>
                    <a:pt x="2788135" y="268451"/>
                  </a:lnTo>
                  <a:close/>
                  <a:moveTo>
                    <a:pt x="167100" y="268451"/>
                  </a:moveTo>
                  <a:lnTo>
                    <a:pt x="167100" y="1865150"/>
                  </a:lnTo>
                  <a:lnTo>
                    <a:pt x="1409910" y="1865150"/>
                  </a:lnTo>
                  <a:lnTo>
                    <a:pt x="1409910" y="268451"/>
                  </a:lnTo>
                  <a:close/>
                  <a:moveTo>
                    <a:pt x="0" y="0"/>
                  </a:moveTo>
                  <a:lnTo>
                    <a:pt x="4333461" y="0"/>
                  </a:lnTo>
                  <a:lnTo>
                    <a:pt x="4333461" y="2133600"/>
                  </a:lnTo>
                  <a:lnTo>
                    <a:pt x="0" y="2133600"/>
                  </a:lnTo>
                  <a:close/>
                </a:path>
              </a:pathLst>
            </a:cu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070817" y="4967685"/>
              <a:ext cx="4473693" cy="517748"/>
            </a:xfrm>
            <a:prstGeom prst="roundRect">
              <a:avLst/>
            </a:prstGeom>
            <a:solidFill>
              <a:srgbClr val="F0344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>
              <a:off x="4513817" y="5509813"/>
              <a:ext cx="3563309" cy="1000709"/>
            </a:xfrm>
            <a:prstGeom prst="trapezoid">
              <a:avLst/>
            </a:prstGeom>
            <a:solidFill>
              <a:srgbClr val="00B0F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NUTXANH">
            <a:hlinkClick r:id="" action="ppaction://hlinkshowjump?jump=nextslide"/>
          </p:cNvPr>
          <p:cNvSpPr/>
          <p:nvPr/>
        </p:nvSpPr>
        <p:spPr>
          <a:xfrm>
            <a:off x="1501618" y="4916216"/>
            <a:ext cx="298011" cy="298011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NUTDO"/>
          <p:cNvSpPr/>
          <p:nvPr/>
        </p:nvSpPr>
        <p:spPr>
          <a:xfrm>
            <a:off x="1490460" y="4914647"/>
            <a:ext cx="298011" cy="29801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74" name="图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01" y="4427409"/>
            <a:ext cx="1234140" cy="2158201"/>
          </a:xfrm>
          <a:prstGeom prst="rect">
            <a:avLst/>
          </a:prstGeom>
        </p:spPr>
      </p:pic>
      <p:pic>
        <p:nvPicPr>
          <p:cNvPr id="24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955" y="5843828"/>
            <a:ext cx="946348" cy="872220"/>
          </a:xfrm>
          <a:prstGeom prst="rect">
            <a:avLst/>
          </a:prstGeom>
        </p:spPr>
      </p:pic>
      <p:pic>
        <p:nvPicPr>
          <p:cNvPr id="82" name="图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8404" y="-81033"/>
            <a:ext cx="1251063" cy="1136424"/>
          </a:xfrm>
          <a:prstGeom prst="rect">
            <a:avLst/>
          </a:prstGeom>
        </p:spPr>
      </p:pic>
      <p:sp>
        <p:nvSpPr>
          <p:cNvPr id="86" name="question"/>
          <p:cNvSpPr/>
          <p:nvPr/>
        </p:nvSpPr>
        <p:spPr>
          <a:xfrm>
            <a:off x="2567666" y="4893661"/>
            <a:ext cx="1384307" cy="355780"/>
          </a:xfrm>
          <a:prstGeom prst="roundRect">
            <a:avLst>
              <a:gd name="adj" fmla="val 5000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/>
              <a:t>QUESTION </a:t>
            </a:r>
          </a:p>
        </p:txBody>
      </p:sp>
      <p:grpSp>
        <p:nvGrpSpPr>
          <p:cNvPr id="87" name="NDcauhoi"/>
          <p:cNvGrpSpPr/>
          <p:nvPr/>
        </p:nvGrpSpPr>
        <p:grpSpPr>
          <a:xfrm>
            <a:off x="5427389" y="219302"/>
            <a:ext cx="5768446" cy="2935297"/>
            <a:chOff x="5558016" y="219302"/>
            <a:chExt cx="5768446" cy="2935297"/>
          </a:xfrm>
        </p:grpSpPr>
        <p:pic>
          <p:nvPicPr>
            <p:cNvPr id="88" name="cauho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8016" y="219302"/>
              <a:ext cx="5768446" cy="2935297"/>
            </a:xfrm>
            <a:prstGeom prst="rect">
              <a:avLst/>
            </a:prstGeom>
          </p:spPr>
        </p:pic>
        <p:sp>
          <p:nvSpPr>
            <p:cNvPr id="89" name="Rectangle 88"/>
            <p:cNvSpPr/>
            <p:nvPr/>
          </p:nvSpPr>
          <p:spPr>
            <a:xfrm>
              <a:off x="6000845" y="1098589"/>
              <a:ext cx="4765841" cy="9843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Helvetica Neue"/>
                </a:rPr>
                <a:t>It will be warm and cloudy. </a:t>
              </a:r>
            </a:p>
          </p:txBody>
        </p:sp>
      </p:grpSp>
      <p:grpSp>
        <p:nvGrpSpPr>
          <p:cNvPr id="90" name="A"/>
          <p:cNvGrpSpPr/>
          <p:nvPr/>
        </p:nvGrpSpPr>
        <p:grpSpPr>
          <a:xfrm>
            <a:off x="5427304" y="3239481"/>
            <a:ext cx="2926343" cy="1489081"/>
            <a:chOff x="8919225" y="3197131"/>
            <a:chExt cx="2926343" cy="1489081"/>
          </a:xfrm>
        </p:grpSpPr>
        <p:grpSp>
          <p:nvGrpSpPr>
            <p:cNvPr id="91" name="Group 90"/>
            <p:cNvGrpSpPr/>
            <p:nvPr/>
          </p:nvGrpSpPr>
          <p:grpSpPr>
            <a:xfrm>
              <a:off x="8919225" y="3197131"/>
              <a:ext cx="2926343" cy="1489081"/>
              <a:chOff x="8919225" y="3197131"/>
              <a:chExt cx="2926343" cy="1489081"/>
            </a:xfrm>
          </p:grpSpPr>
          <p:pic>
            <p:nvPicPr>
              <p:cNvPr id="93" name="DapanB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3197131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8983398" y="3680061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A.</a:t>
                </a: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9455526" y="3533506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What will the weather be like next Friday?</a:t>
              </a:r>
            </a:p>
          </p:txBody>
        </p:sp>
      </p:grpSp>
      <p:grpSp>
        <p:nvGrpSpPr>
          <p:cNvPr id="95" name="B"/>
          <p:cNvGrpSpPr/>
          <p:nvPr/>
        </p:nvGrpSpPr>
        <p:grpSpPr>
          <a:xfrm>
            <a:off x="8538548" y="3239481"/>
            <a:ext cx="2934691" cy="1489081"/>
            <a:chOff x="5638103" y="3264867"/>
            <a:chExt cx="2934691" cy="1489081"/>
          </a:xfrm>
        </p:grpSpPr>
        <p:grpSp>
          <p:nvGrpSpPr>
            <p:cNvPr id="96" name="Group 95"/>
            <p:cNvGrpSpPr/>
            <p:nvPr/>
          </p:nvGrpSpPr>
          <p:grpSpPr>
            <a:xfrm>
              <a:off x="5638103" y="3264867"/>
              <a:ext cx="2934691" cy="1489081"/>
              <a:chOff x="5638103" y="3264867"/>
              <a:chExt cx="2934691" cy="1489081"/>
            </a:xfrm>
          </p:grpSpPr>
          <p:pic>
            <p:nvPicPr>
              <p:cNvPr id="98" name="DapanA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326486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99" name="TextBox 98"/>
              <p:cNvSpPr txBox="1"/>
              <p:nvPr/>
            </p:nvSpPr>
            <p:spPr>
              <a:xfrm>
                <a:off x="5638103" y="3747797"/>
                <a:ext cx="693646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B.</a:t>
                </a:r>
              </a:p>
            </p:txBody>
          </p:sp>
        </p:grpSp>
        <p:sp>
          <p:nvSpPr>
            <p:cNvPr id="97" name="Rectangle 96"/>
            <p:cNvSpPr/>
            <p:nvPr/>
          </p:nvSpPr>
          <p:spPr>
            <a:xfrm>
              <a:off x="6200775" y="3569384"/>
              <a:ext cx="2072061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What’s autumn like in your country?</a:t>
              </a:r>
            </a:p>
          </p:txBody>
        </p:sp>
      </p:grpSp>
      <p:grpSp>
        <p:nvGrpSpPr>
          <p:cNvPr id="100" name="D"/>
          <p:cNvGrpSpPr/>
          <p:nvPr/>
        </p:nvGrpSpPr>
        <p:grpSpPr>
          <a:xfrm>
            <a:off x="8546810" y="4840730"/>
            <a:ext cx="2926343" cy="1489081"/>
            <a:chOff x="5646451" y="4870677"/>
            <a:chExt cx="2926343" cy="1489081"/>
          </a:xfrm>
        </p:grpSpPr>
        <p:grpSp>
          <p:nvGrpSpPr>
            <p:cNvPr id="101" name="Group 100"/>
            <p:cNvGrpSpPr/>
            <p:nvPr/>
          </p:nvGrpSpPr>
          <p:grpSpPr>
            <a:xfrm>
              <a:off x="5646451" y="4870677"/>
              <a:ext cx="2926343" cy="1489081"/>
              <a:chOff x="5646451" y="4870677"/>
              <a:chExt cx="2926343" cy="1489081"/>
            </a:xfrm>
          </p:grpSpPr>
          <p:pic>
            <p:nvPicPr>
              <p:cNvPr id="103" name="DapanC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646451" y="4870677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647642" y="5353607"/>
                <a:ext cx="7410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D.</a:t>
                </a:r>
              </a:p>
            </p:txBody>
          </p:sp>
        </p:grpSp>
        <p:sp>
          <p:nvSpPr>
            <p:cNvPr id="102" name="Rectangle 101"/>
            <p:cNvSpPr/>
            <p:nvPr/>
          </p:nvSpPr>
          <p:spPr>
            <a:xfrm>
              <a:off x="6157980" y="5199137"/>
              <a:ext cx="2324952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What’s your favourite season?</a:t>
              </a:r>
            </a:p>
          </p:txBody>
        </p:sp>
      </p:grpSp>
      <p:grpSp>
        <p:nvGrpSpPr>
          <p:cNvPr id="105" name="C"/>
          <p:cNvGrpSpPr/>
          <p:nvPr/>
        </p:nvGrpSpPr>
        <p:grpSpPr>
          <a:xfrm>
            <a:off x="5431392" y="4840730"/>
            <a:ext cx="2926343" cy="1489081"/>
            <a:chOff x="8919225" y="4784653"/>
            <a:chExt cx="2926343" cy="1489081"/>
          </a:xfrm>
        </p:grpSpPr>
        <p:grpSp>
          <p:nvGrpSpPr>
            <p:cNvPr id="106" name="Group 105"/>
            <p:cNvGrpSpPr/>
            <p:nvPr/>
          </p:nvGrpSpPr>
          <p:grpSpPr>
            <a:xfrm>
              <a:off x="8919225" y="4784653"/>
              <a:ext cx="2926343" cy="1489081"/>
              <a:chOff x="8919225" y="4784653"/>
              <a:chExt cx="2926343" cy="1489081"/>
            </a:xfrm>
          </p:grpSpPr>
          <p:pic>
            <p:nvPicPr>
              <p:cNvPr id="108" name="DapanD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19225" y="4784653"/>
                <a:ext cx="2926343" cy="1489081"/>
              </a:xfrm>
              <a:prstGeom prst="rect">
                <a:avLst/>
              </a:prstGeom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970231" y="5267583"/>
                <a:ext cx="717347" cy="523220"/>
              </a:xfrm>
              <a:prstGeom prst="homePlate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B0F0"/>
                    </a:solidFill>
                    <a:effectLst>
                      <a:outerShdw blurRad="12700" dist="38100" dir="2700000" algn="tl" rotWithShape="0">
                        <a:schemeClr val="bg1">
                          <a:lumMod val="50000"/>
                        </a:schemeClr>
                      </a:outerShdw>
                    </a:effectLst>
                    <a:latin typeface=".VnBlack" panose="020B7200000000000000" pitchFamily="34" charset="0"/>
                  </a:rPr>
                  <a:t>C.</a:t>
                </a:r>
              </a:p>
            </p:txBody>
          </p:sp>
        </p:grpSp>
        <p:sp>
          <p:nvSpPr>
            <p:cNvPr id="107" name="Rectangle 106"/>
            <p:cNvSpPr/>
            <p:nvPr/>
          </p:nvSpPr>
          <p:spPr>
            <a:xfrm>
              <a:off x="9538270" y="5092029"/>
              <a:ext cx="1989318" cy="97285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002060"/>
                  </a:solidFill>
                  <a:latin typeface="Helvetica Neue"/>
                </a:rPr>
                <a:t>What’s the weather like today?</a:t>
              </a:r>
            </a:p>
          </p:txBody>
        </p:sp>
      </p:grpSp>
      <p:pic>
        <p:nvPicPr>
          <p:cNvPr id="110" name="Sai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3539467"/>
            <a:ext cx="1109766" cy="999292"/>
          </a:xfrm>
          <a:prstGeom prst="rect">
            <a:avLst/>
          </a:prstGeom>
        </p:spPr>
      </p:pic>
      <p:pic>
        <p:nvPicPr>
          <p:cNvPr id="111" name="du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3203566"/>
            <a:ext cx="1104554" cy="1104554"/>
          </a:xfrm>
          <a:prstGeom prst="rect">
            <a:avLst/>
          </a:prstGeom>
        </p:spPr>
      </p:pic>
      <p:pic>
        <p:nvPicPr>
          <p:cNvPr id="112" name="Sai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8253139" y="5150314"/>
            <a:ext cx="1109766" cy="999292"/>
          </a:xfrm>
          <a:prstGeom prst="rect">
            <a:avLst/>
          </a:prstGeom>
        </p:spPr>
      </p:pic>
      <p:pic>
        <p:nvPicPr>
          <p:cNvPr id="113" name="Sai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1" t="3864" r="8937" b="57681"/>
          <a:stretch/>
        </p:blipFill>
        <p:spPr>
          <a:xfrm>
            <a:off x="5233766" y="5155969"/>
            <a:ext cx="1109766" cy="999292"/>
          </a:xfrm>
          <a:prstGeom prst="rect">
            <a:avLst/>
          </a:prstGeom>
        </p:spPr>
      </p:pic>
      <p:pic>
        <p:nvPicPr>
          <p:cNvPr id="61" name="图片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2370" y="81483"/>
            <a:ext cx="1571851" cy="2675788"/>
          </a:xfrm>
          <a:prstGeom prst="rect">
            <a:avLst/>
          </a:prstGeom>
        </p:spPr>
      </p:pic>
      <p:sp>
        <p:nvSpPr>
          <p:cNvPr id="114" name="diem"/>
          <p:cNvSpPr txBox="1"/>
          <p:nvPr/>
        </p:nvSpPr>
        <p:spPr>
          <a:xfrm>
            <a:off x="1832322" y="1690870"/>
            <a:ext cx="1720795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8000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glow rad="508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latin typeface="Arial Black" panose="020B0A040201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50062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59" grpId="0" animBg="1"/>
      <p:bldP spid="86" grpId="0" animBg="1"/>
      <p:bldP spid="8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828</Words>
  <Application>Microsoft Office PowerPoint</Application>
  <PresentationFormat>Custom</PresentationFormat>
  <Paragraphs>207</Paragraphs>
  <Slides>18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Berlin Sans FB Demi</vt:lpstr>
      <vt:lpstr>Algerian</vt:lpstr>
      <vt:lpstr>Wingdings</vt:lpstr>
      <vt:lpstr>Calibri Light</vt:lpstr>
      <vt:lpstr>Helvetica Neue</vt:lpstr>
      <vt:lpstr>Arial Black</vt:lpstr>
      <vt:lpstr>Tahoma</vt:lpstr>
      <vt:lpstr>.VnBlack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CMC</cp:lastModifiedBy>
  <cp:revision>65</cp:revision>
  <dcterms:created xsi:type="dcterms:W3CDTF">2021-02-09T02:39:14Z</dcterms:created>
  <dcterms:modified xsi:type="dcterms:W3CDTF">2022-12-18T14:44:27Z</dcterms:modified>
</cp:coreProperties>
</file>