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308" r:id="rId3"/>
    <p:sldId id="288" r:id="rId4"/>
    <p:sldId id="257" r:id="rId5"/>
    <p:sldId id="261" r:id="rId6"/>
    <p:sldId id="30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4" r:id="rId18"/>
    <p:sldId id="276" r:id="rId19"/>
    <p:sldId id="278" r:id="rId20"/>
    <p:sldId id="279" r:id="rId21"/>
    <p:sldId id="281" r:id="rId22"/>
  </p:sldIdLst>
  <p:sldSz cx="12192000" cy="6858000"/>
  <p:notesSz cx="6858000" cy="9144000"/>
  <p:embeddedFontLst>
    <p:embeddedFont>
      <p:font typeface="Algerian" pitchFamily="82" charset="0"/>
      <p:regular r:id="rId24"/>
    </p:embeddedFont>
    <p:embeddedFont>
      <p:font typeface="Calibri Light" charset="0"/>
      <p:regular r:id="rId25"/>
      <p:italic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  <p:embeddedFont>
      <p:font typeface="Arial Black" pitchFamily="34" charset="0"/>
      <p:bold r:id="rId31"/>
    </p:embeddedFont>
    <p:embeddedFont>
      <p:font typeface="Tahoma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Berlin Sans FB Demi" pitchFamily="34" charset="0"/>
      <p:bold r:id="rId38"/>
    </p:embeddedFont>
    <p:embeddedFont>
      <p:font typeface="Cooper Black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ED6"/>
    <a:srgbClr val="F40A4D"/>
    <a:srgbClr val="D09E00"/>
    <a:srgbClr val="0554B3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9645" autoAdjust="0"/>
  </p:normalViewPr>
  <p:slideViewPr>
    <p:cSldViewPr snapToGrid="0">
      <p:cViewPr varScale="1">
        <p:scale>
          <a:sx n="74" d="100"/>
          <a:sy n="74" d="100"/>
        </p:scale>
        <p:origin x="-58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0B7F3-AFA8-42B2-B009-1BB3D309BA9D}" type="datetimeFigureOut">
              <a:rPr lang="en-US" smtClean="0"/>
              <a:t>07/04/2023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FD919-3421-4B4D-A0DA-1EB158A58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92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5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6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3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07/04/2023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96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07/04/2023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3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/>
          <a:srcRect l="992" r="1936"/>
          <a:stretch/>
        </p:blipFill>
        <p:spPr>
          <a:xfrm>
            <a:off x="-16932" y="-50800"/>
            <a:ext cx="12217400" cy="69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8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audio" Target="../media/audio10.wav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audio" Target="../media/audio9.wav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audio" Target="../media/audio7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49" y="2567538"/>
            <a:ext cx="1173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What will the weather </a:t>
            </a:r>
          </a:p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be like tomorrow?</a:t>
            </a:r>
            <a:endParaRPr lang="en-US" sz="6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493" y="1264697"/>
            <a:ext cx="2225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Unit 18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7256" y="4855264"/>
            <a:ext cx="278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Lesson 1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6" name="Picture 8" descr="https://s.sachmem.vn/public/images/TA5T2SHS/U18-L1-2-4-051161bdc498478a091fd8f54c0f1b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cool and cloudy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32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7659" y="4662517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36650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7659" y="2243149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52776" y="1369082"/>
            <a:ext cx="5424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the weather like today?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63359" y="2751803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 and 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71826" y="3965596"/>
            <a:ext cx="703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will the weather be like tomorrow?</a:t>
            </a:r>
          </a:p>
        </p:txBody>
      </p:sp>
      <p:sp>
        <p:nvSpPr>
          <p:cNvPr id="7" name="Rectangle 6"/>
          <p:cNvSpPr/>
          <p:nvPr/>
        </p:nvSpPr>
        <p:spPr>
          <a:xfrm>
            <a:off x="3701111" y="5160485"/>
            <a:ext cx="4841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will be _____ and ______.</a:t>
            </a:r>
          </a:p>
        </p:txBody>
      </p:sp>
      <p:pic>
        <p:nvPicPr>
          <p:cNvPr id="11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3482997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046" y="348734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 Let’s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7082" y="329684"/>
            <a:ext cx="3611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circle </a:t>
            </a:r>
            <a:r>
              <a:rPr lang="en-US" sz="2000" b="1" i="1" dirty="0">
                <a:effectLst/>
                <a:latin typeface="Helvetica Neue"/>
              </a:rPr>
              <a:t>a</a:t>
            </a:r>
            <a:r>
              <a:rPr lang="en-US" sz="2000" b="1" i="0" dirty="0">
                <a:effectLst/>
                <a:latin typeface="Helvetica Neue"/>
              </a:rPr>
              <a:t>, </a:t>
            </a:r>
            <a:r>
              <a:rPr lang="en-US" sz="2000" b="1" i="1" dirty="0">
                <a:effectLst/>
                <a:latin typeface="Helvetica Neue"/>
              </a:rPr>
              <a:t>b</a:t>
            </a:r>
            <a:r>
              <a:rPr lang="en-US" sz="2000" b="1" i="0" dirty="0">
                <a:effectLst/>
                <a:latin typeface="Helvetica Neue"/>
              </a:rPr>
              <a:t> or </a:t>
            </a:r>
            <a:r>
              <a:rPr lang="en-US" sz="2000" b="1" i="1" dirty="0">
                <a:effectLst/>
                <a:latin typeface="Helvetica Neue"/>
              </a:rPr>
              <a:t>c</a:t>
            </a:r>
            <a:r>
              <a:rPr lang="en-US" sz="2000" b="1" i="0" dirty="0">
                <a:effectLst/>
                <a:latin typeface="Helvetica Neue"/>
              </a:rPr>
              <a:t>.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80533" y="4674395"/>
            <a:ext cx="12397317" cy="1760904"/>
            <a:chOff x="880533" y="4674395"/>
            <a:chExt cx="12397317" cy="1760904"/>
          </a:xfrm>
        </p:grpSpPr>
        <p:sp>
          <p:nvSpPr>
            <p:cNvPr id="13" name="Rectangle 12"/>
            <p:cNvSpPr/>
            <p:nvPr/>
          </p:nvSpPr>
          <p:spPr>
            <a:xfrm>
              <a:off x="880533" y="4674395"/>
              <a:ext cx="10382250" cy="1760904"/>
            </a:xfrm>
            <a:prstGeom prst="rect">
              <a:avLst/>
            </a:prstGeom>
            <a:ln w="60325" cmpd="thickThin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85868" y="5077794"/>
              <a:ext cx="44805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Da Nang tomorrow.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181850" y="4712614"/>
              <a:ext cx="6096000" cy="1714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sunny and foggy.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stormy and cloudy.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sunny and windy. 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0533" y="801511"/>
            <a:ext cx="12287250" cy="1760904"/>
            <a:chOff x="990600" y="691694"/>
            <a:chExt cx="12287250" cy="1760904"/>
          </a:xfrm>
        </p:grpSpPr>
        <p:sp>
          <p:nvSpPr>
            <p:cNvPr id="9" name="Rectangle 8"/>
            <p:cNvSpPr/>
            <p:nvPr/>
          </p:nvSpPr>
          <p:spPr>
            <a:xfrm>
              <a:off x="990600" y="691694"/>
              <a:ext cx="10382250" cy="1760904"/>
            </a:xfrm>
            <a:prstGeom prst="rect">
              <a:avLst/>
            </a:prstGeom>
            <a:ln w="60325" cmpd="thickThin">
              <a:solidFill>
                <a:srgbClr val="D09E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181850" y="702789"/>
              <a:ext cx="6096000" cy="1714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stormy.	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very cold. 	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stormy and very cold.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868" y="1134670"/>
              <a:ext cx="400301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Sa Pa tomorrow.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0533" y="2715431"/>
            <a:ext cx="12302067" cy="1783601"/>
            <a:chOff x="880533" y="2715431"/>
            <a:chExt cx="12302067" cy="1783601"/>
          </a:xfrm>
        </p:grpSpPr>
        <p:sp>
          <p:nvSpPr>
            <p:cNvPr id="11" name="Rectangle 10"/>
            <p:cNvSpPr/>
            <p:nvPr/>
          </p:nvSpPr>
          <p:spPr>
            <a:xfrm>
              <a:off x="880533" y="2738128"/>
              <a:ext cx="10382250" cy="1760904"/>
            </a:xfrm>
            <a:prstGeom prst="rect">
              <a:avLst/>
            </a:prstGeom>
            <a:ln w="60325" cmpd="thickThin">
              <a:solidFill>
                <a:srgbClr val="F40A4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086600" y="2715431"/>
              <a:ext cx="6096000" cy="177279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foggy and windy. 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windy.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cold and windy.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85868" y="3141527"/>
              <a:ext cx="420339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Ha Noi tomorrow.</a:t>
              </a:r>
            </a:p>
          </p:txBody>
        </p:sp>
      </p:grpSp>
      <p:sp>
        <p:nvSpPr>
          <p:cNvPr id="15" name="Diamond 14"/>
          <p:cNvSpPr/>
          <p:nvPr/>
        </p:nvSpPr>
        <p:spPr>
          <a:xfrm>
            <a:off x="529887" y="1361923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Diamond 15"/>
          <p:cNvSpPr/>
          <p:nvPr/>
        </p:nvSpPr>
        <p:spPr>
          <a:xfrm>
            <a:off x="547082" y="3258531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Diamond 16"/>
          <p:cNvSpPr/>
          <p:nvPr/>
        </p:nvSpPr>
        <p:spPr>
          <a:xfrm>
            <a:off x="567277" y="5217736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4108168" y="319151"/>
            <a:ext cx="365759" cy="365760"/>
          </a:xfrm>
          <a:prstGeom prst="ellipse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42470" y="141674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42470" y="279514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14633" y="5863918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4 Listen and circle a, b or 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2750" y="910739"/>
            <a:ext cx="939165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Let's (1) _______ for a picnic tomorrow.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What will the (2) _______ be like tomorrow?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Well, it will be cold and (3) ________.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How do you know that?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I watched the weather (4) </a:t>
            </a:r>
            <a:r>
              <a:rPr lang="en-US" sz="3000" dirty="0">
                <a:solidFill>
                  <a:srgbClr val="002060"/>
                </a:solidFill>
                <a:latin typeface="Helvetica Neue"/>
              </a:rPr>
              <a:t>_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_______ on TV.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We can't go for a picnic if it's stormy.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OK, let's stay home, eat popcorn and</a:t>
            </a:r>
          </a:p>
          <a:p>
            <a:pPr>
              <a:lnSpc>
                <a:spcPct val="130000"/>
              </a:lnSpc>
            </a:pP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(5) _________</a:t>
            </a:r>
            <a:r>
              <a:rPr lang="en-US" sz="30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cartoons.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 and 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Great idea!</a:t>
            </a:r>
          </a:p>
        </p:txBody>
      </p:sp>
      <p:sp>
        <p:nvSpPr>
          <p:cNvPr id="3" name="Rectangle 2"/>
          <p:cNvSpPr/>
          <p:nvPr/>
        </p:nvSpPr>
        <p:spPr>
          <a:xfrm>
            <a:off x="624240" y="329684"/>
            <a:ext cx="289053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4" name="Vertical Scroll 3"/>
          <p:cNvSpPr/>
          <p:nvPr/>
        </p:nvSpPr>
        <p:spPr>
          <a:xfrm>
            <a:off x="361950" y="1483261"/>
            <a:ext cx="2457450" cy="4286250"/>
          </a:xfrm>
          <a:prstGeom prst="verticalScroll">
            <a:avLst>
              <a:gd name="adj" fmla="val 70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3350" y="5189141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7725" y="994886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7" name="Rectangle 6"/>
          <p:cNvSpPr/>
          <p:nvPr/>
        </p:nvSpPr>
        <p:spPr>
          <a:xfrm>
            <a:off x="6772275" y="161654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8572500" y="3383826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81100" y="4419600"/>
            <a:ext cx="888407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95350" y="2514600"/>
            <a:ext cx="1421807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3365" y="5048295"/>
            <a:ext cx="16443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8525" y="3752940"/>
            <a:ext cx="15791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677275" y="2238194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</p:spTree>
    <p:extLst>
      <p:ext uri="{BB962C8B-B14F-4D97-AF65-F5344CB8AC3E}">
        <p14:creationId xmlns:p14="http://schemas.microsoft.com/office/powerpoint/2010/main" val="38632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06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3829" y="725714"/>
            <a:ext cx="3061808" cy="177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81894" y="1004192"/>
            <a:ext cx="5135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_________?</a:t>
            </a:r>
          </a:p>
        </p:txBody>
      </p:sp>
    </p:spTree>
    <p:extLst>
      <p:ext uri="{BB962C8B-B14F-4D97-AF65-F5344CB8AC3E}">
        <p14:creationId xmlns:p14="http://schemas.microsoft.com/office/powerpoint/2010/main" val="18669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cool and windy.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cool and windy.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0940" y="516623"/>
            <a:ext cx="3937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16" y="1524561"/>
            <a:ext cx="1361652" cy="1226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00" y="1508782"/>
            <a:ext cx="1308892" cy="1226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stormy.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will stormy.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81" y="829253"/>
            <a:ext cx="1782451" cy="1605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494013" y="723531"/>
            <a:ext cx="29255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</p:txBody>
      </p:sp>
    </p:spTree>
    <p:extLst>
      <p:ext uri="{BB962C8B-B14F-4D97-AF65-F5344CB8AC3E}">
        <p14:creationId xmlns:p14="http://schemas.microsoft.com/office/powerpoint/2010/main" val="33795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will the weather be like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will the weather like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1894" y="1004192"/>
            <a:ext cx="5135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sunday?</a:t>
            </a:r>
          </a:p>
        </p:txBody>
      </p:sp>
    </p:spTree>
    <p:extLst>
      <p:ext uri="{BB962C8B-B14F-4D97-AF65-F5344CB8AC3E}">
        <p14:creationId xmlns:p14="http://schemas.microsoft.com/office/powerpoint/2010/main" val="24134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will be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 will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1894" y="1004192"/>
            <a:ext cx="5135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____  rainy and cool.</a:t>
            </a:r>
          </a:p>
        </p:txBody>
      </p:sp>
    </p:spTree>
    <p:extLst>
      <p:ext uri="{BB962C8B-B14F-4D97-AF65-F5344CB8AC3E}">
        <p14:creationId xmlns:p14="http://schemas.microsoft.com/office/powerpoint/2010/main" val="70818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1662" y="188652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forecast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1662" y="2643260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/ˈweðə fɔːkɑːst/</a:t>
            </a:r>
          </a:p>
        </p:txBody>
      </p:sp>
      <p:pic>
        <p:nvPicPr>
          <p:cNvPr id="4" name="Picture 3" descr="https://s.sachmem.vn/public/images/v2/TA5T2SHS/U18-L1-1-b_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6924" r="47921" b="13375"/>
          <a:stretch/>
        </p:blipFill>
        <p:spPr bwMode="auto">
          <a:xfrm>
            <a:off x="1097280" y="1084593"/>
            <a:ext cx="4738255" cy="44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52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windy and hot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wind and hot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681894" y="1004192"/>
            <a:ext cx="5135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tomorrow.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4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2812" y="1918900"/>
            <a:ext cx="7310856" cy="240026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6600" dirty="0">
                <a:ln w="3810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rgbClr val="FF0000">
                      <a:alpha val="79000"/>
                    </a:srgbClr>
                  </a:glow>
                </a:effectLst>
                <a:latin typeface="Cooper Black" panose="0208090404030B020404" pitchFamily="18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2822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2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1" y="3812880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436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25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91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1112492"/>
            <a:ext cx="199298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87381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04680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32247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6981" y="5636420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77113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59814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83" y="3812880"/>
            <a:ext cx="165814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45" y="3812880"/>
            <a:ext cx="195144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27" y="3812880"/>
            <a:ext cx="19060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23" y="3812880"/>
            <a:ext cx="191078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5319759" y="5636420"/>
            <a:ext cx="197478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13826" y="5653436"/>
            <a:ext cx="192460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709292" y="5636420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23503" y="5636420"/>
            <a:ext cx="187073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470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8877" y="1207495"/>
            <a:ext cx="11533239" cy="4076976"/>
            <a:chOff x="0" y="-247616"/>
            <a:chExt cx="17487900" cy="5133941"/>
          </a:xfrm>
        </p:grpSpPr>
        <p:pic>
          <p:nvPicPr>
            <p:cNvPr id="1025" name="Picture 1" descr="https://s.sachmem.vn/public/images/v2/TA5T2SHS/U18-L1-1-a_4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47616"/>
              <a:ext cx="8501151" cy="5133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v2/TA5T2SHS/U18-L1-1-b_5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674" y="-99732"/>
              <a:ext cx="9379226" cy="498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1920" y="1568664"/>
            <a:ext cx="5471379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Good evening and welcome to the weather forecast. Let's take a look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at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 weather today.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030382" y="1352387"/>
            <a:ext cx="2755217" cy="24006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cold and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cloudy in Ha Noi.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cool and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windy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Hue.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hot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and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sunny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 Chi Minh City.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078619" y="1022320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350666" y="103118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91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860" y="1446360"/>
            <a:ext cx="11465702" cy="3963840"/>
            <a:chOff x="3573360" y="506719"/>
            <a:chExt cx="17440275" cy="6029326"/>
          </a:xfrm>
        </p:grpSpPr>
        <p:pic>
          <p:nvPicPr>
            <p:cNvPr id="3" name="Picture 5" descr="https://s.sachmem.vn/public/images/v2/TA5T2SHS/U18-L1-1-c_3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360" y="506719"/>
              <a:ext cx="6676851" cy="602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s.sachmem.vn/public/images/v2/TA5T2SHS/U18-L1-1-d_6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210" y="506719"/>
              <a:ext cx="11020425" cy="602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2010" y="1506408"/>
            <a:ext cx="349419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will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tomorrow?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56736" y="4541305"/>
            <a:ext cx="3143864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Well, it will be cold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and rainy in Ha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Noi.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277368" y="4164651"/>
            <a:ext cx="637386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 will be warm and foggy in Hue. In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 Minh City, it will be hot and sunny.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hat's the weather forecast for tomorrow.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069654" y="1031180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350666" y="103118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00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1848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2344798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57500" y="1299965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Helvetica Neue"/>
              </a:rPr>
              <a:t>will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 the weather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Helvetica Neue"/>
              </a:rPr>
              <a:t>be like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tomorrow?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190875" y="2706867"/>
            <a:ext cx="5562600" cy="578882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will be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6362" y="332637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 Neue"/>
              </a:rPr>
              <a:t>Structure: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21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4" name="Picture 6" descr="https://s.sachmem.vn/public/images/TA5T2SHS/U18-L1-2-2-c312306249d7035b03762a81043ca2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hot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 and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sunny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98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3" name="Picture 5" descr="https://s.sachmem.vn/public/images/TA5T2SHS/U18-L1-2-1-2f4548732521df832121b9afa47fa1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06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cold and snowy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301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5" name="Picture 7" descr="https://s.sachmem.vn/public/images/TA5T2SHS/U18-L1-2-3-8044d08245b1e9643f0dfd3c3d799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warm and stormy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29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498</Words>
  <Application>Microsoft Office PowerPoint</Application>
  <PresentationFormat>Custom</PresentationFormat>
  <Paragraphs>144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Algerian</vt:lpstr>
      <vt:lpstr>Calibri Light</vt:lpstr>
      <vt:lpstr>Century Gothic</vt:lpstr>
      <vt:lpstr>Arial Black</vt:lpstr>
      <vt:lpstr>Tahoma</vt:lpstr>
      <vt:lpstr>Helvetica Neue</vt:lpstr>
      <vt:lpstr>Calibri</vt:lpstr>
      <vt:lpstr>Berlin Sans FB Demi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69</cp:revision>
  <dcterms:created xsi:type="dcterms:W3CDTF">2021-02-09T02:39:14Z</dcterms:created>
  <dcterms:modified xsi:type="dcterms:W3CDTF">2023-04-07T13:22:38Z</dcterms:modified>
</cp:coreProperties>
</file>