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75" r:id="rId4"/>
    <p:sldId id="276" r:id="rId5"/>
    <p:sldId id="278" r:id="rId6"/>
    <p:sldId id="277" r:id="rId7"/>
    <p:sldId id="279" r:id="rId8"/>
    <p:sldId id="280" r:id="rId9"/>
  </p:sldIdLst>
  <p:sldSz cx="12192000" cy="6858000"/>
  <p:notesSz cx="6858000" cy="9144000"/>
  <p:embeddedFontLst>
    <p:embeddedFont>
      <p:font typeface="Calibri" pitchFamily="34" charset="0"/>
      <p:regular r:id="rId10"/>
      <p:bold r:id="rId11"/>
      <p:italic r:id="rId12"/>
      <p:boldItalic r:id="rId13"/>
    </p:embeddedFont>
    <p:embeddedFont>
      <p:font typeface="Cooper Black" pitchFamily="18" charset="0"/>
      <p:regular r:id="rId14"/>
    </p:embeddedFont>
    <p:embeddedFont>
      <p:font typeface="Broadway" pitchFamily="82" charset="0"/>
      <p:regular r:id="rId15"/>
    </p:embeddedFont>
    <p:embeddedFont>
      <p:font typeface="黑体" pitchFamily="49" charset="-122"/>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41"/>
    <a:srgbClr val="C12032"/>
    <a:srgbClr val="065C75"/>
    <a:srgbClr val="02A5E3"/>
    <a:srgbClr val="00ADEF"/>
    <a:srgbClr val="008E40"/>
    <a:srgbClr val="00B050"/>
    <a:srgbClr val="00EA6A"/>
    <a:srgbClr val="FD7BDB"/>
    <a:srgbClr val="FB2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61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311980" y="-134718"/>
            <a:ext cx="12503980" cy="6992718"/>
          </a:xfrm>
          <a:prstGeom prst="rect">
            <a:avLst/>
          </a:prstGeom>
        </p:spPr>
      </p:pic>
    </p:spTree>
    <p:extLst>
      <p:ext uri="{BB962C8B-B14F-4D97-AF65-F5344CB8AC3E}">
        <p14:creationId xmlns:p14="http://schemas.microsoft.com/office/powerpoint/2010/main" val="2963668801"/>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audio" Target="../media/audio8.wav"/></Relationships>
</file>

<file path=ppt/slides/_rels/slide3.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audio" Target="../media/audio9.wav"/><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4.wav"/><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5.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5.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sPham5"/>
          <p:cNvSpPr txBox="1"/>
          <p:nvPr/>
        </p:nvSpPr>
        <p:spPr>
          <a:xfrm>
            <a:off x="778016" y="2581094"/>
            <a:ext cx="10530571" cy="2113143"/>
          </a:xfrm>
          <a:prstGeom prst="rect">
            <a:avLst/>
          </a:prstGeom>
          <a:noFill/>
          <a:ln w="9525">
            <a:noFill/>
          </a:ln>
        </p:spPr>
        <p:txBody>
          <a:bodyPr wrap="square">
            <a:spAutoFit/>
          </a:bodyPr>
          <a:lstStyle/>
          <a:p>
            <a:pPr lvl="0" algn="ctr" defTabSz="1500505">
              <a:lnSpc>
                <a:spcPts val="7800"/>
              </a:lnSpc>
            </a:pP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Cooper Black" panose="0208090404030B020404" pitchFamily="18" charset="0"/>
              </a:rPr>
              <a:t>What's your </a:t>
            </a:r>
          </a:p>
          <a:p>
            <a:pPr lvl="0" algn="ctr" defTabSz="1500505">
              <a:lnSpc>
                <a:spcPts val="7800"/>
              </a:lnSpc>
            </a:pP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Cooper Black" panose="0208090404030B020404" pitchFamily="18" charset="0"/>
              </a:rPr>
              <a:t>phone number?</a:t>
            </a:r>
            <a:endParaRPr lang="en-US" altLang="zh-CN"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Cooper Black" panose="0208090404030B020404" pitchFamily="18" charset="0"/>
              <a:ea typeface="黑体" panose="02010609060101010101" pitchFamily="2" charset="-122"/>
            </a:endParaRPr>
          </a:p>
        </p:txBody>
      </p:sp>
      <p:grpSp>
        <p:nvGrpSpPr>
          <p:cNvPr id="11" name="Group 10"/>
          <p:cNvGrpSpPr/>
          <p:nvPr/>
        </p:nvGrpSpPr>
        <p:grpSpPr>
          <a:xfrm>
            <a:off x="1320798" y="1052066"/>
            <a:ext cx="4206240" cy="1027844"/>
            <a:chOff x="1190170" y="1497313"/>
            <a:chExt cx="4481503" cy="1278079"/>
          </a:xfrm>
        </p:grpSpPr>
        <p:sp>
          <p:nvSpPr>
            <p:cNvPr id="10" name="Rectangle 9"/>
            <p:cNvSpPr/>
            <p:nvPr/>
          </p:nvSpPr>
          <p:spPr>
            <a:xfrm>
              <a:off x="1806784" y="1617550"/>
              <a:ext cx="3864889" cy="909613"/>
            </a:xfrm>
            <a:prstGeom prst="rect">
              <a:avLst/>
            </a:prstGeom>
            <a:solidFill>
              <a:schemeClr val="bg1"/>
            </a:solidFill>
            <a:ln w="28575">
              <a:solidFill>
                <a:srgbClr val="065C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pc="300" dirty="0">
                  <a:ln w="0">
                    <a:solidFill>
                      <a:schemeClr val="accent4">
                        <a:lumMod val="60000"/>
                        <a:lumOff val="40000"/>
                      </a:schemeClr>
                    </a:solidFill>
                  </a:ln>
                  <a:solidFill>
                    <a:srgbClr val="008E40"/>
                  </a:solidFill>
                  <a:effectLst>
                    <a:outerShdw blurRad="38100" dist="19050" dir="2700000" algn="tl" rotWithShape="0">
                      <a:schemeClr val="dk1">
                        <a:alpha val="40000"/>
                      </a:schemeClr>
                    </a:outerShdw>
                  </a:effectLst>
                  <a:latin typeface="Broadway" panose="04040905080B02020502" pitchFamily="82" charset="0"/>
                  <a:ea typeface="黑体" panose="02010609060101010101" pitchFamily="2" charset="-122"/>
                  <a:cs typeface="Arial" panose="020B0604020202020204" pitchFamily="34" charset="0"/>
                </a:rPr>
                <a:t>    </a:t>
              </a:r>
              <a:r>
                <a:rPr lang="en-US" altLang="zh-CN" sz="4000" b="1" spc="300" dirty="0">
                  <a:ln w="0">
                    <a:solidFill>
                      <a:schemeClr val="accent4">
                        <a:lumMod val="60000"/>
                        <a:lumOff val="40000"/>
                      </a:schemeClr>
                    </a:solidFill>
                  </a:ln>
                  <a:solidFill>
                    <a:srgbClr val="065C75"/>
                  </a:solidFill>
                  <a:effectLst>
                    <a:outerShdw blurRad="38100" dist="19050" dir="2700000" algn="tl" rotWithShape="0">
                      <a:schemeClr val="dk1">
                        <a:alpha val="40000"/>
                      </a:schemeClr>
                    </a:outerShdw>
                  </a:effectLst>
                  <a:latin typeface="Broadway" panose="04040905080B02020502" pitchFamily="82" charset="0"/>
                  <a:ea typeface="黑体" panose="02010609060101010101" pitchFamily="2" charset="-122"/>
                  <a:cs typeface="Arial" panose="020B0604020202020204" pitchFamily="34" charset="0"/>
                </a:rPr>
                <a:t>UNIT 18</a:t>
              </a:r>
              <a:endParaRPr lang="en-US" sz="4000" spc="300" dirty="0">
                <a:solidFill>
                  <a:srgbClr val="065C75"/>
                </a:solidFill>
                <a:latin typeface="Broadway" panose="04040905080B02020502" pitchFamily="82" charset="0"/>
              </a:endParaRPr>
            </a:p>
          </p:txBody>
        </p:sp>
        <p:pic>
          <p:nvPicPr>
            <p:cNvPr id="8" name="Picture 7"/>
            <p:cNvPicPr>
              <a:picLocks noChangeAspect="1"/>
            </p:cNvPicPr>
            <p:nvPr/>
          </p:nvPicPr>
          <p:blipFill>
            <a:blip r:embed="rId2"/>
            <a:stretch>
              <a:fillRect/>
            </a:stretch>
          </p:blipFill>
          <p:spPr>
            <a:xfrm>
              <a:off x="1190170" y="1497313"/>
              <a:ext cx="1420675" cy="1278079"/>
            </a:xfrm>
            <a:prstGeom prst="rect">
              <a:avLst/>
            </a:prstGeom>
          </p:spPr>
        </p:pic>
      </p:grpSp>
      <p:grpSp>
        <p:nvGrpSpPr>
          <p:cNvPr id="12" name="Group 11"/>
          <p:cNvGrpSpPr/>
          <p:nvPr/>
        </p:nvGrpSpPr>
        <p:grpSpPr>
          <a:xfrm>
            <a:off x="6669069" y="4986438"/>
            <a:ext cx="4438407" cy="1005840"/>
            <a:chOff x="4685142" y="4522824"/>
            <a:chExt cx="5176199" cy="1275533"/>
          </a:xfrm>
        </p:grpSpPr>
        <p:sp>
          <p:nvSpPr>
            <p:cNvPr id="13" name="Rectangle 12"/>
            <p:cNvSpPr/>
            <p:nvPr/>
          </p:nvSpPr>
          <p:spPr>
            <a:xfrm>
              <a:off x="4685142" y="4637753"/>
              <a:ext cx="4420553" cy="927660"/>
            </a:xfrm>
            <a:prstGeom prst="rect">
              <a:avLst/>
            </a:prstGeom>
            <a:solidFill>
              <a:schemeClr val="bg1"/>
            </a:solidFill>
            <a:ln w="28575">
              <a:solidFill>
                <a:srgbClr val="C1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spc="300" dirty="0">
                  <a:ln w="0">
                    <a:solidFill>
                      <a:schemeClr val="accent4">
                        <a:lumMod val="60000"/>
                        <a:lumOff val="40000"/>
                      </a:schemeClr>
                    </a:solidFill>
                  </a:ln>
                  <a:solidFill>
                    <a:srgbClr val="008E40"/>
                  </a:solidFill>
                  <a:effectLst>
                    <a:outerShdw blurRad="38100" dist="19050" dir="2700000" algn="tl" rotWithShape="0">
                      <a:schemeClr val="dk1">
                        <a:alpha val="40000"/>
                      </a:schemeClr>
                    </a:outerShdw>
                  </a:effectLst>
                  <a:latin typeface="Broadway" panose="04040905080B02020502" pitchFamily="82" charset="0"/>
                  <a:ea typeface="黑体" panose="02010609060101010101" pitchFamily="2" charset="-122"/>
                  <a:cs typeface="Arial" panose="020B0604020202020204" pitchFamily="34" charset="0"/>
                </a:rPr>
                <a:t>  </a:t>
              </a:r>
              <a:r>
                <a:rPr lang="en-US" altLang="zh-CN" sz="4000" b="1" spc="300" dirty="0">
                  <a:ln w="0">
                    <a:solidFill>
                      <a:schemeClr val="accent4">
                        <a:lumMod val="60000"/>
                        <a:lumOff val="40000"/>
                      </a:schemeClr>
                    </a:solidFill>
                  </a:ln>
                  <a:solidFill>
                    <a:srgbClr val="C12032"/>
                  </a:solidFill>
                  <a:effectLst>
                    <a:outerShdw blurRad="38100" dist="19050" dir="2700000" algn="tl" rotWithShape="0">
                      <a:schemeClr val="dk1">
                        <a:alpha val="40000"/>
                      </a:schemeClr>
                    </a:outerShdw>
                  </a:effectLst>
                  <a:latin typeface="Broadway" panose="04040905080B02020502" pitchFamily="82" charset="0"/>
                  <a:ea typeface="黑体" panose="02010609060101010101" pitchFamily="2" charset="-122"/>
                  <a:cs typeface="Arial" panose="020B0604020202020204" pitchFamily="34" charset="0"/>
                </a:rPr>
                <a:t>Lesson 3</a:t>
              </a:r>
              <a:endParaRPr lang="en-US" sz="4000" spc="300" dirty="0">
                <a:solidFill>
                  <a:srgbClr val="C12032"/>
                </a:solidFill>
                <a:latin typeface="Broadway" panose="04040905080B02020502" pitchFamily="82" charset="0"/>
              </a:endParaRPr>
            </a:p>
          </p:txBody>
        </p:sp>
        <p:pic>
          <p:nvPicPr>
            <p:cNvPr id="7" name="Picture 6"/>
            <p:cNvPicPr>
              <a:picLocks noChangeAspect="1"/>
            </p:cNvPicPr>
            <p:nvPr/>
          </p:nvPicPr>
          <p:blipFill>
            <a:blip r:embed="rId3"/>
            <a:stretch>
              <a:fillRect/>
            </a:stretch>
          </p:blipFill>
          <p:spPr>
            <a:xfrm>
              <a:off x="8350048" y="4522824"/>
              <a:ext cx="1511293" cy="1275533"/>
            </a:xfrm>
            <a:prstGeom prst="rect">
              <a:avLst/>
            </a:prstGeom>
          </p:spPr>
        </p:pic>
      </p:grpSp>
    </p:spTree>
    <p:extLst>
      <p:ext uri="{BB962C8B-B14F-4D97-AF65-F5344CB8AC3E}">
        <p14:creationId xmlns:p14="http://schemas.microsoft.com/office/powerpoint/2010/main" val="1412184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889" y="423861"/>
            <a:ext cx="2351926" cy="369332"/>
          </a:xfrm>
          <a:prstGeom prst="rect">
            <a:avLst/>
          </a:prstGeom>
        </p:spPr>
        <p:txBody>
          <a:bodyPr wrap="none">
            <a:spAutoFit/>
          </a:bodyPr>
          <a:lstStyle/>
          <a:p>
            <a:r>
              <a:rPr lang="en-US" b="1" dirty="0">
                <a:latin typeface="Helvetica Neue"/>
              </a:rPr>
              <a:t>1. Listen and repeat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18318475"/>
              </p:ext>
            </p:extLst>
          </p:nvPr>
        </p:nvGraphicFramePr>
        <p:xfrm>
          <a:off x="1586217" y="1186400"/>
          <a:ext cx="9927919" cy="4536632"/>
        </p:xfrm>
        <a:graphic>
          <a:graphicData uri="http://schemas.openxmlformats.org/drawingml/2006/table">
            <a:tbl>
              <a:tblPr/>
              <a:tblGrid>
                <a:gridCol w="3128890">
                  <a:extLst>
                    <a:ext uri="{9D8B030D-6E8A-4147-A177-3AD203B41FA5}">
                      <a16:colId xmlns="" xmlns:a16="http://schemas.microsoft.com/office/drawing/2014/main" val="20000"/>
                    </a:ext>
                  </a:extLst>
                </a:gridCol>
                <a:gridCol w="6799029">
                  <a:extLst>
                    <a:ext uri="{9D8B030D-6E8A-4147-A177-3AD203B41FA5}">
                      <a16:colId xmlns="" xmlns:a16="http://schemas.microsoft.com/office/drawing/2014/main" val="20001"/>
                    </a:ext>
                  </a:extLst>
                </a:gridCol>
              </a:tblGrid>
              <a:tr h="1134158">
                <a:tc>
                  <a:txBody>
                    <a:bodyPr/>
                    <a:lstStyle/>
                    <a:p>
                      <a:pPr algn="ctr"/>
                      <a:r>
                        <a:rPr lang="en-US" sz="3600" b="1" dirty="0">
                          <a:effectLst/>
                          <a:latin typeface="Arial" panose="020B0604020202020204" pitchFamily="34" charset="0"/>
                          <a:cs typeface="Arial" panose="020B0604020202020204" pitchFamily="34" charset="0"/>
                        </a:rPr>
                        <a:t>re</a:t>
                      </a:r>
                      <a:r>
                        <a:rPr lang="en-US" sz="3600" b="1" dirty="0">
                          <a:solidFill>
                            <a:srgbClr val="D52631"/>
                          </a:solidFill>
                          <a:effectLst/>
                          <a:latin typeface="Arial" panose="020B0604020202020204" pitchFamily="34" charset="0"/>
                          <a:cs typeface="Arial" panose="020B0604020202020204" pitchFamily="34" charset="0"/>
                        </a:rPr>
                        <a:t>'</a:t>
                      </a:r>
                      <a:r>
                        <a:rPr lang="en-US" sz="3600" b="1" dirty="0">
                          <a:effectLst/>
                          <a:latin typeface="Arial" panose="020B0604020202020204" pitchFamily="34" charset="0"/>
                          <a:cs typeface="Arial" panose="020B0604020202020204" pitchFamily="34" charset="0"/>
                        </a:rPr>
                        <a:t>peat</a:t>
                      </a:r>
                    </a:p>
                  </a:txBody>
                  <a:tcPr marL="190500" marR="190500" marT="190500" marB="1905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a:effectLst/>
                          <a:latin typeface="Arial" panose="020B0604020202020204" pitchFamily="34" charset="0"/>
                          <a:cs typeface="Arial" panose="020B0604020202020204" pitchFamily="34" charset="0"/>
                        </a:rPr>
                        <a:t>Can you re</a:t>
                      </a:r>
                      <a:r>
                        <a:rPr lang="en-US" sz="2800">
                          <a:solidFill>
                            <a:srgbClr val="D52631"/>
                          </a:solidFill>
                          <a:effectLst/>
                          <a:latin typeface="Arial" panose="020B0604020202020204" pitchFamily="34" charset="0"/>
                          <a:cs typeface="Arial" panose="020B0604020202020204" pitchFamily="34" charset="0"/>
                        </a:rPr>
                        <a:t>'</a:t>
                      </a:r>
                      <a:r>
                        <a:rPr lang="en-US" sz="2800">
                          <a:effectLst/>
                          <a:latin typeface="Arial" panose="020B0604020202020204" pitchFamily="34" charset="0"/>
                          <a:cs typeface="Arial" panose="020B0604020202020204" pitchFamily="34" charset="0"/>
                        </a:rPr>
                        <a:t>peat that?</a:t>
                      </a:r>
                    </a:p>
                  </a:txBody>
                  <a:tcPr marL="285750" marR="285750" marT="285750" marB="2857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0"/>
                  </a:ext>
                </a:extLst>
              </a:tr>
              <a:tr h="1134158">
                <a:tc>
                  <a:txBody>
                    <a:bodyPr/>
                    <a:lstStyle/>
                    <a:p>
                      <a:pPr algn="ctr"/>
                      <a:r>
                        <a:rPr lang="en-US" sz="3600" b="1" dirty="0">
                          <a:effectLst/>
                          <a:latin typeface="Arial" panose="020B0604020202020204" pitchFamily="34" charset="0"/>
                          <a:cs typeface="Arial" panose="020B0604020202020204" pitchFamily="34" charset="0"/>
                        </a:rPr>
                        <a:t>en</a:t>
                      </a:r>
                      <a:r>
                        <a:rPr lang="en-US" sz="3600" b="1" dirty="0">
                          <a:solidFill>
                            <a:srgbClr val="D52631"/>
                          </a:solidFill>
                          <a:effectLst/>
                          <a:latin typeface="Arial" panose="020B0604020202020204" pitchFamily="34" charset="0"/>
                          <a:cs typeface="Arial" panose="020B0604020202020204" pitchFamily="34" charset="0"/>
                        </a:rPr>
                        <a:t>'</a:t>
                      </a:r>
                      <a:r>
                        <a:rPr lang="en-US" sz="3600" b="1" dirty="0">
                          <a:effectLst/>
                          <a:latin typeface="Arial" panose="020B0604020202020204" pitchFamily="34" charset="0"/>
                          <a:cs typeface="Arial" panose="020B0604020202020204" pitchFamily="34" charset="0"/>
                        </a:rPr>
                        <a:t>joy</a:t>
                      </a:r>
                    </a:p>
                  </a:txBody>
                  <a:tcPr marL="190500" marR="190500" marT="190500" marB="1905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a:effectLst/>
                          <a:latin typeface="Arial" panose="020B0604020202020204" pitchFamily="34" charset="0"/>
                          <a:cs typeface="Arial" panose="020B0604020202020204" pitchFamily="34" charset="0"/>
                        </a:rPr>
                        <a:t>She en</a:t>
                      </a:r>
                      <a:r>
                        <a:rPr lang="en-US" sz="2800">
                          <a:solidFill>
                            <a:srgbClr val="D52631"/>
                          </a:solidFill>
                          <a:effectLst/>
                          <a:latin typeface="Arial" panose="020B0604020202020204" pitchFamily="34" charset="0"/>
                          <a:cs typeface="Arial" panose="020B0604020202020204" pitchFamily="34" charset="0"/>
                        </a:rPr>
                        <a:t>'</a:t>
                      </a:r>
                      <a:r>
                        <a:rPr lang="en-US" sz="2800">
                          <a:effectLst/>
                          <a:latin typeface="Arial" panose="020B0604020202020204" pitchFamily="34" charset="0"/>
                          <a:cs typeface="Arial" panose="020B0604020202020204" pitchFamily="34" charset="0"/>
                        </a:rPr>
                        <a:t>joys the party.</a:t>
                      </a:r>
                    </a:p>
                  </a:txBody>
                  <a:tcPr marL="285750" marR="285750" marT="285750" marB="2857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1"/>
                  </a:ext>
                </a:extLst>
              </a:tr>
              <a:tr h="1134158">
                <a:tc>
                  <a:txBody>
                    <a:bodyPr/>
                    <a:lstStyle/>
                    <a:p>
                      <a:pPr algn="ctr"/>
                      <a:r>
                        <a:rPr lang="en-US" sz="3600" b="1" dirty="0">
                          <a:effectLst/>
                          <a:latin typeface="Arial" panose="020B0604020202020204" pitchFamily="34" charset="0"/>
                          <a:cs typeface="Arial" panose="020B0604020202020204" pitchFamily="34" charset="0"/>
                        </a:rPr>
                        <a:t>in</a:t>
                      </a:r>
                      <a:r>
                        <a:rPr lang="en-US" sz="3600" b="1" dirty="0">
                          <a:solidFill>
                            <a:srgbClr val="D52631"/>
                          </a:solidFill>
                          <a:effectLst/>
                          <a:latin typeface="Arial" panose="020B0604020202020204" pitchFamily="34" charset="0"/>
                          <a:cs typeface="Arial" panose="020B0604020202020204" pitchFamily="34" charset="0"/>
                        </a:rPr>
                        <a:t>'</a:t>
                      </a:r>
                      <a:r>
                        <a:rPr lang="en-US" sz="3600" b="1" dirty="0">
                          <a:effectLst/>
                          <a:latin typeface="Arial" panose="020B0604020202020204" pitchFamily="34" charset="0"/>
                          <a:cs typeface="Arial" panose="020B0604020202020204" pitchFamily="34" charset="0"/>
                        </a:rPr>
                        <a:t>vite</a:t>
                      </a:r>
                    </a:p>
                  </a:txBody>
                  <a:tcPr marL="190500" marR="190500" marT="190500" marB="1905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a:effectLst/>
                          <a:latin typeface="Arial" panose="020B0604020202020204" pitchFamily="34" charset="0"/>
                          <a:cs typeface="Arial" panose="020B0604020202020204" pitchFamily="34" charset="0"/>
                        </a:rPr>
                        <a:t>They in</a:t>
                      </a:r>
                      <a:r>
                        <a:rPr lang="en-US" sz="2800">
                          <a:solidFill>
                            <a:srgbClr val="D52631"/>
                          </a:solidFill>
                          <a:effectLst/>
                          <a:latin typeface="Arial" panose="020B0604020202020204" pitchFamily="34" charset="0"/>
                          <a:cs typeface="Arial" panose="020B0604020202020204" pitchFamily="34" charset="0"/>
                        </a:rPr>
                        <a:t>'</a:t>
                      </a:r>
                      <a:r>
                        <a:rPr lang="en-US" sz="2800">
                          <a:effectLst/>
                          <a:latin typeface="Arial" panose="020B0604020202020204" pitchFamily="34" charset="0"/>
                          <a:cs typeface="Arial" panose="020B0604020202020204" pitchFamily="34" charset="0"/>
                        </a:rPr>
                        <a:t>vite me to go for a picnic.</a:t>
                      </a:r>
                    </a:p>
                  </a:txBody>
                  <a:tcPr marL="285750" marR="285750" marT="285750" marB="2857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2"/>
                  </a:ext>
                </a:extLst>
              </a:tr>
              <a:tr h="1134158">
                <a:tc>
                  <a:txBody>
                    <a:bodyPr/>
                    <a:lstStyle/>
                    <a:p>
                      <a:pPr algn="ctr"/>
                      <a:r>
                        <a:rPr lang="en-US" sz="3600" b="1" dirty="0">
                          <a:effectLst/>
                          <a:latin typeface="Arial" panose="020B0604020202020204" pitchFamily="34" charset="0"/>
                          <a:cs typeface="Arial" panose="020B0604020202020204" pitchFamily="34" charset="0"/>
                        </a:rPr>
                        <a:t>com</a:t>
                      </a:r>
                      <a:r>
                        <a:rPr lang="en-US" sz="3600" b="1" dirty="0">
                          <a:solidFill>
                            <a:srgbClr val="D52631"/>
                          </a:solidFill>
                          <a:effectLst/>
                          <a:latin typeface="Arial" panose="020B0604020202020204" pitchFamily="34" charset="0"/>
                          <a:cs typeface="Arial" panose="020B0604020202020204" pitchFamily="34" charset="0"/>
                        </a:rPr>
                        <a:t>'</a:t>
                      </a:r>
                      <a:r>
                        <a:rPr lang="en-US" sz="3600" b="1" dirty="0">
                          <a:effectLst/>
                          <a:latin typeface="Arial" panose="020B0604020202020204" pitchFamily="34" charset="0"/>
                          <a:cs typeface="Arial" panose="020B0604020202020204" pitchFamily="34" charset="0"/>
                        </a:rPr>
                        <a:t>plete</a:t>
                      </a:r>
                    </a:p>
                  </a:txBody>
                  <a:tcPr marL="190500" marR="190500" marT="190500" marB="19050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We have to com</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plete the sentences.</a:t>
                      </a:r>
                    </a:p>
                  </a:txBody>
                  <a:tcPr marL="285750" marR="285750" marT="285750" marB="2857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1" name="Rounded Rectangle 10"/>
          <p:cNvSpPr/>
          <p:nvPr/>
        </p:nvSpPr>
        <p:spPr>
          <a:xfrm>
            <a:off x="3780016" y="8531985"/>
            <a:ext cx="5297488"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bg1"/>
                </a:solidFill>
              </a:rPr>
              <a:t>Can you </a:t>
            </a:r>
            <a:r>
              <a:rPr lang="en-US" sz="4000" dirty="0" err="1">
                <a:solidFill>
                  <a:schemeClr val="bg1"/>
                </a:solidFill>
              </a:rPr>
              <a:t>re'peat</a:t>
            </a:r>
            <a:r>
              <a:rPr lang="en-US" sz="4000" dirty="0">
                <a:solidFill>
                  <a:schemeClr val="bg1"/>
                </a:solidFill>
              </a:rPr>
              <a:t> that?</a:t>
            </a:r>
            <a:endParaRPr lang="en-US" sz="4000" b="1" dirty="0">
              <a:solidFill>
                <a:schemeClr val="bg1"/>
              </a:solidFill>
            </a:endParaRPr>
          </a:p>
        </p:txBody>
      </p:sp>
      <p:sp>
        <p:nvSpPr>
          <p:cNvPr id="13" name="Rounded Rectangle 12"/>
          <p:cNvSpPr/>
          <p:nvPr/>
        </p:nvSpPr>
        <p:spPr>
          <a:xfrm>
            <a:off x="4024850" y="8531985"/>
            <a:ext cx="528955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She </a:t>
            </a:r>
            <a:r>
              <a:rPr lang="en-US" sz="3600" b="1" dirty="0" err="1">
                <a:solidFill>
                  <a:schemeClr val="bg1"/>
                </a:solidFill>
              </a:rPr>
              <a:t>en'joys</a:t>
            </a:r>
            <a:r>
              <a:rPr lang="en-US" sz="3600" b="1" dirty="0">
                <a:solidFill>
                  <a:schemeClr val="bg1"/>
                </a:solidFill>
              </a:rPr>
              <a:t> the party.</a:t>
            </a:r>
          </a:p>
        </p:txBody>
      </p:sp>
      <p:sp>
        <p:nvSpPr>
          <p:cNvPr id="16" name="Rounded Rectangle 15"/>
          <p:cNvSpPr/>
          <p:nvPr/>
        </p:nvSpPr>
        <p:spPr>
          <a:xfrm>
            <a:off x="3989925" y="8531985"/>
            <a:ext cx="5297487"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They </a:t>
            </a:r>
            <a:r>
              <a:rPr lang="en-US" sz="3600" b="1" dirty="0" err="1">
                <a:solidFill>
                  <a:schemeClr val="bg1"/>
                </a:solidFill>
              </a:rPr>
              <a:t>in'vite</a:t>
            </a:r>
            <a:r>
              <a:rPr lang="en-US" sz="3600" b="1" dirty="0">
                <a:solidFill>
                  <a:schemeClr val="bg1"/>
                </a:solidFill>
              </a:rPr>
              <a:t> me to go for a picnic.</a:t>
            </a:r>
          </a:p>
        </p:txBody>
      </p:sp>
      <p:sp>
        <p:nvSpPr>
          <p:cNvPr id="17" name="Rounded Rectangle 16"/>
          <p:cNvSpPr/>
          <p:nvPr/>
        </p:nvSpPr>
        <p:spPr>
          <a:xfrm>
            <a:off x="4062950" y="8531985"/>
            <a:ext cx="528955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We have to </a:t>
            </a:r>
            <a:r>
              <a:rPr lang="en-US" sz="3600" b="1" dirty="0" err="1">
                <a:solidFill>
                  <a:schemeClr val="bg1"/>
                </a:solidFill>
              </a:rPr>
              <a:t>com'plete</a:t>
            </a:r>
            <a:r>
              <a:rPr lang="en-US" sz="3600" b="1" dirty="0">
                <a:solidFill>
                  <a:schemeClr val="bg1"/>
                </a:solidFill>
              </a:rPr>
              <a:t> the sentences.</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889" y="1627701"/>
            <a:ext cx="483360" cy="483360"/>
          </a:xfrm>
          <a:prstGeom prst="ellipse">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889" y="2632624"/>
            <a:ext cx="483360" cy="483360"/>
          </a:xfrm>
          <a:prstGeom prst="ellipse">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889" y="3637547"/>
            <a:ext cx="483360" cy="483360"/>
          </a:xfrm>
          <a:prstGeom prst="ellipse">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889" y="4796646"/>
            <a:ext cx="483360" cy="483360"/>
          </a:xfrm>
          <a:prstGeom prst="ellipse">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04904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repeat.wav"/>
                                        </p:tgtEl>
                                      </p:cMediaNode>
                                    </p:audio>
                                  </p:subTnLst>
                                </p:cTn>
                              </p:par>
                            </p:childTnLst>
                          </p:cTn>
                        </p:par>
                        <p:par>
                          <p:cTn id="8" fill="hold">
                            <p:stCondLst>
                              <p:cond delay="500"/>
                            </p:stCondLst>
                            <p:childTnLst>
                              <p:par>
                                <p:cTn id="9" presetID="26" presetClass="emph" presetSubtype="0" fill="hold" grpId="0" nodeType="afterEffect">
                                  <p:stCondLst>
                                    <p:cond delay="175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can you.wav"/>
                                        </p:tgtEl>
                                      </p:cMediaNode>
                                    </p:audio>
                                  </p:sub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8"/>
                                        </p:tgtEl>
                                      </p:cBhvr>
                                    </p:animEffect>
                                    <p:animScale>
                                      <p:cBhvr>
                                        <p:cTn id="17" dur="250" autoRev="1" fill="hold"/>
                                        <p:tgtEl>
                                          <p:spTgt spid="18"/>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4" name="enjoy.wav"/>
                                        </p:tgtEl>
                                      </p:cMediaNode>
                                    </p:audio>
                                  </p:subTnLst>
                                </p:cTn>
                              </p:par>
                            </p:childTnLst>
                          </p:cTn>
                        </p:par>
                        <p:par>
                          <p:cTn id="18" fill="hold">
                            <p:stCondLst>
                              <p:cond delay="500"/>
                            </p:stCondLst>
                            <p:childTnLst>
                              <p:par>
                                <p:cTn id="19" presetID="26" presetClass="emph" presetSubtype="0" fill="hold" grpId="0" nodeType="afterEffect">
                                  <p:stCondLst>
                                    <p:cond delay="1750"/>
                                  </p:stCondLst>
                                  <p:childTnLst>
                                    <p:animEffect transition="out" filter="fade">
                                      <p:cBhvr>
                                        <p:cTn id="20" dur="500" tmFilter="0, 0; .2, .5; .8, .5; 1, 0"/>
                                        <p:tgtEl>
                                          <p:spTgt spid="13"/>
                                        </p:tgtEl>
                                      </p:cBhvr>
                                    </p:animEffect>
                                    <p:animScale>
                                      <p:cBhvr>
                                        <p:cTn id="21" dur="250" autoRev="1" fill="hold"/>
                                        <p:tgtEl>
                                          <p:spTgt spid="13"/>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she enjoy.wav"/>
                                        </p:tgtEl>
                                      </p:cMediaNode>
                                    </p:audio>
                                  </p:sub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invite.wav"/>
                                        </p:tgtEl>
                                      </p:cMediaNode>
                                    </p:audio>
                                  </p:subTnLst>
                                </p:cTn>
                              </p:par>
                            </p:childTnLst>
                          </p:cTn>
                        </p:par>
                        <p:par>
                          <p:cTn id="28" fill="hold">
                            <p:stCondLst>
                              <p:cond delay="500"/>
                            </p:stCondLst>
                            <p:childTnLst>
                              <p:par>
                                <p:cTn id="29" presetID="26" presetClass="emph" presetSubtype="0" fill="hold" grpId="0" nodeType="afterEffect">
                                  <p:stCondLst>
                                    <p:cond delay="175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they invite.wav"/>
                                        </p:tgtEl>
                                      </p:cMediaNode>
                                    </p:audio>
                                  </p:sub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complete.wav"/>
                                        </p:tgtEl>
                                      </p:cMediaNode>
                                    </p:audio>
                                  </p:subTnLst>
                                </p:cTn>
                              </p:par>
                            </p:childTnLst>
                          </p:cTn>
                        </p:par>
                        <p:par>
                          <p:cTn id="38" fill="hold">
                            <p:stCondLst>
                              <p:cond delay="500"/>
                            </p:stCondLst>
                            <p:childTnLst>
                              <p:par>
                                <p:cTn id="39" presetID="26" presetClass="emph" presetSubtype="0" fill="hold" grpId="0" nodeType="afterEffect">
                                  <p:stCondLst>
                                    <p:cond delay="1750"/>
                                  </p:stCondLst>
                                  <p:childTnLst>
                                    <p:animEffect transition="out" filter="fade">
                                      <p:cBhvr>
                                        <p:cTn id="40" dur="500" tmFilter="0, 0; .2, .5; .8, .5; 1, 0"/>
                                        <p:tgtEl>
                                          <p:spTgt spid="17"/>
                                        </p:tgtEl>
                                      </p:cBhvr>
                                    </p:animEffect>
                                    <p:animScale>
                                      <p:cBhvr>
                                        <p:cTn id="41" dur="250" autoRev="1" fill="hold"/>
                                        <p:tgtEl>
                                          <p:spTgt spid="17"/>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we complete.wav"/>
                                        </p:tgtEl>
                                      </p:cMediaNode>
                                    </p:audio>
                                  </p:subTnLst>
                                </p:cTn>
                              </p:par>
                            </p:childTnLst>
                          </p:cTn>
                        </p:par>
                      </p:childTnLst>
                    </p:cTn>
                  </p:par>
                </p:childTnLst>
              </p:cTn>
              <p:nextCondLst>
                <p:cond evt="onClick" delay="0">
                  <p:tgtEl>
                    <p:spTgt spid="20"/>
                  </p:tgtEl>
                </p:cond>
              </p:nextCondLst>
            </p:seq>
          </p:childTnLst>
        </p:cTn>
      </p:par>
    </p:tnLst>
    <p:bldLst>
      <p:bldP spid="11" grpId="0" animBg="1"/>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613" y="372345"/>
            <a:ext cx="5737468" cy="369332"/>
          </a:xfrm>
          <a:prstGeom prst="rect">
            <a:avLst/>
          </a:prstGeom>
        </p:spPr>
        <p:txBody>
          <a:bodyPr wrap="none">
            <a:spAutoFit/>
          </a:bodyPr>
          <a:lstStyle/>
          <a:p>
            <a:r>
              <a:rPr lang="en-US" b="1" dirty="0">
                <a:latin typeface="Helvetica Neue"/>
              </a:rPr>
              <a:t>2. Listen and circle. Then say the sentences aloud.</a:t>
            </a:r>
            <a:endParaRPr lang="en-US" dirty="0"/>
          </a:p>
        </p:txBody>
      </p:sp>
      <p:sp>
        <p:nvSpPr>
          <p:cNvPr id="3" name="Rectangle 2"/>
          <p:cNvSpPr/>
          <p:nvPr/>
        </p:nvSpPr>
        <p:spPr>
          <a:xfrm>
            <a:off x="1660335" y="921940"/>
            <a:ext cx="9633397" cy="5262979"/>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1. I ___________ my English lesson.</a:t>
            </a:r>
          </a:p>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a. enjoy		b. invite</a:t>
            </a:r>
          </a:p>
          <a:p>
            <a:pPr>
              <a:lnSpc>
                <a:spcPct val="150000"/>
              </a:lnSpc>
            </a:pPr>
            <a:r>
              <a:rPr lang="en-US" sz="2800" b="1" dirty="0">
                <a:solidFill>
                  <a:srgbClr val="002060"/>
                </a:solidFill>
                <a:latin typeface="Arial" panose="020B0604020202020204" pitchFamily="34" charset="0"/>
                <a:cs typeface="Arial" panose="020B0604020202020204" pitchFamily="34" charset="0"/>
              </a:rPr>
              <a:t>2. I want to ___________ some friends to my party.</a:t>
            </a:r>
          </a:p>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a. begin		b. invite</a:t>
            </a:r>
          </a:p>
          <a:p>
            <a:pPr>
              <a:lnSpc>
                <a:spcPct val="150000"/>
              </a:lnSpc>
            </a:pPr>
            <a:r>
              <a:rPr lang="en-US" sz="2800" b="1" dirty="0">
                <a:solidFill>
                  <a:srgbClr val="002060"/>
                </a:solidFill>
                <a:latin typeface="Arial" panose="020B0604020202020204" pitchFamily="34" charset="0"/>
                <a:cs typeface="Arial" panose="020B0604020202020204" pitchFamily="34" charset="0"/>
              </a:rPr>
              <a:t>3. They ___________ playing badminton.</a:t>
            </a:r>
          </a:p>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a. repeat		b. enjoy</a:t>
            </a:r>
          </a:p>
          <a:p>
            <a:pPr>
              <a:lnSpc>
                <a:spcPct val="150000"/>
              </a:lnSpc>
            </a:pPr>
            <a:r>
              <a:rPr lang="en-US" sz="2800" b="1" dirty="0">
                <a:solidFill>
                  <a:srgbClr val="002060"/>
                </a:solidFill>
                <a:latin typeface="Arial" panose="020B0604020202020204" pitchFamily="34" charset="0"/>
                <a:cs typeface="Arial" panose="020B0604020202020204" pitchFamily="34" charset="0"/>
              </a:rPr>
              <a:t>4. Now ___________ the sentence with these words.</a:t>
            </a:r>
          </a:p>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a. complete	b. repeat</a:t>
            </a:r>
            <a:endParaRPr lang="en-US" sz="2800" b="1" i="0" dirty="0">
              <a:solidFill>
                <a:srgbClr val="C00000"/>
              </a:solidFill>
              <a:effectLst/>
              <a:latin typeface="Arial" panose="020B0604020202020204" pitchFamily="34" charset="0"/>
              <a:cs typeface="Arial" panose="020B0604020202020204" pitchFamily="34" charset="0"/>
            </a:endParaRPr>
          </a:p>
        </p:txBody>
      </p:sp>
      <p:sp>
        <p:nvSpPr>
          <p:cNvPr id="4" name="Oval 3"/>
          <p:cNvSpPr/>
          <p:nvPr/>
        </p:nvSpPr>
        <p:spPr>
          <a:xfrm>
            <a:off x="2523221" y="1760667"/>
            <a:ext cx="457200" cy="457200"/>
          </a:xfrm>
          <a:prstGeom prst="ellipse">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300835" y="3028094"/>
            <a:ext cx="457200" cy="457200"/>
          </a:xfrm>
          <a:prstGeom prst="ellipse">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00835" y="4304166"/>
            <a:ext cx="457200" cy="457200"/>
          </a:xfrm>
          <a:prstGeom prst="ellipse">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67465" y="5592192"/>
            <a:ext cx="457200" cy="457200"/>
          </a:xfrm>
          <a:prstGeom prst="ellipse">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34" y="1760667"/>
            <a:ext cx="369917" cy="36576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33" y="3184751"/>
            <a:ext cx="369917" cy="36576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33" y="3119534"/>
            <a:ext cx="369917" cy="36576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33" y="4395606"/>
            <a:ext cx="369917" cy="36576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933" y="5606461"/>
            <a:ext cx="369917" cy="36576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7081" y="326834"/>
            <a:ext cx="369917" cy="365760"/>
          </a:xfrm>
          <a:prstGeom prst="rect">
            <a:avLst/>
          </a:prstGeom>
        </p:spPr>
      </p:pic>
    </p:spTree>
    <p:extLst>
      <p:ext uri="{BB962C8B-B14F-4D97-AF65-F5344CB8AC3E}">
        <p14:creationId xmlns:p14="http://schemas.microsoft.com/office/powerpoint/2010/main" val="26487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L3-21.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L3-22.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6"/>
                                        </p:tgtEl>
                                      </p:cBhvr>
                                    </p:animEffect>
                                    <p:animScale>
                                      <p:cBhvr>
                                        <p:cTn id="40" dur="250" autoRev="1" fill="hold"/>
                                        <p:tgtEl>
                                          <p:spTgt spid="16"/>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L3-23.wav"/>
                                        </p:tgtEl>
                                      </p:cMediaNode>
                                    </p:audio>
                                  </p:sub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7"/>
                                        </p:tgtEl>
                                      </p:cBhvr>
                                    </p:animEffect>
                                    <p:animScale>
                                      <p:cBhvr>
                                        <p:cTn id="46" dur="250" autoRev="1" fill="hold"/>
                                        <p:tgtEl>
                                          <p:spTgt spid="1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L3-24.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4 Tập 2 - Unit 18 What's your phone number- - Lesson 3 - 2 Listen and circle (mp3cut.net).wav"/>
                                        </p:tgtEl>
                                      </p:cMediaNode>
                                    </p:audio>
                                  </p:subTnLst>
                                </p:cTn>
                              </p:par>
                            </p:childTnLst>
                          </p:cTn>
                        </p:par>
                      </p:childTnLst>
                    </p:cTn>
                  </p:par>
                </p:childTnLst>
              </p:cTn>
              <p:nextCondLst>
                <p:cond evt="onClick" delay="0">
                  <p:tgtEl>
                    <p:spTgt spid="22"/>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081" y="397895"/>
            <a:ext cx="1713931" cy="369332"/>
          </a:xfrm>
          <a:prstGeom prst="rect">
            <a:avLst/>
          </a:prstGeom>
        </p:spPr>
        <p:txBody>
          <a:bodyPr wrap="none">
            <a:spAutoFit/>
          </a:bodyPr>
          <a:lstStyle/>
          <a:p>
            <a:r>
              <a:rPr lang="en-US" b="1" dirty="0">
                <a:latin typeface="Helvetica Neue"/>
              </a:rPr>
              <a:t>3. Let's chant.</a:t>
            </a:r>
            <a:endParaRPr lang="en-US" dirty="0"/>
          </a:p>
        </p:txBody>
      </p:sp>
      <p:pic>
        <p:nvPicPr>
          <p:cNvPr id="3" name="Picture 2"/>
          <p:cNvPicPr>
            <a:picLocks noChangeAspect="1"/>
          </p:cNvPicPr>
          <p:nvPr/>
        </p:nvPicPr>
        <p:blipFill rotWithShape="1">
          <a:blip r:embed="rId3"/>
          <a:srcRect l="15008" t="17708" r="14861" b="18229"/>
          <a:stretch/>
        </p:blipFill>
        <p:spPr>
          <a:xfrm>
            <a:off x="817081" y="995826"/>
            <a:ext cx="10116291" cy="51954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65604" y="5429251"/>
            <a:ext cx="57474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053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3chant.wav"/>
                                        </p:tgtEl>
                                      </p:cMediaNode>
                                    </p:audio>
                                  </p:sub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181" y="386834"/>
            <a:ext cx="1941557" cy="369332"/>
          </a:xfrm>
          <a:prstGeom prst="rect">
            <a:avLst/>
          </a:prstGeom>
        </p:spPr>
        <p:txBody>
          <a:bodyPr wrap="none">
            <a:spAutoFit/>
          </a:bodyPr>
          <a:lstStyle/>
          <a:p>
            <a:r>
              <a:rPr lang="en-US" b="1" dirty="0">
                <a:latin typeface="Helvetica Neue"/>
              </a:rPr>
              <a:t>4. Read and tick</a:t>
            </a:r>
            <a:endParaRPr lang="en-US" dirty="0"/>
          </a:p>
        </p:txBody>
      </p:sp>
      <p:sp>
        <p:nvSpPr>
          <p:cNvPr id="3" name="Rectangle 2"/>
          <p:cNvSpPr/>
          <p:nvPr/>
        </p:nvSpPr>
        <p:spPr>
          <a:xfrm>
            <a:off x="1167148" y="688084"/>
            <a:ext cx="9620250" cy="2640403"/>
          </a:xfrm>
          <a:prstGeom prst="rect">
            <a:avLst/>
          </a:prstGeom>
        </p:spPr>
        <p:txBody>
          <a:bodyPr wrap="square">
            <a:spAutoFit/>
          </a:bodyPr>
          <a:lstStyle/>
          <a:p>
            <a:pPr algn="just">
              <a:lnSpc>
                <a:spcPct val="120000"/>
              </a:lnSpc>
            </a:pPr>
            <a:r>
              <a:rPr lang="en-US" sz="2800" dirty="0">
                <a:solidFill>
                  <a:srgbClr val="002060"/>
                </a:solidFill>
                <a:latin typeface="Helvetica Neue"/>
              </a:rPr>
              <a:t>At weekends, Tom often goes for a picnic with his family in the countryside. He wants to relax and enjoy the scenery. He likes playing sports and games, and he enjoys taking photographs with his mobile phone. He also likes cooking lunch for his family.</a:t>
            </a:r>
            <a:endParaRPr lang="en-US" sz="2800"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10308142"/>
              </p:ext>
            </p:extLst>
          </p:nvPr>
        </p:nvGraphicFramePr>
        <p:xfrm>
          <a:off x="1455361" y="3456705"/>
          <a:ext cx="9241885" cy="2705100"/>
        </p:xfrm>
        <a:graphic>
          <a:graphicData uri="http://schemas.openxmlformats.org/drawingml/2006/table">
            <a:tbl>
              <a:tblPr/>
              <a:tblGrid>
                <a:gridCol w="7127335">
                  <a:extLst>
                    <a:ext uri="{9D8B030D-6E8A-4147-A177-3AD203B41FA5}">
                      <a16:colId xmlns="" xmlns:a16="http://schemas.microsoft.com/office/drawing/2014/main" val="20000"/>
                    </a:ext>
                  </a:extLst>
                </a:gridCol>
                <a:gridCol w="1143000">
                  <a:extLst>
                    <a:ext uri="{9D8B030D-6E8A-4147-A177-3AD203B41FA5}">
                      <a16:colId xmlns="" xmlns:a16="http://schemas.microsoft.com/office/drawing/2014/main" val="20001"/>
                    </a:ext>
                  </a:extLst>
                </a:gridCol>
                <a:gridCol w="971550">
                  <a:extLst>
                    <a:ext uri="{9D8B030D-6E8A-4147-A177-3AD203B41FA5}">
                      <a16:colId xmlns="" xmlns:a16="http://schemas.microsoft.com/office/drawing/2014/main" val="20002"/>
                    </a:ext>
                  </a:extLst>
                </a:gridCol>
              </a:tblGrid>
              <a:tr h="549393">
                <a:tc>
                  <a:txBody>
                    <a:bodyPr/>
                    <a:lstStyle/>
                    <a:p>
                      <a:pPr algn="ct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r>
                        <a:rPr lang="en-US" sz="2200" b="0" dirty="0">
                          <a:solidFill>
                            <a:srgbClr val="C00000"/>
                          </a:solidFill>
                          <a:effectLst/>
                          <a:latin typeface="Arial" panose="020B0604020202020204" pitchFamily="34" charset="0"/>
                          <a:cs typeface="Arial" panose="020B0604020202020204" pitchFamily="34" charset="0"/>
                        </a:rPr>
                        <a:t>True</a:t>
                      </a: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r>
                        <a:rPr lang="en-US" sz="2200" b="0" dirty="0">
                          <a:solidFill>
                            <a:srgbClr val="C00000"/>
                          </a:solidFill>
                          <a:effectLst/>
                          <a:latin typeface="Arial" panose="020B0604020202020204" pitchFamily="34" charset="0"/>
                          <a:cs typeface="Arial" panose="020B0604020202020204" pitchFamily="34" charset="0"/>
                        </a:rPr>
                        <a:t>False</a:t>
                      </a:r>
                    </a:p>
                  </a:txBody>
                  <a:tcPr marL="142875" marR="95250" marT="95250" marB="95250"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0"/>
                  </a:ext>
                </a:extLst>
              </a:tr>
              <a:tr h="549393">
                <a:tc>
                  <a:txBody>
                    <a:bodyPr/>
                    <a:lstStyle/>
                    <a:p>
                      <a:pPr fontAlgn="ctr"/>
                      <a:r>
                        <a:rPr lang="en-US" sz="2800" b="0" dirty="0">
                          <a:solidFill>
                            <a:schemeClr val="tx1"/>
                          </a:solidFill>
                          <a:effectLst/>
                          <a:latin typeface="Arial" panose="020B0604020202020204" pitchFamily="34" charset="0"/>
                          <a:cs typeface="Arial" panose="020B0604020202020204" pitchFamily="34" charset="0"/>
                        </a:rPr>
                        <a:t>1.  </a:t>
                      </a:r>
                      <a:r>
                        <a:rPr lang="en-US" sz="2800" b="0" dirty="0">
                          <a:solidFill>
                            <a:srgbClr val="C00000"/>
                          </a:solidFill>
                          <a:effectLst/>
                          <a:latin typeface="Arial" panose="020B0604020202020204" pitchFamily="34" charset="0"/>
                          <a:cs typeface="Arial" panose="020B0604020202020204" pitchFamily="34" charset="0"/>
                        </a:rPr>
                        <a:t>Tom often has picnics with his friends at the weekend.</a:t>
                      </a:r>
                    </a:p>
                  </a:txBody>
                  <a:tcPr marL="142875" marR="95250" marT="95250" marB="95250"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01"/>
                  </a:ext>
                </a:extLst>
              </a:tr>
              <a:tr h="549393">
                <a:tc>
                  <a:txBody>
                    <a:bodyPr/>
                    <a:lstStyle/>
                    <a:p>
                      <a:pPr fontAlgn="ctr"/>
                      <a:r>
                        <a:rPr lang="en-US" sz="2800" b="0" dirty="0">
                          <a:solidFill>
                            <a:schemeClr val="tx1"/>
                          </a:solidFill>
                          <a:effectLst/>
                          <a:latin typeface="Arial" panose="020B0604020202020204" pitchFamily="34" charset="0"/>
                          <a:cs typeface="Arial" panose="020B0604020202020204" pitchFamily="34" charset="0"/>
                        </a:rPr>
                        <a:t>2.</a:t>
                      </a:r>
                      <a:r>
                        <a:rPr lang="en-US" sz="2800" b="0" dirty="0">
                          <a:solidFill>
                            <a:srgbClr val="C00000"/>
                          </a:solidFill>
                          <a:effectLst/>
                          <a:latin typeface="Arial" panose="020B0604020202020204" pitchFamily="34" charset="0"/>
                          <a:cs typeface="Arial" panose="020B0604020202020204" pitchFamily="34" charset="0"/>
                        </a:rPr>
                        <a:t>  He wants to relax and enjoy the scenery in the countryside.</a:t>
                      </a:r>
                    </a:p>
                  </a:txBody>
                  <a:tcPr marL="142875" marR="95250" marT="95250" marB="95250"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5" name="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666" y="4192726"/>
            <a:ext cx="644162" cy="644162"/>
          </a:xfrm>
          <a:prstGeom prst="rect">
            <a:avLst/>
          </a:prstGeom>
        </p:spPr>
      </p:pic>
      <p:pic>
        <p:nvPicPr>
          <p:cNvPr id="7" name="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7568" y="5313188"/>
            <a:ext cx="644162" cy="644162"/>
          </a:xfrm>
          <a:prstGeom prst="rect">
            <a:avLst/>
          </a:prstGeom>
        </p:spPr>
      </p:pic>
    </p:spTree>
    <p:extLst>
      <p:ext uri="{BB962C8B-B14F-4D97-AF65-F5344CB8AC3E}">
        <p14:creationId xmlns:p14="http://schemas.microsoft.com/office/powerpoint/2010/main" val="42190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181" y="386834"/>
            <a:ext cx="1941557" cy="369332"/>
          </a:xfrm>
          <a:prstGeom prst="rect">
            <a:avLst/>
          </a:prstGeom>
        </p:spPr>
        <p:txBody>
          <a:bodyPr wrap="none">
            <a:spAutoFit/>
          </a:bodyPr>
          <a:lstStyle/>
          <a:p>
            <a:r>
              <a:rPr lang="en-US" b="1" dirty="0">
                <a:latin typeface="Helvetica Neue"/>
              </a:rPr>
              <a:t>4. Read and tick</a:t>
            </a:r>
            <a:endParaRPr lang="en-US" dirty="0"/>
          </a:p>
        </p:txBody>
      </p:sp>
      <p:sp>
        <p:nvSpPr>
          <p:cNvPr id="3" name="Rectangle 2"/>
          <p:cNvSpPr/>
          <p:nvPr/>
        </p:nvSpPr>
        <p:spPr>
          <a:xfrm>
            <a:off x="1250592" y="756166"/>
            <a:ext cx="9620250" cy="2640403"/>
          </a:xfrm>
          <a:prstGeom prst="rect">
            <a:avLst/>
          </a:prstGeom>
        </p:spPr>
        <p:txBody>
          <a:bodyPr wrap="square">
            <a:spAutoFit/>
          </a:bodyPr>
          <a:lstStyle/>
          <a:p>
            <a:pPr algn="just">
              <a:lnSpc>
                <a:spcPct val="120000"/>
              </a:lnSpc>
            </a:pPr>
            <a:r>
              <a:rPr lang="en-US" sz="2800" dirty="0">
                <a:solidFill>
                  <a:srgbClr val="002060"/>
                </a:solidFill>
                <a:latin typeface="Helvetica Neue"/>
              </a:rPr>
              <a:t>At weekends, Tom often goes for a picnic with his family in the countryside. He wants to relax and enjoy the scenery. He likes playing sports and games, and he enjoys taking photographs with his mobile phone. He also likes cooking lunch for his family.</a:t>
            </a:r>
            <a:endParaRPr lang="en-US" sz="2800" dirty="0">
              <a:solidFill>
                <a:srgbClr val="00206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148301203"/>
              </p:ext>
            </p:extLst>
          </p:nvPr>
        </p:nvGraphicFramePr>
        <p:xfrm>
          <a:off x="928181" y="3396569"/>
          <a:ext cx="10515601" cy="2895600"/>
        </p:xfrm>
        <a:graphic>
          <a:graphicData uri="http://schemas.openxmlformats.org/drawingml/2006/table">
            <a:tbl>
              <a:tblPr/>
              <a:tblGrid>
                <a:gridCol w="8109624">
                  <a:extLst>
                    <a:ext uri="{9D8B030D-6E8A-4147-A177-3AD203B41FA5}">
                      <a16:colId xmlns="" xmlns:a16="http://schemas.microsoft.com/office/drawing/2014/main" val="20000"/>
                    </a:ext>
                  </a:extLst>
                </a:gridCol>
                <a:gridCol w="1300529">
                  <a:extLst>
                    <a:ext uri="{9D8B030D-6E8A-4147-A177-3AD203B41FA5}">
                      <a16:colId xmlns="" xmlns:a16="http://schemas.microsoft.com/office/drawing/2014/main" val="20001"/>
                    </a:ext>
                  </a:extLst>
                </a:gridCol>
                <a:gridCol w="1105448">
                  <a:extLst>
                    <a:ext uri="{9D8B030D-6E8A-4147-A177-3AD203B41FA5}">
                      <a16:colId xmlns="" xmlns:a16="http://schemas.microsoft.com/office/drawing/2014/main" val="20002"/>
                    </a:ext>
                  </a:extLst>
                </a:gridCol>
              </a:tblGrid>
              <a:tr h="549393">
                <a:tc>
                  <a:txBody>
                    <a:bodyPr/>
                    <a:lstStyle/>
                    <a:p>
                      <a:pPr algn="ct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r>
                        <a:rPr lang="en-US" sz="2200" b="0">
                          <a:solidFill>
                            <a:srgbClr val="C00000"/>
                          </a:solidFill>
                          <a:effectLst/>
                          <a:latin typeface="Arial" panose="020B0604020202020204" pitchFamily="34" charset="0"/>
                          <a:cs typeface="Arial" panose="020B0604020202020204" pitchFamily="34" charset="0"/>
                        </a:rPr>
                        <a:t>True</a:t>
                      </a:r>
                      <a:endParaRPr lang="en-US" sz="22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r>
                        <a:rPr lang="en-US" sz="2200" b="0">
                          <a:solidFill>
                            <a:srgbClr val="C00000"/>
                          </a:solidFill>
                          <a:effectLst/>
                          <a:latin typeface="Arial" panose="020B0604020202020204" pitchFamily="34" charset="0"/>
                          <a:cs typeface="Arial" panose="020B0604020202020204" pitchFamily="34" charset="0"/>
                        </a:rPr>
                        <a:t>False</a:t>
                      </a:r>
                      <a:endParaRPr lang="en-US" sz="22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0"/>
                  </a:ext>
                </a:extLst>
              </a:tr>
              <a:tr h="549393">
                <a:tc>
                  <a:txBody>
                    <a:bodyPr/>
                    <a:lstStyle/>
                    <a:p>
                      <a:pPr fontAlgn="ctr"/>
                      <a:r>
                        <a:rPr lang="en-US" sz="2800" b="0" dirty="0">
                          <a:solidFill>
                            <a:srgbClr val="C00000"/>
                          </a:solidFill>
                          <a:effectLst/>
                          <a:latin typeface="Arial" panose="020B0604020202020204" pitchFamily="34" charset="0"/>
                          <a:cs typeface="Arial" panose="020B0604020202020204" pitchFamily="34" charset="0"/>
                        </a:rPr>
                        <a:t>3. He dislikes playing sports and games.</a:t>
                      </a: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01"/>
                  </a:ext>
                </a:extLst>
              </a:tr>
              <a:tr h="549393">
                <a:tc>
                  <a:txBody>
                    <a:bodyPr/>
                    <a:lstStyle/>
                    <a:p>
                      <a:pPr fontAlgn="ctr"/>
                      <a:r>
                        <a:rPr lang="en-US" sz="2800" b="0" dirty="0">
                          <a:solidFill>
                            <a:srgbClr val="C00000"/>
                          </a:solidFill>
                          <a:effectLst/>
                          <a:latin typeface="Arial" panose="020B0604020202020204" pitchFamily="34" charset="0"/>
                          <a:cs typeface="Arial" panose="020B0604020202020204" pitchFamily="34" charset="0"/>
                        </a:rPr>
                        <a:t>4. He likes taking photographs with his mobile phone.</a:t>
                      </a: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02"/>
                  </a:ext>
                </a:extLst>
              </a:tr>
              <a:tr h="54939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2800" b="0" i="0" dirty="0">
                          <a:solidFill>
                            <a:srgbClr val="C00000"/>
                          </a:solidFill>
                          <a:effectLst/>
                          <a:latin typeface="Arial" panose="020B0604020202020204" pitchFamily="34" charset="0"/>
                          <a:cs typeface="Arial" panose="020B0604020202020204" pitchFamily="34" charset="0"/>
                        </a:rPr>
                        <a:t>5. He loves cooking for his parents and sister.</a:t>
                      </a: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fontAlgn="ctr"/>
                      <a:endParaRPr lang="en-US" sz="2800" b="0" dirty="0">
                        <a:solidFill>
                          <a:srgbClr val="C00000"/>
                        </a:solidFill>
                        <a:effectLst/>
                        <a:latin typeface="Arial" panose="020B0604020202020204" pitchFamily="34" charset="0"/>
                        <a:cs typeface="Arial" panose="020B0604020202020204" pitchFamily="34" charset="0"/>
                      </a:endParaRPr>
                    </a:p>
                  </a:txBody>
                  <a:tcPr marL="142875" marR="95250" marT="95250" marB="952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5" name="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8761" y="3943345"/>
            <a:ext cx="644162" cy="644162"/>
          </a:xfrm>
          <a:prstGeom prst="rect">
            <a:avLst/>
          </a:prstGeom>
        </p:spPr>
      </p:pic>
      <p:pic>
        <p:nvPicPr>
          <p:cNvPr id="7" name="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107" y="4760763"/>
            <a:ext cx="644162" cy="644162"/>
          </a:xfrm>
          <a:prstGeom prst="rect">
            <a:avLst/>
          </a:prstGeom>
        </p:spPr>
      </p:pic>
      <p:pic>
        <p:nvPicPr>
          <p:cNvPr id="8" name="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107" y="5592036"/>
            <a:ext cx="644162" cy="644162"/>
          </a:xfrm>
          <a:prstGeom prst="rect">
            <a:avLst/>
          </a:prstGeom>
        </p:spPr>
      </p:pic>
    </p:spTree>
    <p:extLst>
      <p:ext uri="{BB962C8B-B14F-4D97-AF65-F5344CB8AC3E}">
        <p14:creationId xmlns:p14="http://schemas.microsoft.com/office/powerpoint/2010/main" val="19159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98910" y="1332012"/>
            <a:ext cx="887935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a:ln>
                  <a:noFill/>
                </a:ln>
                <a:solidFill>
                  <a:srgbClr val="002060"/>
                </a:solidFill>
                <a:effectLst/>
                <a:latin typeface="Helvetica Neue"/>
              </a:rPr>
              <a:t>On Sundays, I often _______________.</a:t>
            </a:r>
          </a:p>
          <a:p>
            <a:pPr lvl="0">
              <a:lnSpc>
                <a:spcPct val="150000"/>
              </a:lnSpc>
            </a:pPr>
            <a:r>
              <a:rPr kumimoji="0" lang="en-US" altLang="en-US" sz="3600" b="1" i="0" u="none" strike="noStrike" cap="none" normalizeH="0" baseline="0" dirty="0">
                <a:ln>
                  <a:noFill/>
                </a:ln>
                <a:solidFill>
                  <a:srgbClr val="002060"/>
                </a:solidFill>
                <a:effectLst/>
                <a:latin typeface="Helvetica Neue"/>
              </a:rPr>
              <a:t>I want to </a:t>
            </a:r>
            <a:r>
              <a:rPr lang="en-US" altLang="en-US" sz="3600" b="1" dirty="0">
                <a:solidFill>
                  <a:srgbClr val="002060"/>
                </a:solidFill>
                <a:latin typeface="Helvetica Neue"/>
              </a:rPr>
              <a:t>__________________</a:t>
            </a:r>
            <a:r>
              <a:rPr kumimoji="0" lang="en-US" altLang="en-US" sz="3600" b="1" i="0" u="none" strike="noStrike" cap="none" normalizeH="0" baseline="0" dirty="0">
                <a:ln>
                  <a:noFill/>
                </a:ln>
                <a:solidFill>
                  <a:srgbClr val="002060"/>
                </a:solidFill>
                <a:effectLst/>
                <a:latin typeface="Helvetica Neue"/>
              </a:rPr>
              <a:t>.</a:t>
            </a:r>
          </a:p>
          <a:p>
            <a:pPr lvl="0">
              <a:lnSpc>
                <a:spcPct val="150000"/>
              </a:lnSpc>
            </a:pPr>
            <a:r>
              <a:rPr kumimoji="0" lang="en-US" altLang="en-US" sz="3600" b="1" i="0" u="none" strike="noStrike" cap="none" normalizeH="0" baseline="0" dirty="0">
                <a:ln>
                  <a:noFill/>
                </a:ln>
                <a:solidFill>
                  <a:srgbClr val="002060"/>
                </a:solidFill>
                <a:effectLst/>
                <a:latin typeface="Helvetica Neue"/>
              </a:rPr>
              <a:t>I like </a:t>
            </a:r>
            <a:r>
              <a:rPr lang="en-US" altLang="en-US" sz="3600" b="1" dirty="0">
                <a:solidFill>
                  <a:srgbClr val="002060"/>
                </a:solidFill>
                <a:latin typeface="Helvetica Neue"/>
              </a:rPr>
              <a:t>_____________________</a:t>
            </a:r>
            <a:r>
              <a:rPr kumimoji="0" lang="en-US" altLang="en-US" sz="3600" b="1" i="0" u="none" strike="noStrike" cap="none" normalizeH="0" baseline="0" dirty="0">
                <a:ln>
                  <a:noFill/>
                </a:ln>
                <a:solidFill>
                  <a:srgbClr val="002060"/>
                </a:solidFill>
                <a:effectLst/>
                <a:latin typeface="Helvetica Neue"/>
              </a:rPr>
              <a:t>.</a:t>
            </a:r>
          </a:p>
          <a:p>
            <a:pPr lvl="0">
              <a:lnSpc>
                <a:spcPct val="150000"/>
              </a:lnSpc>
            </a:pPr>
            <a:r>
              <a:rPr kumimoji="0" lang="en-US" altLang="en-US" sz="3600" b="1" i="0" u="none" strike="noStrike" cap="none" normalizeH="0" baseline="0" dirty="0">
                <a:ln>
                  <a:noFill/>
                </a:ln>
                <a:solidFill>
                  <a:srgbClr val="002060"/>
                </a:solidFill>
                <a:effectLst/>
                <a:latin typeface="Helvetica Neue"/>
              </a:rPr>
              <a:t>I enjoy </a:t>
            </a:r>
            <a:r>
              <a:rPr lang="en-US" altLang="en-US" sz="3600" b="1" dirty="0">
                <a:solidFill>
                  <a:srgbClr val="002060"/>
                </a:solidFill>
                <a:latin typeface="Helvetica Neue"/>
              </a:rPr>
              <a:t>___________________</a:t>
            </a:r>
            <a:r>
              <a:rPr kumimoji="0" lang="en-US" altLang="en-US" sz="3600" b="1" i="0" u="none" strike="noStrike" cap="none" normalizeH="0" baseline="0" dirty="0">
                <a:ln>
                  <a:noFill/>
                </a:ln>
                <a:solidFill>
                  <a:srgbClr val="002060"/>
                </a:solidFill>
                <a:effectLst/>
                <a:latin typeface="Helvetica Neue"/>
              </a:rPr>
              <a:t>.</a:t>
            </a:r>
          </a:p>
          <a:p>
            <a:pPr lvl="0">
              <a:lnSpc>
                <a:spcPct val="150000"/>
              </a:lnSpc>
            </a:pPr>
            <a:r>
              <a:rPr kumimoji="0" lang="en-US" altLang="en-US" sz="3600" b="1" i="0" u="none" strike="noStrike" cap="none" normalizeH="0" baseline="0" dirty="0">
                <a:ln>
                  <a:noFill/>
                </a:ln>
                <a:solidFill>
                  <a:srgbClr val="002060"/>
                </a:solidFill>
                <a:effectLst/>
                <a:latin typeface="Helvetica Neue"/>
              </a:rPr>
              <a:t>I love </a:t>
            </a:r>
            <a:r>
              <a:rPr lang="en-US" altLang="en-US" sz="3600" b="1" dirty="0">
                <a:solidFill>
                  <a:srgbClr val="002060"/>
                </a:solidFill>
                <a:latin typeface="Helvetica Neue"/>
              </a:rPr>
              <a:t>____________________</a:t>
            </a:r>
            <a:r>
              <a:rPr kumimoji="0" lang="en-US" altLang="en-US" sz="3600" b="1" i="0" u="none" strike="noStrike" cap="none" normalizeH="0" baseline="0" dirty="0">
                <a:ln>
                  <a:noFill/>
                </a:ln>
                <a:solidFill>
                  <a:srgbClr val="002060"/>
                </a:solidFill>
                <a:effectLst/>
                <a:latin typeface="Helvetica Neue"/>
              </a:rPr>
              <a:t>.</a:t>
            </a:r>
            <a:endParaRPr kumimoji="0" lang="en-US" altLang="en-US" sz="3200" b="1" i="0" u="none" strike="noStrike" cap="none" normalizeH="0" baseline="0" dirty="0">
              <a:ln>
                <a:noFill/>
              </a:ln>
              <a:solidFill>
                <a:srgbClr val="002060"/>
              </a:solidFill>
              <a:effectLst/>
              <a:latin typeface="Helvetica Neue"/>
            </a:endParaRPr>
          </a:p>
        </p:txBody>
      </p:sp>
      <p:sp>
        <p:nvSpPr>
          <p:cNvPr id="3" name="Rectangle 2"/>
          <p:cNvSpPr/>
          <p:nvPr/>
        </p:nvSpPr>
        <p:spPr>
          <a:xfrm>
            <a:off x="680417" y="482084"/>
            <a:ext cx="1636987" cy="369332"/>
          </a:xfrm>
          <a:prstGeom prst="rect">
            <a:avLst/>
          </a:prstGeom>
        </p:spPr>
        <p:txBody>
          <a:bodyPr wrap="none">
            <a:spAutoFit/>
          </a:bodyPr>
          <a:lstStyle/>
          <a:p>
            <a:pPr lvl="0" eaLnBrk="0" fontAlgn="t" hangingPunct="0">
              <a:spcBef>
                <a:spcPct val="0"/>
              </a:spcBef>
              <a:spcAft>
                <a:spcPct val="0"/>
              </a:spcAft>
            </a:pPr>
            <a:r>
              <a:rPr lang="en-US" altLang="en-US" b="1" dirty="0">
                <a:latin typeface="Helvetica Neue"/>
              </a:rPr>
              <a:t>5. Let's write.</a:t>
            </a:r>
            <a:endParaRPr lang="en-US" altLang="en-US" sz="1600" b="1" dirty="0">
              <a:latin typeface="Helvetica Neue"/>
            </a:endParaRPr>
          </a:p>
        </p:txBody>
      </p:sp>
    </p:spTree>
    <p:extLst>
      <p:ext uri="{BB962C8B-B14F-4D97-AF65-F5344CB8AC3E}">
        <p14:creationId xmlns:p14="http://schemas.microsoft.com/office/powerpoint/2010/main" val="184717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154" y="405884"/>
            <a:ext cx="1223412" cy="369332"/>
          </a:xfrm>
          <a:prstGeom prst="rect">
            <a:avLst/>
          </a:prstGeom>
        </p:spPr>
        <p:txBody>
          <a:bodyPr wrap="none">
            <a:spAutoFit/>
          </a:bodyPr>
          <a:lstStyle/>
          <a:p>
            <a:r>
              <a:rPr lang="en-US" b="1" dirty="0">
                <a:latin typeface="Helvetica Neue"/>
              </a:rPr>
              <a:t>6. Project</a:t>
            </a:r>
            <a:endParaRPr lang="en-US" dirty="0"/>
          </a:p>
        </p:txBody>
      </p:sp>
      <p:sp>
        <p:nvSpPr>
          <p:cNvPr id="3" name="Rectangle 1"/>
          <p:cNvSpPr>
            <a:spLocks noChangeArrowheads="1"/>
          </p:cNvSpPr>
          <p:nvPr/>
        </p:nvSpPr>
        <p:spPr bwMode="auto">
          <a:xfrm>
            <a:off x="2091566" y="775216"/>
            <a:ext cx="8229601"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900" b="1" i="0" u="none" strike="noStrike" cap="none" normalizeH="0" baseline="0" dirty="0">
                <a:ln>
                  <a:noFill/>
                </a:ln>
                <a:solidFill>
                  <a:srgbClr val="00B0F0"/>
                </a:solidFill>
                <a:effectLst/>
                <a:latin typeface="inherit"/>
              </a:rPr>
              <a:t>Ask four classmates for their phone numbers.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900" b="1" i="0" u="none" strike="noStrike" cap="none" normalizeH="0" baseline="0" dirty="0">
                <a:ln>
                  <a:noFill/>
                </a:ln>
                <a:solidFill>
                  <a:srgbClr val="00B0F0"/>
                </a:solidFill>
                <a:effectLst/>
                <a:latin typeface="inherit"/>
              </a:rPr>
              <a:t>Then tell the class about them.</a:t>
            </a:r>
            <a:endParaRPr kumimoji="0" lang="en-US" altLang="en-US" sz="3200" b="0" i="0" u="none" strike="noStrike" cap="none" normalizeH="0" baseline="0" dirty="0">
              <a:ln>
                <a:noFill/>
              </a:ln>
              <a:solidFill>
                <a:srgbClr val="00B0F0"/>
              </a:solidFill>
              <a:effectLst/>
              <a:latin typeface="Helvetica Neue"/>
            </a:endParaRPr>
          </a:p>
        </p:txBody>
      </p:sp>
      <p:graphicFrame>
        <p:nvGraphicFramePr>
          <p:cNvPr id="5" name="Table 4"/>
          <p:cNvGraphicFramePr>
            <a:graphicFrameLocks noGrp="1"/>
          </p:cNvGraphicFramePr>
          <p:nvPr>
            <p:extLst>
              <p:ext uri="{D42A27DB-BD31-4B8C-83A1-F6EECF244321}">
                <p14:modId xmlns:p14="http://schemas.microsoft.com/office/powerpoint/2010/main" val="3367656917"/>
              </p:ext>
            </p:extLst>
          </p:nvPr>
        </p:nvGraphicFramePr>
        <p:xfrm>
          <a:off x="1532765" y="1896835"/>
          <a:ext cx="9347202" cy="4484914"/>
        </p:xfrm>
        <a:graphic>
          <a:graphicData uri="http://schemas.openxmlformats.org/drawingml/2006/table">
            <a:tbl>
              <a:tblPr firstRow="1" bandRow="1">
                <a:tableStyleId>{93296810-A885-4BE3-A3E7-6D5BEEA58F35}</a:tableStyleId>
              </a:tblPr>
              <a:tblGrid>
                <a:gridCol w="1204689">
                  <a:extLst>
                    <a:ext uri="{9D8B030D-6E8A-4147-A177-3AD203B41FA5}">
                      <a16:colId xmlns="" xmlns:a16="http://schemas.microsoft.com/office/drawing/2014/main" val="20000"/>
                    </a:ext>
                  </a:extLst>
                </a:gridCol>
                <a:gridCol w="2351314">
                  <a:extLst>
                    <a:ext uri="{9D8B030D-6E8A-4147-A177-3AD203B41FA5}">
                      <a16:colId xmlns="" xmlns:a16="http://schemas.microsoft.com/office/drawing/2014/main" val="20001"/>
                    </a:ext>
                  </a:extLst>
                </a:gridCol>
                <a:gridCol w="5791199">
                  <a:extLst>
                    <a:ext uri="{9D8B030D-6E8A-4147-A177-3AD203B41FA5}">
                      <a16:colId xmlns="" xmlns:a16="http://schemas.microsoft.com/office/drawing/2014/main" val="20002"/>
                    </a:ext>
                  </a:extLst>
                </a:gridCol>
              </a:tblGrid>
              <a:tr h="881142">
                <a:tc>
                  <a:txBody>
                    <a:bodyPr/>
                    <a:lstStyle/>
                    <a:p>
                      <a:pPr algn="ctr"/>
                      <a:endParaRPr lang="en-US" sz="32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3200" b="1" dirty="0">
                          <a:solidFill>
                            <a:srgbClr val="C00000"/>
                          </a:solidFill>
                          <a:latin typeface="Arial" panose="020B0604020202020204" pitchFamily="34" charset="0"/>
                          <a:cs typeface="Arial" panose="020B0604020202020204" pitchFamily="34" charset="0"/>
                        </a:rPr>
                        <a:t>Name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3200" b="1" dirty="0">
                          <a:solidFill>
                            <a:srgbClr val="C00000"/>
                          </a:solidFill>
                          <a:latin typeface="Arial" panose="020B0604020202020204" pitchFamily="34" charset="0"/>
                          <a:cs typeface="Arial" panose="020B0604020202020204" pitchFamily="34" charset="0"/>
                        </a:rPr>
                        <a:t>Phone number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0"/>
                  </a:ext>
                </a:extLst>
              </a:tr>
              <a:tr h="900943">
                <a:tc>
                  <a:txBody>
                    <a:bodyPr/>
                    <a:lstStyle/>
                    <a:p>
                      <a:pPr algn="ctr"/>
                      <a:r>
                        <a:rPr lang="en-US" sz="3200" b="1" dirty="0">
                          <a:solidFill>
                            <a:srgbClr val="C00000"/>
                          </a:solidFill>
                          <a:latin typeface="Arial" panose="020B0604020202020204" pitchFamily="34" charset="0"/>
                          <a:cs typeface="Arial" panose="020B0604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1"/>
                  </a:ext>
                </a:extLst>
              </a:tr>
              <a:tr h="900943">
                <a:tc>
                  <a:txBody>
                    <a:bodyPr/>
                    <a:lstStyle/>
                    <a:p>
                      <a:pPr algn="ctr"/>
                      <a:r>
                        <a:rPr lang="en-US" sz="3200" b="1" dirty="0">
                          <a:solidFill>
                            <a:srgbClr val="C00000"/>
                          </a:solidFill>
                          <a:latin typeface="Arial" panose="020B0604020202020204" pitchFamily="34" charset="0"/>
                          <a:cs typeface="Arial" panose="020B0604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2"/>
                  </a:ext>
                </a:extLst>
              </a:tr>
              <a:tr h="900943">
                <a:tc>
                  <a:txBody>
                    <a:bodyPr/>
                    <a:lstStyle/>
                    <a:p>
                      <a:pPr algn="ctr"/>
                      <a:r>
                        <a:rPr lang="en-US" sz="3200" b="1" dirty="0">
                          <a:solidFill>
                            <a:srgbClr val="C00000"/>
                          </a:solidFill>
                          <a:latin typeface="Arial" panose="020B0604020202020204" pitchFamily="34" charset="0"/>
                          <a:cs typeface="Arial" panose="020B0604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3"/>
                  </a:ext>
                </a:extLst>
              </a:tr>
              <a:tr h="900943">
                <a:tc>
                  <a:txBody>
                    <a:bodyPr/>
                    <a:lstStyle/>
                    <a:p>
                      <a:pPr algn="ctr"/>
                      <a:r>
                        <a:rPr lang="en-US" sz="3200" b="1" dirty="0">
                          <a:solidFill>
                            <a:srgbClr val="C00000"/>
                          </a:solidFill>
                          <a:latin typeface="Arial" panose="020B0604020202020204" pitchFamily="34" charset="0"/>
                          <a:cs typeface="Arial" panose="020B0604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lang="en-US" sz="32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07545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258</Words>
  <Application>Microsoft Office PowerPoint</Application>
  <PresentationFormat>Custom</PresentationFormat>
  <Paragraphs>55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Cooper Black</vt:lpstr>
      <vt:lpstr>inherit</vt:lpstr>
      <vt:lpstr>Broadway</vt:lpstr>
      <vt:lpstr>黑体</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CMC</cp:lastModifiedBy>
  <cp:revision>154</cp:revision>
  <dcterms:created xsi:type="dcterms:W3CDTF">2021-01-15T02:54:44Z</dcterms:created>
  <dcterms:modified xsi:type="dcterms:W3CDTF">2022-12-17T15:03:56Z</dcterms:modified>
</cp:coreProperties>
</file>