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9" r:id="rId2"/>
    <p:sldId id="304" r:id="rId3"/>
    <p:sldId id="305" r:id="rId4"/>
    <p:sldId id="307" r:id="rId5"/>
    <p:sldId id="308" r:id="rId6"/>
    <p:sldId id="309" r:id="rId7"/>
    <p:sldId id="310" r:id="rId8"/>
    <p:sldId id="311" r:id="rId9"/>
    <p:sldId id="312" r:id="rId10"/>
    <p:sldId id="313" r:id="rId11"/>
    <p:sldId id="314" r:id="rId12"/>
    <p:sldId id="315" r:id="rId13"/>
    <p:sldId id="306" r:id="rId14"/>
    <p:sldId id="293" r:id="rId15"/>
    <p:sldId id="294" r:id="rId16"/>
    <p:sldId id="295" r:id="rId17"/>
    <p:sldId id="317" r:id="rId18"/>
    <p:sldId id="296" r:id="rId19"/>
    <p:sldId id="298" r:id="rId20"/>
    <p:sldId id="299" r:id="rId21"/>
    <p:sldId id="301" r:id="rId22"/>
    <p:sldId id="302" r:id="rId23"/>
  </p:sldIdLst>
  <p:sldSz cx="12192000" cy="6858000"/>
  <p:notesSz cx="6858000" cy="9144000"/>
  <p:embeddedFontLst>
    <p:embeddedFont>
      <p:font typeface="Baskerville Old Face" pitchFamily="18" charset="0"/>
      <p:regular r:id="rId25"/>
    </p:embeddedFont>
    <p:embeddedFont>
      <p:font typeface="Arial Black" pitchFamily="34" charset="0"/>
      <p:bold r:id="rId26"/>
    </p:embeddedFont>
    <p:embeddedFont>
      <p:font typeface="Cooper Black" pitchFamily="18" charset="0"/>
      <p:regular r:id="rId27"/>
    </p:embeddedFont>
    <p:embeddedFont>
      <p:font typeface="Arial Unicode MS" pitchFamily="34" charset="-128"/>
      <p:regular r:id="rId28"/>
    </p:embeddedFont>
    <p:embeddedFont>
      <p:font typeface="华文琥珀" charset="-122"/>
      <p:regular r:id="rId29"/>
    </p:embeddedFont>
    <p:embeddedFont>
      <p:font typeface="Calibri" pitchFamily="34" charset="0"/>
      <p:regular r:id="rId30"/>
      <p:bold r:id="rId31"/>
      <p:italic r:id="rId32"/>
      <p:boldItalic r:id="rId33"/>
    </p:embeddedFont>
    <p:embeddedFont>
      <p:font typeface="宋体" pitchFamily="2" charset="-122"/>
      <p:regular r:id="rId34"/>
    </p:embeddedFont>
    <p:embeddedFont>
      <p:font typeface="Calibri Light" charset="0"/>
      <p:regular r:id="rId35"/>
      <p:italic r:id="rId36"/>
    </p:embeddedFont>
    <p:embeddedFont>
      <p:font typeface="Tahoma" pitchFamily="3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A03"/>
    <a:srgbClr val="8B53DA"/>
    <a:srgbClr val="FFF8E5"/>
    <a:srgbClr val="FFFFFF"/>
    <a:srgbClr val="5D2884"/>
    <a:srgbClr val="00823B"/>
    <a:srgbClr val="E38012"/>
    <a:srgbClr val="2A4C96"/>
    <a:srgbClr val="3A5EAC"/>
    <a:srgbClr val="1C3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6" autoAdjust="0"/>
    <p:restoredTop sz="94660"/>
  </p:normalViewPr>
  <p:slideViewPr>
    <p:cSldViewPr snapToGrid="0">
      <p:cViewPr varScale="1">
        <p:scale>
          <a:sx n="72" d="100"/>
          <a:sy n="72" d="100"/>
        </p:scale>
        <p:origin x="-120"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7299D-5A12-4975-A6AA-8D04BB6A5B9A}" type="datetimeFigureOut">
              <a:rPr lang="en-US" smtClean="0"/>
              <a:t>18/12/2022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C2F27-F1C7-4884-8310-583138F3A95A}" type="slidenum">
              <a:rPr lang="en-US" smtClean="0"/>
              <a:t>‹#›</a:t>
            </a:fld>
            <a:endParaRPr lang="en-US"/>
          </a:p>
        </p:txBody>
      </p:sp>
    </p:spTree>
    <p:extLst>
      <p:ext uri="{BB962C8B-B14F-4D97-AF65-F5344CB8AC3E}">
        <p14:creationId xmlns:p14="http://schemas.microsoft.com/office/powerpoint/2010/main" val="308202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2</a:t>
            </a:fld>
            <a:endParaRPr lang="en-US"/>
          </a:p>
        </p:txBody>
      </p:sp>
    </p:spTree>
    <p:extLst>
      <p:ext uri="{BB962C8B-B14F-4D97-AF65-F5344CB8AC3E}">
        <p14:creationId xmlns:p14="http://schemas.microsoft.com/office/powerpoint/2010/main" val="365067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11</a:t>
            </a:fld>
            <a:endParaRPr lang="en-US"/>
          </a:p>
        </p:txBody>
      </p:sp>
    </p:spTree>
    <p:extLst>
      <p:ext uri="{BB962C8B-B14F-4D97-AF65-F5344CB8AC3E}">
        <p14:creationId xmlns:p14="http://schemas.microsoft.com/office/powerpoint/2010/main" val="240004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12</a:t>
            </a:fld>
            <a:endParaRPr lang="en-US"/>
          </a:p>
        </p:txBody>
      </p:sp>
    </p:spTree>
    <p:extLst>
      <p:ext uri="{BB962C8B-B14F-4D97-AF65-F5344CB8AC3E}">
        <p14:creationId xmlns:p14="http://schemas.microsoft.com/office/powerpoint/2010/main" val="114023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3</a:t>
            </a:fld>
            <a:endParaRPr lang="en-US"/>
          </a:p>
        </p:txBody>
      </p:sp>
    </p:spTree>
    <p:extLst>
      <p:ext uri="{BB962C8B-B14F-4D97-AF65-F5344CB8AC3E}">
        <p14:creationId xmlns:p14="http://schemas.microsoft.com/office/powerpoint/2010/main" val="247634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4</a:t>
            </a:fld>
            <a:endParaRPr lang="en-US"/>
          </a:p>
        </p:txBody>
      </p:sp>
    </p:spTree>
    <p:extLst>
      <p:ext uri="{BB962C8B-B14F-4D97-AF65-F5344CB8AC3E}">
        <p14:creationId xmlns:p14="http://schemas.microsoft.com/office/powerpoint/2010/main" val="399078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5</a:t>
            </a:fld>
            <a:endParaRPr lang="en-US"/>
          </a:p>
        </p:txBody>
      </p:sp>
    </p:spTree>
    <p:extLst>
      <p:ext uri="{BB962C8B-B14F-4D97-AF65-F5344CB8AC3E}">
        <p14:creationId xmlns:p14="http://schemas.microsoft.com/office/powerpoint/2010/main" val="472733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6</a:t>
            </a:fld>
            <a:endParaRPr lang="en-US"/>
          </a:p>
        </p:txBody>
      </p:sp>
    </p:spTree>
    <p:extLst>
      <p:ext uri="{BB962C8B-B14F-4D97-AF65-F5344CB8AC3E}">
        <p14:creationId xmlns:p14="http://schemas.microsoft.com/office/powerpoint/2010/main" val="111658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7</a:t>
            </a:fld>
            <a:endParaRPr lang="en-US"/>
          </a:p>
        </p:txBody>
      </p:sp>
    </p:spTree>
    <p:extLst>
      <p:ext uri="{BB962C8B-B14F-4D97-AF65-F5344CB8AC3E}">
        <p14:creationId xmlns:p14="http://schemas.microsoft.com/office/powerpoint/2010/main" val="2192356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8</a:t>
            </a:fld>
            <a:endParaRPr lang="en-US"/>
          </a:p>
        </p:txBody>
      </p:sp>
    </p:spTree>
    <p:extLst>
      <p:ext uri="{BB962C8B-B14F-4D97-AF65-F5344CB8AC3E}">
        <p14:creationId xmlns:p14="http://schemas.microsoft.com/office/powerpoint/2010/main" val="248313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9</a:t>
            </a:fld>
            <a:endParaRPr lang="en-US"/>
          </a:p>
        </p:txBody>
      </p:sp>
    </p:spTree>
    <p:extLst>
      <p:ext uri="{BB962C8B-B14F-4D97-AF65-F5344CB8AC3E}">
        <p14:creationId xmlns:p14="http://schemas.microsoft.com/office/powerpoint/2010/main" val="249986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37E8B58-8A7E-4DC8-A6D2-A77CB97F8581}" type="slidenum">
              <a:rPr lang="en-US" smtClean="0"/>
              <a:t>10</a:t>
            </a:fld>
            <a:endParaRPr lang="en-US"/>
          </a:p>
        </p:txBody>
      </p:sp>
    </p:spTree>
    <p:extLst>
      <p:ext uri="{BB962C8B-B14F-4D97-AF65-F5344CB8AC3E}">
        <p14:creationId xmlns:p14="http://schemas.microsoft.com/office/powerpoint/2010/main" val="53557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5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246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F0C6B7-2706-4815-B1B9-A8A92252602A}" type="datetimeFigureOut">
              <a:rPr lang="en-US" smtClean="0"/>
              <a:t>18/12/2022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87919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727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6.jpeg"/><Relationship Id="rId4" Type="http://schemas.openxmlformats.org/officeDocument/2006/relationships/image" Target="../media/image2.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audio" Target="../media/audio9.wav"/><Relationship Id="rId4" Type="http://schemas.openxmlformats.org/officeDocument/2006/relationships/audio" Target="../media/audio8.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audio" Target="../media/audio10.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7924799" y="4823715"/>
            <a:ext cx="2589681" cy="66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3200" b="1" kern="2000" dirty="0">
                <a:solidFill>
                  <a:srgbClr val="C0000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rPr>
              <a:t>Lesson 3   </a:t>
            </a:r>
            <a:endParaRPr lang="zh-CN" altLang="en-US" sz="3200" b="1" kern="2000" dirty="0">
              <a:solidFill>
                <a:srgbClr val="C0000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endParaRPr>
          </a:p>
        </p:txBody>
      </p:sp>
      <p:sp>
        <p:nvSpPr>
          <p:cNvPr id="6" name="TextBox 6"/>
          <p:cNvSpPr txBox="1">
            <a:spLocks noChangeArrowheads="1"/>
          </p:cNvSpPr>
          <p:nvPr/>
        </p:nvSpPr>
        <p:spPr bwMode="auto">
          <a:xfrm>
            <a:off x="1789831" y="2274838"/>
            <a:ext cx="8612338"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7200" b="1" dirty="0">
                <a:ln w="9525">
                  <a:solidFill>
                    <a:schemeClr val="bg1"/>
                  </a:solidFill>
                  <a:prstDash val="solid"/>
                </a:ln>
                <a:solidFill>
                  <a:srgbClr val="F60A6F"/>
                </a:solidFill>
                <a:effectLst>
                  <a:outerShdw blurRad="12700" dist="38100" dir="2700000" algn="tl" rotWithShape="0">
                    <a:schemeClr val="bg1">
                      <a:lumMod val="50000"/>
                    </a:schemeClr>
                  </a:outerShdw>
                </a:effectLst>
                <a:latin typeface="Cooper Black" panose="0208090404030B020404" pitchFamily="18" charset="0"/>
                <a:sym typeface="Arial" panose="020B0604020202020204" pitchFamily="34" charset="0"/>
              </a:rPr>
              <a:t>WHERE’S THE POST OFFICE?</a:t>
            </a:r>
            <a:endParaRPr lang="zh-CN" altLang="en-US" sz="7200" b="1" kern="2000" dirty="0">
              <a:ln w="9525">
                <a:solidFill>
                  <a:schemeClr val="bg1"/>
                </a:solidFill>
                <a:prstDash val="solid"/>
              </a:ln>
              <a:solidFill>
                <a:srgbClr val="F60A6F"/>
              </a:solidFill>
              <a:effectLst>
                <a:outerShdw blurRad="12700" dist="38100" dir="2700000" algn="tl" rotWithShape="0">
                  <a:schemeClr val="bg1">
                    <a:lumMod val="50000"/>
                  </a:schemeClr>
                </a:outerShdw>
              </a:effectLst>
              <a:latin typeface="Cooper Black" panose="0208090404030B020404" pitchFamily="18" charset="0"/>
              <a:ea typeface="方正正准黑简体" panose="02000000000000000000" pitchFamily="2" charset="-122"/>
              <a:cs typeface="+mn-ea"/>
              <a:sym typeface="Arial" panose="020B0604020202020204" pitchFamily="34" charset="0"/>
            </a:endParaRPr>
          </a:p>
        </p:txBody>
      </p:sp>
      <p:sp>
        <p:nvSpPr>
          <p:cNvPr id="7" name="TextBox 9">
            <a:extLst>
              <a:ext uri="{FF2B5EF4-FFF2-40B4-BE49-F238E27FC236}">
                <a16:creationId xmlns="" xmlns:a16="http://schemas.microsoft.com/office/drawing/2014/main" id="{DB5918F3-C1E0-884B-A4FC-A092E9D4DB89}"/>
              </a:ext>
            </a:extLst>
          </p:cNvPr>
          <p:cNvSpPr txBox="1"/>
          <p:nvPr/>
        </p:nvSpPr>
        <p:spPr>
          <a:xfrm>
            <a:off x="1916656" y="1505397"/>
            <a:ext cx="1880643" cy="769441"/>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ln w="0"/>
                <a:solidFill>
                  <a:srgbClr val="C00000"/>
                </a:solidFill>
                <a:effectLst>
                  <a:outerShdw blurRad="38100" dist="25400" dir="5400000" algn="ctr" rotWithShape="0">
                    <a:srgbClr val="6E747A">
                      <a:alpha val="43000"/>
                    </a:srgbClr>
                  </a:outerShdw>
                </a:effectLst>
                <a:latin typeface="Baskerville Old Face" panose="02020602080505020303" pitchFamily="18" charset="0"/>
                <a:cs typeface="Arial" panose="020B0604020202020204" pitchFamily="34" charset="0"/>
              </a:rPr>
              <a:t>Unit 16</a:t>
            </a:r>
          </a:p>
        </p:txBody>
      </p:sp>
    </p:spTree>
    <p:extLst>
      <p:ext uri="{BB962C8B-B14F-4D97-AF65-F5344CB8AC3E}">
        <p14:creationId xmlns:p14="http://schemas.microsoft.com/office/powerpoint/2010/main" val="3839949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How can I get to </a:t>
            </a:r>
            <a:endParaRPr lang="en-US" sz="5400" dirty="0" smtClean="0">
              <a:solidFill>
                <a:srgbClr val="002060"/>
              </a:solidFill>
              <a:latin typeface="Arial" panose="020B0604020202020204" pitchFamily="34" charset="0"/>
              <a:cs typeface="Arial" panose="020B0604020202020204" pitchFamily="34" charset="0"/>
            </a:endParaRPr>
          </a:p>
          <a:p>
            <a:pPr algn="ctr"/>
            <a:r>
              <a:rPr lang="en-US" sz="5400" dirty="0" smtClean="0">
                <a:solidFill>
                  <a:srgbClr val="002060"/>
                </a:solidFill>
                <a:latin typeface="Arial" panose="020B0604020202020204" pitchFamily="34" charset="0"/>
                <a:cs typeface="Arial" panose="020B0604020202020204" pitchFamily="34" charset="0"/>
              </a:rPr>
              <a:t>Cat </a:t>
            </a:r>
            <a:r>
              <a:rPr lang="en-US" sz="5400" dirty="0">
                <a:solidFill>
                  <a:srgbClr val="002060"/>
                </a:solidFill>
                <a:latin typeface="Arial" panose="020B0604020202020204" pitchFamily="34" charset="0"/>
                <a:cs typeface="Arial" panose="020B0604020202020204" pitchFamily="34" charset="0"/>
              </a:rPr>
              <a:t>Ba Island?</a:t>
            </a:r>
          </a:p>
          <a:p>
            <a:pPr algn="ctr"/>
            <a:endParaRPr lang="en-US" sz="5400" dirty="0">
              <a:solidFill>
                <a:srgbClr val="002060"/>
              </a:solidFill>
              <a:latin typeface="Arial" panose="020B0604020202020204" pitchFamily="34" charset="0"/>
              <a:cs typeface="Arial" panose="020B0604020202020204" pitchFamily="34" charset="0"/>
            </a:endParaRPr>
          </a:p>
          <a:p>
            <a:pPr algn="ctr"/>
            <a:endParaRPr lang="en-US" sz="54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8</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You can take a boat</a:t>
            </a:r>
          </a:p>
        </p:txBody>
      </p:sp>
      <p:pic>
        <p:nvPicPr>
          <p:cNvPr id="39" name="Picture 2" descr="https://s.sachmem.vn/public/images/TA5T2SHS/U16-L2-2-2-108e844086a97ffa2dee9d81f3c9448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0416" y="3733764"/>
            <a:ext cx="3239951" cy="185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8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5400" dirty="0">
              <a:solidFill>
                <a:srgbClr val="002060"/>
              </a:solidFill>
              <a:latin typeface="Arial" panose="020B0604020202020204" pitchFamily="34" charset="0"/>
              <a:cs typeface="Arial" panose="020B0604020202020204" pitchFamily="34" charset="0"/>
            </a:endParaRPr>
          </a:p>
          <a:p>
            <a:pPr algn="ctr"/>
            <a:r>
              <a:rPr lang="en-US" sz="5400" dirty="0">
                <a:solidFill>
                  <a:srgbClr val="002060"/>
                </a:solidFill>
                <a:latin typeface="Arial" panose="020B0604020202020204" pitchFamily="34" charset="0"/>
                <a:cs typeface="Arial" panose="020B0604020202020204" pitchFamily="34" charset="0"/>
              </a:rPr>
              <a:t>____ Da Nang?</a:t>
            </a:r>
          </a:p>
          <a:p>
            <a:pPr algn="ctr"/>
            <a:r>
              <a:rPr lang="en-US" sz="5400" dirty="0">
                <a:solidFill>
                  <a:srgbClr val="002060"/>
                </a:solidFill>
                <a:latin typeface="Arial" panose="020B0604020202020204" pitchFamily="34" charset="0"/>
                <a:cs typeface="Arial" panose="020B0604020202020204" pitchFamily="34" charset="0"/>
              </a:rPr>
              <a:t>You can go by plane.</a:t>
            </a:r>
          </a:p>
          <a:p>
            <a:pPr algn="ctr"/>
            <a:endParaRPr lang="en-US" sz="5400" dirty="0">
              <a:solidFill>
                <a:srgbClr val="002060"/>
              </a:solidFill>
              <a:latin typeface="Arial" panose="020B0604020202020204" pitchFamily="34" charset="0"/>
              <a:cs typeface="Arial" panose="020B0604020202020204" pitchFamily="34" charset="0"/>
            </a:endParaRPr>
          </a:p>
          <a:p>
            <a:pPr algn="ctr"/>
            <a:endParaRPr lang="en-US" sz="54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9</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How can I get to</a:t>
            </a:r>
            <a:endParaRPr lang="en-US" sz="4000"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79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dirty="0">
                <a:solidFill>
                  <a:srgbClr val="002060"/>
                </a:solidFill>
                <a:latin typeface="Arial" panose="020B0604020202020204" pitchFamily="34" charset="0"/>
                <a:cs typeface="Arial" panose="020B0604020202020204" pitchFamily="34" charset="0"/>
              </a:rPr>
              <a:t>____ Ho Chi Minh city?</a:t>
            </a:r>
          </a:p>
          <a:p>
            <a:pPr algn="ctr"/>
            <a:r>
              <a:rPr lang="en-US" sz="6000" dirty="0">
                <a:solidFill>
                  <a:srgbClr val="002060"/>
                </a:solidFill>
                <a:latin typeface="Arial" panose="020B0604020202020204" pitchFamily="34" charset="0"/>
                <a:cs typeface="Arial" panose="020B0604020202020204" pitchFamily="34" charset="0"/>
              </a:rPr>
              <a:t>They can take a coach.</a:t>
            </a: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10</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How can they get to</a:t>
            </a:r>
            <a:endParaRPr lang="en-US" sz="4000"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1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1064" y="-9442"/>
            <a:ext cx="12294128" cy="6876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613" y="1731716"/>
            <a:ext cx="3616036" cy="311287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826235" y="3719162"/>
            <a:ext cx="2405242" cy="314828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49066" r="68856" b="6667"/>
          <a:stretch/>
        </p:blipFill>
        <p:spPr>
          <a:xfrm>
            <a:off x="1011933" y="3586061"/>
            <a:ext cx="1747971" cy="3064224"/>
          </a:xfrm>
          <a:prstGeom prst="rect">
            <a:avLst/>
          </a:prstGeom>
        </p:spPr>
      </p:pic>
      <p:sp>
        <p:nvSpPr>
          <p:cNvPr id="9" name="MsPham"/>
          <p:cNvSpPr/>
          <p:nvPr/>
        </p:nvSpPr>
        <p:spPr>
          <a:xfrm>
            <a:off x="4121041" y="4844593"/>
            <a:ext cx="3771181" cy="547161"/>
          </a:xfrm>
          <a:prstGeom prst="roundRect">
            <a:avLst>
              <a:gd name="adj" fmla="val 50000"/>
            </a:avLst>
          </a:prstGeom>
          <a:solidFill>
            <a:schemeClr val="accent2">
              <a:lumMod val="20000"/>
              <a:lumOff val="8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smtClean="0">
                <a:ln w="0"/>
                <a:solidFill>
                  <a:srgbClr val="FF0000"/>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Ring the bell</a:t>
            </a:r>
            <a:endParaRPr lang="en-US" sz="28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339227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50" fill="hold">
                                          <p:stCondLst>
                                            <p:cond delay="0"/>
                                          </p:stCondLst>
                                        </p:cTn>
                                        <p:tgtEl>
                                          <p:spTgt spid="6"/>
                                        </p:tgtEl>
                                        <p:attrNameLst>
                                          <p:attrName>r</p:attrName>
                                        </p:attrNameLst>
                                      </p:cBhvr>
                                    </p:animRot>
                                    <p:animRot by="-240000">
                                      <p:cBhvr>
                                        <p:cTn id="7" dur="100" fill="hold">
                                          <p:stCondLst>
                                            <p:cond delay="100"/>
                                          </p:stCondLst>
                                        </p:cTn>
                                        <p:tgtEl>
                                          <p:spTgt spid="6"/>
                                        </p:tgtEl>
                                        <p:attrNameLst>
                                          <p:attrName>r</p:attrName>
                                        </p:attrNameLst>
                                      </p:cBhvr>
                                    </p:animRot>
                                    <p:animRot by="240000">
                                      <p:cBhvr>
                                        <p:cTn id="8" dur="100" fill="hold">
                                          <p:stCondLst>
                                            <p:cond delay="200"/>
                                          </p:stCondLst>
                                        </p:cTn>
                                        <p:tgtEl>
                                          <p:spTgt spid="6"/>
                                        </p:tgtEl>
                                        <p:attrNameLst>
                                          <p:attrName>r</p:attrName>
                                        </p:attrNameLst>
                                      </p:cBhvr>
                                    </p:animRot>
                                    <p:animRot by="-240000">
                                      <p:cBhvr>
                                        <p:cTn id="9" dur="100" fill="hold">
                                          <p:stCondLst>
                                            <p:cond delay="300"/>
                                          </p:stCondLst>
                                        </p:cTn>
                                        <p:tgtEl>
                                          <p:spTgt spid="6"/>
                                        </p:tgtEl>
                                        <p:attrNameLst>
                                          <p:attrName>r</p:attrName>
                                        </p:attrNameLst>
                                      </p:cBhvr>
                                    </p:animRot>
                                    <p:animRot by="120000">
                                      <p:cBhvr>
                                        <p:cTn id="10" dur="100" fill="hold">
                                          <p:stCondLst>
                                            <p:cond delay="4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Hand Bell Sound Effect_01.wav"/>
                                        </p:tgtEl>
                                      </p:cMediaNode>
                                    </p:audio>
                                  </p:subTnLst>
                                </p:cTn>
                              </p:par>
                              <p:par>
                                <p:cTn id="11" presetID="6" presetClass="emph" presetSubtype="0" fill="hold" nodeType="withEffect">
                                  <p:stCondLst>
                                    <p:cond delay="0"/>
                                  </p:stCondLst>
                                  <p:childTnLst>
                                    <p:animScale>
                                      <p:cBhvr>
                                        <p:cTn id="12" dur="2000" fill="hold"/>
                                        <p:tgtEl>
                                          <p:spTgt spid="6"/>
                                        </p:tgtEl>
                                      </p:cBhvr>
                                      <p:by x="150000" y="150000"/>
                                    </p:animScale>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07491415"/>
              </p:ext>
            </p:extLst>
          </p:nvPr>
        </p:nvGraphicFramePr>
        <p:xfrm>
          <a:off x="1995489" y="1125832"/>
          <a:ext cx="8295140" cy="4983480"/>
        </p:xfrm>
        <a:graphic>
          <a:graphicData uri="http://schemas.openxmlformats.org/drawingml/2006/table">
            <a:tbl>
              <a:tblPr/>
              <a:tblGrid>
                <a:gridCol w="939231">
                  <a:extLst>
                    <a:ext uri="{9D8B030D-6E8A-4147-A177-3AD203B41FA5}">
                      <a16:colId xmlns="" xmlns:a16="http://schemas.microsoft.com/office/drawing/2014/main" val="20000"/>
                    </a:ext>
                  </a:extLst>
                </a:gridCol>
                <a:gridCol w="7355909">
                  <a:extLst>
                    <a:ext uri="{9D8B030D-6E8A-4147-A177-3AD203B41FA5}">
                      <a16:colId xmlns="" xmlns:a16="http://schemas.microsoft.com/office/drawing/2014/main" val="20001"/>
                    </a:ext>
                  </a:extLst>
                </a:gridCol>
              </a:tblGrid>
              <a:tr h="1511580">
                <a:tc>
                  <a:txBody>
                    <a:bodyPr/>
                    <a:lstStyle/>
                    <a:p>
                      <a:pPr algn="ctr">
                        <a:lnSpc>
                          <a:spcPct val="150000"/>
                        </a:lnSpc>
                      </a:pPr>
                      <a:r>
                        <a:rPr lang="en-US" sz="2800" b="1" dirty="0">
                          <a:solidFill>
                            <a:srgbClr val="333333"/>
                          </a:solidFill>
                          <a:effectLst/>
                          <a:latin typeface="Arial" panose="020B0604020202020204" pitchFamily="34" charset="0"/>
                          <a:cs typeface="Arial" panose="020B0604020202020204" pitchFamily="34" charset="0"/>
                        </a:rPr>
                        <a:t>1.</a:t>
                      </a:r>
                      <a:endParaRPr lang="en-US" sz="2800" b="1" dirty="0">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post office?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opposite the stadium.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0"/>
                  </a:ext>
                </a:extLst>
              </a:tr>
              <a:tr h="1511580">
                <a:tc>
                  <a:txBody>
                    <a:bodyPr/>
                    <a:lstStyle/>
                    <a:p>
                      <a:pPr algn="ctr">
                        <a:lnSpc>
                          <a:spcPct val="150000"/>
                        </a:lnSpc>
                      </a:pPr>
                      <a:r>
                        <a:rPr lang="en-US" sz="2800" b="1">
                          <a:solidFill>
                            <a:srgbClr val="333333"/>
                          </a:solidFill>
                          <a:effectLst/>
                          <a:latin typeface="Arial" panose="020B0604020202020204" pitchFamily="34" charset="0"/>
                          <a:cs typeface="Arial" panose="020B0604020202020204" pitchFamily="34" charset="0"/>
                        </a:rPr>
                        <a:t>2.</a:t>
                      </a:r>
                      <a:endParaRPr lang="en-US" sz="2800" b="1">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cinema?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next to the post office.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1"/>
                  </a:ext>
                </a:extLst>
              </a:tr>
              <a:tr h="1511580">
                <a:tc>
                  <a:txBody>
                    <a:bodyPr/>
                    <a:lstStyle/>
                    <a:p>
                      <a:pPr algn="ctr">
                        <a:lnSpc>
                          <a:spcPct val="150000"/>
                        </a:lnSpc>
                      </a:pPr>
                      <a:r>
                        <a:rPr lang="en-US" sz="2800" b="1">
                          <a:solidFill>
                            <a:srgbClr val="333333"/>
                          </a:solidFill>
                          <a:effectLst/>
                          <a:latin typeface="Arial" panose="020B0604020202020204" pitchFamily="34" charset="0"/>
                          <a:cs typeface="Arial" panose="020B0604020202020204" pitchFamily="34" charset="0"/>
                        </a:rPr>
                        <a:t>3.</a:t>
                      </a:r>
                      <a:endParaRPr lang="en-US" sz="2800" b="1">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supermarket?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on the corner of the street.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2"/>
                  </a:ext>
                </a:extLst>
              </a:tr>
            </a:tbl>
          </a:graphicData>
        </a:graphic>
      </p:graphicFrame>
      <p:sp>
        <p:nvSpPr>
          <p:cNvPr id="3" name="Rectangle 2"/>
          <p:cNvSpPr/>
          <p:nvPr/>
        </p:nvSpPr>
        <p:spPr>
          <a:xfrm>
            <a:off x="928608" y="414049"/>
            <a:ext cx="2661306" cy="400110"/>
          </a:xfrm>
          <a:prstGeom prst="rect">
            <a:avLst/>
          </a:prstGeom>
        </p:spPr>
        <p:txBody>
          <a:bodyPr wrap="none">
            <a:spAutoFit/>
          </a:bodyPr>
          <a:lstStyle/>
          <a:p>
            <a:r>
              <a:rPr lang="en-US" sz="2000" b="1" dirty="0">
                <a:latin typeface="Helvetica Neue"/>
              </a:rPr>
              <a:t>1. Listen and repeat.</a:t>
            </a:r>
            <a:endParaRPr lang="en-US" sz="2000" dirty="0"/>
          </a:p>
        </p:txBody>
      </p:sp>
      <p:pic>
        <p:nvPicPr>
          <p:cNvPr id="5" name="soundMsPham"/>
          <p:cNvPicPr>
            <a:picLocks noChangeAspect="1"/>
          </p:cNvPicPr>
          <p:nvPr/>
        </p:nvPicPr>
        <p:blipFill rotWithShape="1">
          <a:blip r:embed="rId5"/>
          <a:srcRect l="14414" t="15022" r="14612" b="15187"/>
          <a:stretch/>
        </p:blipFill>
        <p:spPr>
          <a:xfrm>
            <a:off x="1215068" y="1762535"/>
            <a:ext cx="457199" cy="457200"/>
          </a:xfrm>
          <a:prstGeom prst="ellipse">
            <a:avLst/>
          </a:prstGeom>
        </p:spPr>
      </p:pic>
      <p:pic>
        <p:nvPicPr>
          <p:cNvPr id="7" name="soundMsPham"/>
          <p:cNvPicPr>
            <a:picLocks noChangeAspect="1"/>
          </p:cNvPicPr>
          <p:nvPr/>
        </p:nvPicPr>
        <p:blipFill rotWithShape="1">
          <a:blip r:embed="rId5"/>
          <a:srcRect l="14414" t="15022" r="14612" b="15187"/>
          <a:stretch/>
        </p:blipFill>
        <p:spPr>
          <a:xfrm>
            <a:off x="1215068" y="3301049"/>
            <a:ext cx="457199" cy="457200"/>
          </a:xfrm>
          <a:prstGeom prst="ellipse">
            <a:avLst/>
          </a:prstGeom>
        </p:spPr>
      </p:pic>
      <p:pic>
        <p:nvPicPr>
          <p:cNvPr id="9" name="soundMsPham"/>
          <p:cNvPicPr>
            <a:picLocks noChangeAspect="1"/>
          </p:cNvPicPr>
          <p:nvPr/>
        </p:nvPicPr>
        <p:blipFill rotWithShape="1">
          <a:blip r:embed="rId5"/>
          <a:srcRect l="14414" t="15022" r="14612" b="15187"/>
          <a:stretch/>
        </p:blipFill>
        <p:spPr>
          <a:xfrm>
            <a:off x="1215068" y="4839563"/>
            <a:ext cx="457199" cy="457200"/>
          </a:xfrm>
          <a:prstGeom prst="ellipse">
            <a:avLst/>
          </a:prstGeom>
        </p:spPr>
      </p:pic>
    </p:spTree>
    <p:extLst>
      <p:ext uri="{BB962C8B-B14F-4D97-AF65-F5344CB8AC3E}">
        <p14:creationId xmlns:p14="http://schemas.microsoft.com/office/powerpoint/2010/main" val="4246573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2 - Unit 16 Where’s the post office- - Lesson 3 - 1 Listen and repeat (mp3cut.net).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2 - Unit 16 Where’s the post office- - Lesson 3 - 1 Listen and repeat (mp3cut.net) (1).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2 - Unit 16 Where’s the post office- - Lesson 3 - 1 Listen and repeat (mp3cut.net) (2).wav"/>
                                        </p:tgtEl>
                                      </p:cMediaNode>
                                    </p:audio>
                                  </p:sub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615" y="385019"/>
            <a:ext cx="3328155"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2. Listen and circle </a:t>
            </a:r>
            <a:r>
              <a:rPr lang="en-US" sz="2000" b="1" i="1" dirty="0">
                <a:latin typeface="Arial" panose="020B0604020202020204" pitchFamily="34" charset="0"/>
                <a:cs typeface="Arial" panose="020B0604020202020204" pitchFamily="34" charset="0"/>
              </a:rPr>
              <a:t>a</a:t>
            </a:r>
            <a:r>
              <a:rPr lang="en-US" sz="2000" b="1" dirty="0">
                <a:latin typeface="Arial" panose="020B0604020202020204" pitchFamily="34" charset="0"/>
                <a:cs typeface="Arial" panose="020B0604020202020204" pitchFamily="34" charset="0"/>
              </a:rPr>
              <a:t> or </a:t>
            </a:r>
            <a:r>
              <a:rPr lang="en-US" sz="2000" b="1" i="1" dirty="0">
                <a:latin typeface="Arial" panose="020B0604020202020204" pitchFamily="34" charset="0"/>
                <a:cs typeface="Arial" panose="020B0604020202020204" pitchFamily="34" charset="0"/>
              </a:rPr>
              <a:t>b</a:t>
            </a:r>
            <a:r>
              <a:rPr lang="en-US" sz="2000"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3" name="Rectangle 2"/>
          <p:cNvSpPr/>
          <p:nvPr/>
        </p:nvSpPr>
        <p:spPr>
          <a:xfrm>
            <a:off x="1004616" y="1431460"/>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1. Where's the cinema?</a:t>
            </a:r>
          </a:p>
        </p:txBody>
      </p:sp>
      <p:sp>
        <p:nvSpPr>
          <p:cNvPr id="4" name="Rectangle 3"/>
          <p:cNvSpPr/>
          <p:nvPr/>
        </p:nvSpPr>
        <p:spPr>
          <a:xfrm>
            <a:off x="5809750" y="785129"/>
            <a:ext cx="567740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opposite the museum.</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opposite the library.</a:t>
            </a:r>
          </a:p>
        </p:txBody>
      </p:sp>
      <p:sp>
        <p:nvSpPr>
          <p:cNvPr id="5" name="Rectangle 4"/>
          <p:cNvSpPr/>
          <p:nvPr/>
        </p:nvSpPr>
        <p:spPr>
          <a:xfrm>
            <a:off x="5809750" y="4437689"/>
            <a:ext cx="653465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on the corner of the street.</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at the end of the street.</a:t>
            </a:r>
          </a:p>
        </p:txBody>
      </p:sp>
      <p:sp>
        <p:nvSpPr>
          <p:cNvPr id="6" name="Rectangle 5"/>
          <p:cNvSpPr/>
          <p:nvPr/>
        </p:nvSpPr>
        <p:spPr>
          <a:xfrm>
            <a:off x="5809750" y="2611409"/>
            <a:ext cx="567740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next to the supermarket.</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next to the stadium.</a:t>
            </a:r>
          </a:p>
        </p:txBody>
      </p:sp>
      <p:sp>
        <p:nvSpPr>
          <p:cNvPr id="7" name="Rectangle 6"/>
          <p:cNvSpPr/>
          <p:nvPr/>
        </p:nvSpPr>
        <p:spPr>
          <a:xfrm>
            <a:off x="1004615" y="3393283"/>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2. Where's the restaurant?</a:t>
            </a:r>
          </a:p>
        </p:txBody>
      </p:sp>
      <p:sp>
        <p:nvSpPr>
          <p:cNvPr id="8" name="Rectangle 7"/>
          <p:cNvSpPr/>
          <p:nvPr/>
        </p:nvSpPr>
        <p:spPr>
          <a:xfrm>
            <a:off x="1004615" y="5266178"/>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3. Where's the park?</a:t>
            </a:r>
          </a:p>
        </p:txBody>
      </p:sp>
      <p:sp>
        <p:nvSpPr>
          <p:cNvPr id="9" name="Oval 8"/>
          <p:cNvSpPr/>
          <p:nvPr/>
        </p:nvSpPr>
        <p:spPr>
          <a:xfrm>
            <a:off x="5714500" y="3654893"/>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Oval 9"/>
          <p:cNvSpPr/>
          <p:nvPr/>
        </p:nvSpPr>
        <p:spPr>
          <a:xfrm>
            <a:off x="5714500" y="1827705"/>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Oval 10"/>
          <p:cNvSpPr/>
          <p:nvPr/>
        </p:nvSpPr>
        <p:spPr>
          <a:xfrm>
            <a:off x="5714500" y="4708775"/>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3" name="soundMsPham"/>
          <p:cNvPicPr>
            <a:picLocks noChangeAspect="1"/>
          </p:cNvPicPr>
          <p:nvPr/>
        </p:nvPicPr>
        <p:blipFill rotWithShape="1">
          <a:blip r:embed="rId6"/>
          <a:srcRect l="14414" t="15022" r="14612" b="15187"/>
          <a:stretch/>
        </p:blipFill>
        <p:spPr>
          <a:xfrm>
            <a:off x="4385461" y="410588"/>
            <a:ext cx="457199" cy="457200"/>
          </a:xfrm>
          <a:prstGeom prst="ellipse">
            <a:avLst/>
          </a:prstGeom>
        </p:spPr>
      </p:pic>
      <p:pic>
        <p:nvPicPr>
          <p:cNvPr id="15" name="soundMsPham"/>
          <p:cNvPicPr>
            <a:picLocks noChangeAspect="1"/>
          </p:cNvPicPr>
          <p:nvPr/>
        </p:nvPicPr>
        <p:blipFill rotWithShape="1">
          <a:blip r:embed="rId6"/>
          <a:srcRect l="14414" t="15022" r="14612" b="15187"/>
          <a:stretch/>
        </p:blipFill>
        <p:spPr>
          <a:xfrm>
            <a:off x="548858" y="1421688"/>
            <a:ext cx="457199" cy="457200"/>
          </a:xfrm>
          <a:prstGeom prst="ellipse">
            <a:avLst/>
          </a:prstGeom>
        </p:spPr>
      </p:pic>
      <p:pic>
        <p:nvPicPr>
          <p:cNvPr id="17" name="soundMsPham"/>
          <p:cNvPicPr>
            <a:picLocks noChangeAspect="1"/>
          </p:cNvPicPr>
          <p:nvPr/>
        </p:nvPicPr>
        <p:blipFill rotWithShape="1">
          <a:blip r:embed="rId6"/>
          <a:srcRect l="14414" t="15022" r="14612" b="15187"/>
          <a:stretch/>
        </p:blipFill>
        <p:spPr>
          <a:xfrm>
            <a:off x="548858" y="3343933"/>
            <a:ext cx="457199" cy="457200"/>
          </a:xfrm>
          <a:prstGeom prst="ellipse">
            <a:avLst/>
          </a:prstGeom>
        </p:spPr>
      </p:pic>
      <p:pic>
        <p:nvPicPr>
          <p:cNvPr id="19" name="soundMsPham"/>
          <p:cNvPicPr>
            <a:picLocks noChangeAspect="1"/>
          </p:cNvPicPr>
          <p:nvPr/>
        </p:nvPicPr>
        <p:blipFill rotWithShape="1">
          <a:blip r:embed="rId6"/>
          <a:srcRect l="14414" t="15022" r="14612" b="15187"/>
          <a:stretch/>
        </p:blipFill>
        <p:spPr>
          <a:xfrm>
            <a:off x="548858" y="5266178"/>
            <a:ext cx="457199" cy="457200"/>
          </a:xfrm>
          <a:prstGeom prst="ellipse">
            <a:avLst/>
          </a:prstGeom>
        </p:spPr>
      </p:pic>
    </p:spTree>
    <p:extLst>
      <p:ext uri="{BB962C8B-B14F-4D97-AF65-F5344CB8AC3E}">
        <p14:creationId xmlns:p14="http://schemas.microsoft.com/office/powerpoint/2010/main" val="342259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iếng Anh 5 Tập 2 - Unit 16 Where’s the post office- - Lesson 3 - 2 Listen and circle a or b (mp3cut.net).wav"/>
                                        </p:tgtEl>
                                      </p:cMediaNode>
                                    </p:audio>
                                  </p:sub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5"/>
                                        </p:tgtEl>
                                      </p:cBhvr>
                                    </p:animEffect>
                                    <p:animScale>
                                      <p:cBhvr>
                                        <p:cTn id="29" dur="250" autoRev="1" fill="hold"/>
                                        <p:tgtEl>
                                          <p:spTgt spid="1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iếng Anh 5 Tập 2 - Unit 16 Where’s the post office- - Lesson 3 - 2 Listen and circle a or b (mp3cut.net) (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Tiếng Anh 5 Tập 2 - Unit 16 Where’s the post office- - Lesson 3 - 2 Listen and circle a or b (mp3cut.net) (2).wav"/>
                                        </p:tgtEl>
                                      </p:cMediaNode>
                                    </p:audio>
                                  </p:sub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9"/>
                                        </p:tgtEl>
                                      </p:cBhvr>
                                    </p:animEffect>
                                    <p:animScale>
                                      <p:cBhvr>
                                        <p:cTn id="41" dur="250" autoRev="1" fill="hold"/>
                                        <p:tgtEl>
                                          <p:spTgt spid="19"/>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5" name="Tiếng Anh 5 Tập 2 - Unit 16 Where’s the post office- - Lesson 3 - 2 Listen and circle a or b (mp3cut.net) (3).wav"/>
                                        </p:tgtEl>
                                      </p:cMediaNode>
                                    </p:audio>
                                  </p:subTnLst>
                                </p:cTn>
                              </p:par>
                            </p:childTnLst>
                          </p:cTn>
                        </p:par>
                      </p:childTnLst>
                    </p:cTn>
                  </p:par>
                </p:childTnLst>
              </p:cTn>
              <p:nextCondLst>
                <p:cond evt="onClick" delay="0">
                  <p:tgtEl>
                    <p:spTgt spid="19"/>
                  </p:tgtEl>
                </p:cond>
              </p:nextCondLst>
            </p:seq>
          </p:childTnLst>
        </p:cTn>
      </p:par>
    </p:tnLst>
    <p:bldLst>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868368" y="367784"/>
            <a:ext cx="8686800" cy="5908575"/>
            <a:chOff x="1868368" y="367784"/>
            <a:chExt cx="8686800" cy="5908575"/>
          </a:xfrm>
        </p:grpSpPr>
        <p:pic>
          <p:nvPicPr>
            <p:cNvPr id="8" name="Picture 7"/>
            <p:cNvPicPr>
              <a:picLocks noChangeAspect="1"/>
            </p:cNvPicPr>
            <p:nvPr/>
          </p:nvPicPr>
          <p:blipFill rotWithShape="1">
            <a:blip r:embed="rId5"/>
            <a:srcRect l="15500" t="5111" r="15667" b="15778"/>
            <a:stretch/>
          </p:blipFill>
          <p:spPr>
            <a:xfrm>
              <a:off x="1868368" y="660437"/>
              <a:ext cx="8686800" cy="5615922"/>
            </a:xfrm>
            <a:prstGeom prst="roundRect">
              <a:avLst/>
            </a:prstGeom>
          </p:spPr>
        </p:pic>
        <p:sp>
          <p:nvSpPr>
            <p:cNvPr id="9" name="Rectangle 8"/>
            <p:cNvSpPr/>
            <p:nvPr/>
          </p:nvSpPr>
          <p:spPr>
            <a:xfrm>
              <a:off x="1868368" y="367784"/>
              <a:ext cx="2923551" cy="879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927181" y="367784"/>
            <a:ext cx="1882375" cy="400110"/>
          </a:xfrm>
          <a:prstGeom prst="rect">
            <a:avLst/>
          </a:prstGeom>
        </p:spPr>
        <p:txBody>
          <a:bodyPr wrap="none">
            <a:spAutoFit/>
          </a:bodyPr>
          <a:lstStyle/>
          <a:p>
            <a:r>
              <a:rPr lang="en-US" sz="2000" b="1" dirty="0">
                <a:latin typeface="Helvetica Neue"/>
              </a:rPr>
              <a:t>3. Let’s chant.</a:t>
            </a:r>
            <a:endParaRPr lang="en-US" sz="2000" dirty="0"/>
          </a:p>
        </p:txBody>
      </p:sp>
      <p:sp>
        <p:nvSpPr>
          <p:cNvPr id="4" name="Rectangle 3"/>
          <p:cNvSpPr/>
          <p:nvPr/>
        </p:nvSpPr>
        <p:spPr>
          <a:xfrm>
            <a:off x="2809556" y="952500"/>
            <a:ext cx="2181544" cy="590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ếng Anh 5 Tập 2 - Unit 16 Where’s the post office-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10746286" y="5489204"/>
            <a:ext cx="456575" cy="457200"/>
          </a:xfrm>
          <a:prstGeom prst="ellipse">
            <a:avLst/>
          </a:prstGeom>
        </p:spPr>
      </p:pic>
      <p:pic>
        <p:nvPicPr>
          <p:cNvPr id="6" name="soundMsPham1"/>
          <p:cNvPicPr>
            <a:picLocks noChangeAspect="1"/>
          </p:cNvPicPr>
          <p:nvPr/>
        </p:nvPicPr>
        <p:blipFill rotWithShape="1">
          <a:blip r:embed="rId7"/>
          <a:srcRect l="14414" t="15022" r="14612" b="15187"/>
          <a:stretch/>
        </p:blipFill>
        <p:spPr>
          <a:xfrm>
            <a:off x="955044" y="952500"/>
            <a:ext cx="448035" cy="448037"/>
          </a:xfrm>
          <a:prstGeom prst="ellipse">
            <a:avLst/>
          </a:prstGeom>
        </p:spPr>
      </p:pic>
    </p:spTree>
    <p:extLst>
      <p:ext uri="{BB962C8B-B14F-4D97-AF65-F5344CB8AC3E}">
        <p14:creationId xmlns:p14="http://schemas.microsoft.com/office/powerpoint/2010/main" val="3606951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Tiếng Anh 5 Tập 2 - Unit 16 Where’s the post office- - Lesson 3 - 3 Let’s chant (mp3cut.net).wav"/>
                                        </p:tgtEl>
                                      </p:cMediaNode>
                                    </p:audio>
                                  </p:sub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50848" y="408837"/>
            <a:ext cx="1820948" cy="461665"/>
          </a:xfrm>
          <a:prstGeom prst="rect">
            <a:avLst/>
          </a:prstGeom>
          <a:noFill/>
        </p:spPr>
        <p:txBody>
          <a:bodyPr wrap="none" rtlCol="0">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Vocabulary</a:t>
            </a:r>
          </a:p>
        </p:txBody>
      </p:sp>
      <p:sp>
        <p:nvSpPr>
          <p:cNvPr id="77" name="1"/>
          <p:cNvSpPr txBox="1"/>
          <p:nvPr/>
        </p:nvSpPr>
        <p:spPr>
          <a:xfrm>
            <a:off x="1050848" y="2487631"/>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Stop </a:t>
            </a:r>
          </a:p>
        </p:txBody>
      </p:sp>
      <p:sp>
        <p:nvSpPr>
          <p:cNvPr id="89" name="1"/>
          <p:cNvSpPr txBox="1"/>
          <p:nvPr/>
        </p:nvSpPr>
        <p:spPr>
          <a:xfrm>
            <a:off x="1050848" y="3216202"/>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On the left/right</a:t>
            </a:r>
          </a:p>
        </p:txBody>
      </p:sp>
      <p:sp>
        <p:nvSpPr>
          <p:cNvPr id="99" name="1"/>
          <p:cNvSpPr txBox="1"/>
          <p:nvPr/>
        </p:nvSpPr>
        <p:spPr>
          <a:xfrm>
            <a:off x="1050848" y="3944774"/>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fence</a:t>
            </a:r>
          </a:p>
        </p:txBody>
      </p:sp>
      <p:sp>
        <p:nvSpPr>
          <p:cNvPr id="81" name="1"/>
          <p:cNvSpPr txBox="1"/>
          <p:nvPr/>
        </p:nvSpPr>
        <p:spPr>
          <a:xfrm>
            <a:off x="1050848" y="1759060"/>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Get off</a:t>
            </a:r>
          </a:p>
        </p:txBody>
      </p:sp>
      <p:sp>
        <p:nvSpPr>
          <p:cNvPr id="59" name="1"/>
          <p:cNvSpPr txBox="1"/>
          <p:nvPr/>
        </p:nvSpPr>
        <p:spPr>
          <a:xfrm>
            <a:off x="8098908" y="2487631"/>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Đi</a:t>
            </a:r>
            <a:r>
              <a:rPr lang="vi-VN" sz="3000" dirty="0">
                <a:solidFill>
                  <a:srgbClr val="002060"/>
                </a:solidFill>
                <a:latin typeface="Arial" panose="020B0604020202020204" pitchFamily="34" charset="0"/>
                <a:cs typeface="Arial" panose="020B0604020202020204" pitchFamily="34" charset="0"/>
              </a:rPr>
              <a:t>ểm</a:t>
            </a:r>
            <a:r>
              <a:rPr lang="en-US" sz="3000" dirty="0">
                <a:solidFill>
                  <a:srgbClr val="002060"/>
                </a:solidFill>
                <a:latin typeface="Arial" panose="020B0604020202020204" pitchFamily="34" charset="0"/>
                <a:cs typeface="Arial" panose="020B0604020202020204" pitchFamily="34" charset="0"/>
              </a:rPr>
              <a:t> d</a:t>
            </a:r>
            <a:r>
              <a:rPr lang="vi-VN" sz="3000" dirty="0">
                <a:solidFill>
                  <a:srgbClr val="002060"/>
                </a:solidFill>
                <a:latin typeface="Arial" panose="020B0604020202020204" pitchFamily="34" charset="0"/>
                <a:cs typeface="Arial" panose="020B0604020202020204" pitchFamily="34" charset="0"/>
              </a:rPr>
              <a:t>ừng</a:t>
            </a:r>
            <a:endParaRPr lang="en-US" sz="3000" dirty="0">
              <a:solidFill>
                <a:srgbClr val="002060"/>
              </a:solidFill>
              <a:latin typeface="Arial" panose="020B0604020202020204" pitchFamily="34" charset="0"/>
              <a:cs typeface="Arial" panose="020B0604020202020204" pitchFamily="34" charset="0"/>
            </a:endParaRPr>
          </a:p>
        </p:txBody>
      </p:sp>
      <p:sp>
        <p:nvSpPr>
          <p:cNvPr id="60" name="1"/>
          <p:cNvSpPr txBox="1"/>
          <p:nvPr/>
        </p:nvSpPr>
        <p:spPr>
          <a:xfrm>
            <a:off x="8098908" y="3216202"/>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a:t>
            </a:r>
            <a:r>
              <a:rPr lang="vi-VN" sz="3000" dirty="0">
                <a:solidFill>
                  <a:srgbClr val="002060"/>
                </a:solidFill>
                <a:latin typeface="Arial" panose="020B0604020202020204" pitchFamily="34" charset="0"/>
                <a:cs typeface="Arial" panose="020B0604020202020204" pitchFamily="34" charset="0"/>
              </a:rPr>
              <a:t>ở</a:t>
            </a:r>
            <a:r>
              <a:rPr lang="en-US" sz="3000" dirty="0">
                <a:solidFill>
                  <a:srgbClr val="002060"/>
                </a:solidFill>
                <a:latin typeface="Arial" panose="020B0604020202020204" pitchFamily="34" charset="0"/>
                <a:cs typeface="Arial" panose="020B0604020202020204" pitchFamily="34" charset="0"/>
              </a:rPr>
              <a:t> bên trái/ph</a:t>
            </a:r>
            <a:r>
              <a:rPr lang="vi-VN" sz="3000" dirty="0">
                <a:solidFill>
                  <a:srgbClr val="002060"/>
                </a:solidFill>
                <a:latin typeface="Arial" panose="020B0604020202020204" pitchFamily="34" charset="0"/>
                <a:cs typeface="Arial" panose="020B0604020202020204" pitchFamily="34" charset="0"/>
              </a:rPr>
              <a:t>ải</a:t>
            </a:r>
            <a:endParaRPr lang="en-US" sz="3000" dirty="0">
              <a:solidFill>
                <a:srgbClr val="002060"/>
              </a:solidFill>
              <a:latin typeface="Arial" panose="020B0604020202020204" pitchFamily="34" charset="0"/>
              <a:cs typeface="Arial" panose="020B0604020202020204" pitchFamily="34" charset="0"/>
            </a:endParaRPr>
          </a:p>
        </p:txBody>
      </p:sp>
      <p:sp>
        <p:nvSpPr>
          <p:cNvPr id="61" name="1"/>
          <p:cNvSpPr txBox="1"/>
          <p:nvPr/>
        </p:nvSpPr>
        <p:spPr>
          <a:xfrm>
            <a:off x="8098908" y="3944774"/>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Hàng rào</a:t>
            </a:r>
          </a:p>
        </p:txBody>
      </p:sp>
      <p:sp>
        <p:nvSpPr>
          <p:cNvPr id="62" name="1"/>
          <p:cNvSpPr txBox="1"/>
          <p:nvPr/>
        </p:nvSpPr>
        <p:spPr>
          <a:xfrm>
            <a:off x="8098908" y="1759060"/>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Xuống</a:t>
            </a:r>
          </a:p>
        </p:txBody>
      </p:sp>
    </p:spTree>
    <p:extLst>
      <p:ext uri="{BB962C8B-B14F-4D97-AF65-F5344CB8AC3E}">
        <p14:creationId xmlns:p14="http://schemas.microsoft.com/office/powerpoint/2010/main" val="107778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9" grpId="0" animBg="1"/>
      <p:bldP spid="99" grpId="0" animBg="1"/>
      <p:bldP spid="81" grpId="0" animBg="1"/>
      <p:bldP spid="59" grpId="0" animBg="1"/>
      <p:bldP spid="60" grpId="0" animBg="1"/>
      <p:bldP spid="61" grpId="0" animBg="1"/>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https://s.sachmem.vn/public/images/TA5T2SHS/U16-L3-4-2-40743435a22869712b6b0b4adc8fb622.jpg"/>
          <p:cNvPicPr>
            <a:picLocks noChangeAspect="1" noChangeArrowheads="1"/>
          </p:cNvPicPr>
          <p:nvPr/>
        </p:nvPicPr>
        <p:blipFill rotWithShape="1">
          <a:blip r:embed="rId2">
            <a:extLst>
              <a:ext uri="{28A0092B-C50C-407E-A947-70E740481C1C}">
                <a14:useLocalDpi xmlns:a14="http://schemas.microsoft.com/office/drawing/2010/main" val="0"/>
              </a:ext>
            </a:extLst>
          </a:blip>
          <a:srcRect l="718" t="7047" r="4489" b="8390"/>
          <a:stretch/>
        </p:blipFill>
        <p:spPr bwMode="auto">
          <a:xfrm>
            <a:off x="6402016" y="596443"/>
            <a:ext cx="5296253" cy="25277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1065" y="405884"/>
            <a:ext cx="2746265" cy="400110"/>
          </a:xfrm>
          <a:prstGeom prst="rect">
            <a:avLst/>
          </a:prstGeom>
        </p:spPr>
        <p:txBody>
          <a:bodyPr wrap="none">
            <a:spAutoFit/>
          </a:bodyPr>
          <a:lstStyle/>
          <a:p>
            <a:r>
              <a:rPr lang="en-US" sz="2000" b="1" dirty="0">
                <a:latin typeface="Helvetica Neue"/>
              </a:rPr>
              <a:t>4.1. Label the places.</a:t>
            </a:r>
            <a:endParaRPr lang="en-US" sz="2000" dirty="0"/>
          </a:p>
        </p:txBody>
      </p:sp>
      <p:sp>
        <p:nvSpPr>
          <p:cNvPr id="3" name="Rectangle 2"/>
          <p:cNvSpPr/>
          <p:nvPr/>
        </p:nvSpPr>
        <p:spPr>
          <a:xfrm>
            <a:off x="919165" y="844094"/>
            <a:ext cx="5710235" cy="5339667"/>
          </a:xfrm>
          <a:prstGeom prst="rect">
            <a:avLst/>
          </a:prstGeom>
        </p:spPr>
        <p:txBody>
          <a:bodyPr wrap="square">
            <a:spAutoFit/>
          </a:bodyPr>
          <a:lstStyle/>
          <a:p>
            <a:pPr algn="just">
              <a:lnSpc>
                <a:spcPct val="110000"/>
              </a:lnSpc>
            </a:pPr>
            <a:r>
              <a:rPr lang="en-US" sz="2600" dirty="0">
                <a:solidFill>
                  <a:srgbClr val="002060"/>
                </a:solidFill>
                <a:latin typeface="Arial" panose="020B0604020202020204" pitchFamily="34" charset="0"/>
                <a:cs typeface="Arial" panose="020B0604020202020204" pitchFamily="34" charset="0"/>
              </a:rPr>
              <a:t>Dear Linda, </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I'm happy you're going to visit me. You can take bus Number 12 at West Street and get off at the fifth stop. Then walk along the street for five minutes. You will see Pear Street at the end of the street. Turn left and you will see a pharmacy on the left. My house is opposite the pharmacy. It is behind a green fence.</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See you!</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Tony</a:t>
            </a:r>
          </a:p>
        </p:txBody>
      </p:sp>
      <p:sp>
        <p:nvSpPr>
          <p:cNvPr id="5" name="Horizontal Scroll 4"/>
          <p:cNvSpPr/>
          <p:nvPr/>
        </p:nvSpPr>
        <p:spPr>
          <a:xfrm>
            <a:off x="6963559" y="3334988"/>
            <a:ext cx="4400550" cy="2848773"/>
          </a:xfrm>
          <a:prstGeom prst="horizontalScroll">
            <a:avLst>
              <a:gd name="adj" fmla="val 5813"/>
            </a:avLst>
          </a:prstGeom>
          <a:solidFill>
            <a:srgbClr val="FFF8E5"/>
          </a:solidFill>
          <a:ln>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TextBox 5"/>
          <p:cNvSpPr txBox="1"/>
          <p:nvPr/>
        </p:nvSpPr>
        <p:spPr>
          <a:xfrm>
            <a:off x="7639050" y="3517610"/>
            <a:ext cx="3219450" cy="2505301"/>
          </a:xfrm>
          <a:prstGeom prst="rect">
            <a:avLst/>
          </a:prstGeom>
          <a:noFill/>
        </p:spPr>
        <p:txBody>
          <a:bodyPr wrap="square" rtlCol="0">
            <a:spAutoFit/>
          </a:bodyPr>
          <a:lstStyle/>
          <a:p>
            <a:pPr>
              <a:lnSpc>
                <a:spcPct val="140000"/>
              </a:lnSpc>
            </a:pPr>
            <a:r>
              <a:rPr lang="en-US" sz="2800" b="1" dirty="0">
                <a:solidFill>
                  <a:srgbClr val="C00000"/>
                </a:solidFill>
                <a:latin typeface="Arial" panose="020B0604020202020204" pitchFamily="34" charset="0"/>
                <a:cs typeface="Arial" panose="020B0604020202020204" pitchFamily="34" charset="0"/>
              </a:rPr>
              <a:t>1.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2.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3.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4. _____________</a:t>
            </a:r>
          </a:p>
        </p:txBody>
      </p:sp>
      <p:sp>
        <p:nvSpPr>
          <p:cNvPr id="7" name="Rectangle 6"/>
          <p:cNvSpPr/>
          <p:nvPr/>
        </p:nvSpPr>
        <p:spPr>
          <a:xfrm>
            <a:off x="7886700" y="4794926"/>
            <a:ext cx="2914650" cy="523220"/>
          </a:xfrm>
          <a:prstGeom prst="rect">
            <a:avLst/>
          </a:prstGeom>
        </p:spPr>
        <p:txBody>
          <a:bodyPr wrap="square">
            <a:spAutoFit/>
          </a:bodyPr>
          <a:lstStyle/>
          <a:p>
            <a:pPr algn="ctr"/>
            <a:r>
              <a:rPr lang="en-US" sz="2800" b="1" dirty="0">
                <a:solidFill>
                  <a:srgbClr val="FF0000"/>
                </a:solidFill>
                <a:latin typeface="Helvetica Neue"/>
              </a:rPr>
              <a:t>pharmacy </a:t>
            </a:r>
            <a:endParaRPr lang="en-US" sz="2800" b="1" i="0" dirty="0">
              <a:solidFill>
                <a:srgbClr val="FF0000"/>
              </a:solidFill>
              <a:effectLst/>
              <a:latin typeface="Helvetica Neue"/>
            </a:endParaRPr>
          </a:p>
        </p:txBody>
      </p:sp>
      <p:sp>
        <p:nvSpPr>
          <p:cNvPr id="9" name="Rectangle 8"/>
          <p:cNvSpPr/>
          <p:nvPr/>
        </p:nvSpPr>
        <p:spPr>
          <a:xfrm>
            <a:off x="7943850" y="3590127"/>
            <a:ext cx="2914650" cy="523220"/>
          </a:xfrm>
          <a:prstGeom prst="rect">
            <a:avLst/>
          </a:prstGeom>
        </p:spPr>
        <p:txBody>
          <a:bodyPr wrap="square">
            <a:spAutoFit/>
          </a:bodyPr>
          <a:lstStyle/>
          <a:p>
            <a:pPr algn="ctr"/>
            <a:r>
              <a:rPr lang="en-US" sz="2800" b="1" dirty="0">
                <a:solidFill>
                  <a:srgbClr val="FF0000"/>
                </a:solidFill>
                <a:latin typeface="Helvetica Neue"/>
              </a:rPr>
              <a:t>bus stop </a:t>
            </a:r>
            <a:endParaRPr lang="en-US" sz="2800" b="1" i="0" dirty="0">
              <a:solidFill>
                <a:srgbClr val="FF0000"/>
              </a:solidFill>
              <a:effectLst/>
              <a:latin typeface="Helvetica Neue"/>
            </a:endParaRPr>
          </a:p>
        </p:txBody>
      </p:sp>
      <p:sp>
        <p:nvSpPr>
          <p:cNvPr id="10" name="Rectangle 9"/>
          <p:cNvSpPr/>
          <p:nvPr/>
        </p:nvSpPr>
        <p:spPr>
          <a:xfrm>
            <a:off x="7943850" y="4230094"/>
            <a:ext cx="2914650" cy="523220"/>
          </a:xfrm>
          <a:prstGeom prst="rect">
            <a:avLst/>
          </a:prstGeom>
        </p:spPr>
        <p:txBody>
          <a:bodyPr wrap="square">
            <a:spAutoFit/>
          </a:bodyPr>
          <a:lstStyle/>
          <a:p>
            <a:pPr algn="ctr"/>
            <a:r>
              <a:rPr lang="en-US" sz="2800" b="1" dirty="0">
                <a:solidFill>
                  <a:srgbClr val="FF0000"/>
                </a:solidFill>
                <a:latin typeface="Helvetica Neue"/>
              </a:rPr>
              <a:t>Pear Street </a:t>
            </a:r>
            <a:endParaRPr lang="en-US" sz="2800" b="1" i="0" dirty="0">
              <a:solidFill>
                <a:srgbClr val="FF0000"/>
              </a:solidFill>
              <a:effectLst/>
              <a:latin typeface="Helvetica Neue"/>
            </a:endParaRPr>
          </a:p>
        </p:txBody>
      </p:sp>
      <p:sp>
        <p:nvSpPr>
          <p:cNvPr id="11" name="Rectangle 10"/>
          <p:cNvSpPr/>
          <p:nvPr/>
        </p:nvSpPr>
        <p:spPr>
          <a:xfrm>
            <a:off x="7943850" y="5421865"/>
            <a:ext cx="2914650" cy="523220"/>
          </a:xfrm>
          <a:prstGeom prst="rect">
            <a:avLst/>
          </a:prstGeom>
        </p:spPr>
        <p:txBody>
          <a:bodyPr wrap="square">
            <a:spAutoFit/>
          </a:bodyPr>
          <a:lstStyle/>
          <a:p>
            <a:pPr algn="ctr"/>
            <a:r>
              <a:rPr lang="en-US" sz="2800" b="1" dirty="0">
                <a:solidFill>
                  <a:srgbClr val="FF0000"/>
                </a:solidFill>
                <a:latin typeface="Helvetica Neue"/>
              </a:rPr>
              <a:t>Tony's house</a:t>
            </a:r>
            <a:endParaRPr lang="en-US" sz="2800" b="1" i="0" dirty="0">
              <a:solidFill>
                <a:srgbClr val="FF0000"/>
              </a:solidFill>
              <a:effectLst/>
              <a:latin typeface="Helvetica Neue"/>
            </a:endParaRPr>
          </a:p>
        </p:txBody>
      </p:sp>
    </p:spTree>
    <p:extLst>
      <p:ext uri="{BB962C8B-B14F-4D97-AF65-F5344CB8AC3E}">
        <p14:creationId xmlns:p14="http://schemas.microsoft.com/office/powerpoint/2010/main" val="1995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036" y="463034"/>
            <a:ext cx="3477362" cy="400110"/>
          </a:xfrm>
          <a:prstGeom prst="rect">
            <a:avLst/>
          </a:prstGeom>
        </p:spPr>
        <p:txBody>
          <a:bodyPr wrap="none">
            <a:spAutoFit/>
          </a:bodyPr>
          <a:lstStyle/>
          <a:p>
            <a:pPr fontAlgn="t"/>
            <a:r>
              <a:rPr lang="en-US" sz="2000" b="1" dirty="0">
                <a:latin typeface="Helvetica Neue"/>
              </a:rPr>
              <a:t>4.2. Answer the questions. </a:t>
            </a:r>
            <a:endParaRPr lang="en-US" sz="2000" b="1" i="0" dirty="0">
              <a:effectLst/>
              <a:latin typeface="Helvetica Neue"/>
            </a:endParaRPr>
          </a:p>
        </p:txBody>
      </p:sp>
      <p:pic>
        <p:nvPicPr>
          <p:cNvPr id="3" name="Picture 2"/>
          <p:cNvPicPr>
            <a:picLocks noChangeAspect="1"/>
          </p:cNvPicPr>
          <p:nvPr/>
        </p:nvPicPr>
        <p:blipFill rotWithShape="1">
          <a:blip r:embed="rId2"/>
          <a:srcRect r="12656" b="7252"/>
          <a:stretch/>
        </p:blipFill>
        <p:spPr>
          <a:xfrm>
            <a:off x="3275726" y="4781551"/>
            <a:ext cx="2244375" cy="2076449"/>
          </a:xfrm>
          <a:prstGeom prst="rect">
            <a:avLst/>
          </a:prstGeom>
        </p:spPr>
      </p:pic>
      <p:sp>
        <p:nvSpPr>
          <p:cNvPr id="4" name="Rectangle 3"/>
          <p:cNvSpPr/>
          <p:nvPr/>
        </p:nvSpPr>
        <p:spPr>
          <a:xfrm>
            <a:off x="617089" y="863144"/>
            <a:ext cx="4797679" cy="5373779"/>
          </a:xfrm>
          <a:prstGeom prst="rect">
            <a:avLst/>
          </a:prstGeom>
        </p:spPr>
        <p:txBody>
          <a:bodyPr wrap="square">
            <a:spAutoFit/>
          </a:bodyPr>
          <a:lstStyle/>
          <a:p>
            <a:pPr algn="just">
              <a:lnSpc>
                <a:spcPct val="110000"/>
              </a:lnSpc>
            </a:pPr>
            <a:r>
              <a:rPr lang="en-US" sz="2400" dirty="0">
                <a:solidFill>
                  <a:srgbClr val="002060"/>
                </a:solidFill>
                <a:latin typeface="Arial" panose="020B0604020202020204" pitchFamily="34" charset="0"/>
                <a:cs typeface="Arial" panose="020B0604020202020204" pitchFamily="34" charset="0"/>
              </a:rPr>
              <a:t>Dear Linda, </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I'm happy you're going to visit me. You can take bus Number 12 at West Street and get off at the fifth stop. Then walk along the street for five minutes. You will see Pear Street at the end of the street. Turn left and you will see a pharmacy on the left. My house is opposite the pharmacy. It is behind a green fence.</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See you!</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Tony</a:t>
            </a:r>
          </a:p>
        </p:txBody>
      </p:sp>
      <p:sp>
        <p:nvSpPr>
          <p:cNvPr id="5" name="Rectangle 4"/>
          <p:cNvSpPr/>
          <p:nvPr/>
        </p:nvSpPr>
        <p:spPr>
          <a:xfrm>
            <a:off x="5768715" y="500268"/>
            <a:ext cx="6059491" cy="5909310"/>
          </a:xfrm>
          <a:prstGeom prst="rect">
            <a:avLst/>
          </a:prstGeom>
        </p:spPr>
        <p:txBody>
          <a:bodyPr wrap="square">
            <a:spAutoFit/>
          </a:bodyPr>
          <a:lstStyle/>
          <a:p>
            <a:pPr>
              <a:lnSpc>
                <a:spcPct val="150000"/>
              </a:lnSpc>
            </a:pPr>
            <a:r>
              <a:rPr lang="en-US" sz="2800" b="1" dirty="0">
                <a:latin typeface="Helvetica Neue"/>
              </a:rPr>
              <a:t>1. </a:t>
            </a:r>
            <a:r>
              <a:rPr lang="en-US" sz="2800" dirty="0">
                <a:latin typeface="Helvetica Neue"/>
              </a:rPr>
              <a:t>What bus should Linda take?</a:t>
            </a:r>
          </a:p>
          <a:p>
            <a:pPr>
              <a:lnSpc>
                <a:spcPct val="150000"/>
              </a:lnSpc>
            </a:pPr>
            <a:r>
              <a:rPr lang="en-US" sz="2800" dirty="0">
                <a:solidFill>
                  <a:srgbClr val="C00000"/>
                </a:solidFill>
                <a:latin typeface="Helvetica Neue"/>
              </a:rPr>
              <a:t>She should take bus Number 12. </a:t>
            </a:r>
          </a:p>
          <a:p>
            <a:pPr>
              <a:lnSpc>
                <a:spcPct val="150000"/>
              </a:lnSpc>
            </a:pPr>
            <a:r>
              <a:rPr lang="en-US" sz="2800" b="1" dirty="0">
                <a:latin typeface="Helvetica Neue"/>
              </a:rPr>
              <a:t>2. </a:t>
            </a:r>
            <a:r>
              <a:rPr lang="en-US" sz="2800" dirty="0">
                <a:latin typeface="Helvetica Neue"/>
              </a:rPr>
              <a:t>Where should she get off the bus?</a:t>
            </a:r>
          </a:p>
          <a:p>
            <a:pPr>
              <a:lnSpc>
                <a:spcPct val="150000"/>
              </a:lnSpc>
            </a:pPr>
            <a:r>
              <a:rPr lang="en-US" sz="2800" dirty="0">
                <a:solidFill>
                  <a:srgbClr val="C00000"/>
                </a:solidFill>
                <a:latin typeface="Helvetica Neue"/>
              </a:rPr>
              <a:t>She should get off at the fifth stop. </a:t>
            </a:r>
          </a:p>
          <a:p>
            <a:pPr>
              <a:lnSpc>
                <a:spcPct val="150000"/>
              </a:lnSpc>
            </a:pPr>
            <a:r>
              <a:rPr lang="en-US" sz="2800" b="1" dirty="0">
                <a:latin typeface="Helvetica Neue"/>
              </a:rPr>
              <a:t>3. </a:t>
            </a:r>
            <a:r>
              <a:rPr lang="en-US" sz="2800" dirty="0">
                <a:latin typeface="Helvetica Neue"/>
              </a:rPr>
              <a:t>What's the name of the road at the end of the street?</a:t>
            </a:r>
          </a:p>
          <a:p>
            <a:pPr>
              <a:lnSpc>
                <a:spcPct val="150000"/>
              </a:lnSpc>
            </a:pPr>
            <a:r>
              <a:rPr lang="en-US" sz="2800" dirty="0">
                <a:solidFill>
                  <a:srgbClr val="C00000"/>
                </a:solidFill>
                <a:latin typeface="Helvetica Neue"/>
              </a:rPr>
              <a:t>It's Pear Street. </a:t>
            </a:r>
          </a:p>
          <a:p>
            <a:pPr>
              <a:lnSpc>
                <a:spcPct val="150000"/>
              </a:lnSpc>
            </a:pPr>
            <a:r>
              <a:rPr lang="en-US" sz="2800" b="1" dirty="0">
                <a:latin typeface="Helvetica Neue"/>
              </a:rPr>
              <a:t>4. </a:t>
            </a:r>
            <a:r>
              <a:rPr lang="en-US" sz="2800" dirty="0">
                <a:latin typeface="Helvetica Neue"/>
              </a:rPr>
              <a:t>What's opposite Tony's house?</a:t>
            </a:r>
          </a:p>
          <a:p>
            <a:pPr>
              <a:lnSpc>
                <a:spcPct val="150000"/>
              </a:lnSpc>
            </a:pPr>
            <a:r>
              <a:rPr lang="en-US" sz="2800" dirty="0">
                <a:solidFill>
                  <a:srgbClr val="C00000"/>
                </a:solidFill>
                <a:latin typeface="Helvetica Neue"/>
              </a:rPr>
              <a:t>A pharmacy is opposite his house. </a:t>
            </a:r>
            <a:endParaRPr lang="en-US" sz="2800" b="0" i="0" dirty="0">
              <a:solidFill>
                <a:srgbClr val="C00000"/>
              </a:solidFill>
              <a:effectLst/>
              <a:latin typeface="Helvetica Neue"/>
            </a:endParaRPr>
          </a:p>
        </p:txBody>
      </p:sp>
      <p:cxnSp>
        <p:nvCxnSpPr>
          <p:cNvPr id="7" name="Straight Connector 6"/>
          <p:cNvCxnSpPr/>
          <p:nvPr/>
        </p:nvCxnSpPr>
        <p:spPr>
          <a:xfrm>
            <a:off x="5565771" y="863144"/>
            <a:ext cx="0" cy="537377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50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76200" y="-52120"/>
            <a:ext cx="12344400" cy="6962241"/>
          </a:xfrm>
          <a:prstGeom prst="rect">
            <a:avLst/>
          </a:prstGeom>
        </p:spPr>
      </p:pic>
      <p:sp>
        <p:nvSpPr>
          <p:cNvPr id="4" name="矩形 3"/>
          <p:cNvSpPr/>
          <p:nvPr/>
        </p:nvSpPr>
        <p:spPr>
          <a:xfrm rot="20674136">
            <a:off x="4586993" y="1640094"/>
            <a:ext cx="6512718" cy="1667590"/>
          </a:xfrm>
          <a:prstGeom prst="rect">
            <a:avLst/>
          </a:prstGeom>
        </p:spPr>
        <p:txBody>
          <a:bodyPr wrap="none">
            <a:prstTxWarp prst="textCurveUp">
              <a:avLst/>
            </a:prstTxWarp>
            <a:spAutoFit/>
          </a:bodyPr>
          <a:lstStyle/>
          <a:p>
            <a:r>
              <a:rPr lang="en-US" altLang="zh-CN" sz="8000" b="1" kern="100" dirty="0">
                <a:ln w="19050">
                  <a:solidFill>
                    <a:srgbClr val="FF0000"/>
                  </a:solidFill>
                  <a:prstDash val="solid"/>
                </a:ln>
                <a:solidFill>
                  <a:srgbClr val="FFFF00"/>
                </a:solidFill>
                <a:effectLst>
                  <a:glow rad="76200">
                    <a:srgbClr val="FF1D1D">
                      <a:alpha val="71000"/>
                    </a:srgbClr>
                  </a:glow>
                  <a:outerShdw blurRad="50800" dist="38100" algn="l" rotWithShape="0">
                    <a:prstClr val="black">
                      <a:alpha val="40000"/>
                    </a:prstClr>
                  </a:outerShdw>
                </a:effectLst>
                <a:latin typeface="华文琥珀" panose="02010800040101010101" pitchFamily="2" charset="-122"/>
                <a:ea typeface="华文琥珀" panose="02010800040101010101" pitchFamily="2" charset="-122"/>
              </a:rPr>
              <a:t>RING THE GOLDEN BELL</a:t>
            </a:r>
            <a:endParaRPr lang="zh-CN" altLang="en-US" sz="8000" b="1" kern="100" dirty="0">
              <a:ln w="19050">
                <a:solidFill>
                  <a:srgbClr val="FF0000"/>
                </a:solidFill>
                <a:prstDash val="solid"/>
              </a:ln>
              <a:solidFill>
                <a:srgbClr val="FFFF00"/>
              </a:solidFill>
              <a:effectLst>
                <a:glow rad="76200">
                  <a:srgbClr val="FF1D1D">
                    <a:alpha val="71000"/>
                  </a:srgbClr>
                </a:glow>
                <a:outerShdw blurRad="50800" dist="38100" algn="l" rotWithShape="0">
                  <a:prstClr val="black">
                    <a:alpha val="40000"/>
                  </a:prstClr>
                </a:outerShdw>
              </a:effectLst>
              <a:latin typeface="华文琥珀" panose="02010800040101010101" pitchFamily="2" charset="-122"/>
              <a:ea typeface="华文琥珀" panose="02010800040101010101" pitchFamily="2" charset="-122"/>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357" y="343854"/>
            <a:ext cx="4634480" cy="398960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67558" t="212" r="-1519" b="55521"/>
          <a:stretch/>
        </p:blipFill>
        <p:spPr>
          <a:xfrm flipH="1">
            <a:off x="244443" y="3497866"/>
            <a:ext cx="1955417" cy="314353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3266" y="3223026"/>
            <a:ext cx="2481095" cy="3247566"/>
          </a:xfrm>
          <a:prstGeom prst="rect">
            <a:avLst/>
          </a:prstGeom>
        </p:spPr>
      </p:pic>
      <p:sp>
        <p:nvSpPr>
          <p:cNvPr id="8" name="Rounded Rectangle 7">
            <a:hlinkClick r:id="" action="ppaction://hlinkshowjump?jump=nextslide"/>
          </p:cNvPr>
          <p:cNvSpPr/>
          <p:nvPr/>
        </p:nvSpPr>
        <p:spPr>
          <a:xfrm>
            <a:off x="5505156" y="5282139"/>
            <a:ext cx="1505243" cy="547161"/>
          </a:xfrm>
          <a:prstGeom prst="roundRect">
            <a:avLst>
              <a:gd name="adj" fmla="val 5000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a:ln w="0"/>
                <a:solidFill>
                  <a:sysClr val="windowText" lastClr="000000"/>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PLAY</a:t>
            </a:r>
          </a:p>
        </p:txBody>
      </p:sp>
    </p:spTree>
    <p:extLst>
      <p:ext uri="{BB962C8B-B14F-4D97-AF65-F5344CB8AC3E}">
        <p14:creationId xmlns:p14="http://schemas.microsoft.com/office/powerpoint/2010/main" val="10652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50" fill="hold">
                                          <p:stCondLst>
                                            <p:cond delay="0"/>
                                          </p:stCondLst>
                                        </p:cTn>
                                        <p:tgtEl>
                                          <p:spTgt spid="6"/>
                                        </p:tgtEl>
                                        <p:attrNameLst>
                                          <p:attrName>r</p:attrName>
                                        </p:attrNameLst>
                                      </p:cBhvr>
                                    </p:animRot>
                                    <p:animRot by="-240000">
                                      <p:cBhvr>
                                        <p:cTn id="7" dur="100" fill="hold">
                                          <p:stCondLst>
                                            <p:cond delay="100"/>
                                          </p:stCondLst>
                                        </p:cTn>
                                        <p:tgtEl>
                                          <p:spTgt spid="6"/>
                                        </p:tgtEl>
                                        <p:attrNameLst>
                                          <p:attrName>r</p:attrName>
                                        </p:attrNameLst>
                                      </p:cBhvr>
                                    </p:animRot>
                                    <p:animRot by="240000">
                                      <p:cBhvr>
                                        <p:cTn id="8" dur="100" fill="hold">
                                          <p:stCondLst>
                                            <p:cond delay="200"/>
                                          </p:stCondLst>
                                        </p:cTn>
                                        <p:tgtEl>
                                          <p:spTgt spid="6"/>
                                        </p:tgtEl>
                                        <p:attrNameLst>
                                          <p:attrName>r</p:attrName>
                                        </p:attrNameLst>
                                      </p:cBhvr>
                                    </p:animRot>
                                    <p:animRot by="-240000">
                                      <p:cBhvr>
                                        <p:cTn id="9" dur="100" fill="hold">
                                          <p:stCondLst>
                                            <p:cond delay="300"/>
                                          </p:stCondLst>
                                        </p:cTn>
                                        <p:tgtEl>
                                          <p:spTgt spid="6"/>
                                        </p:tgtEl>
                                        <p:attrNameLst>
                                          <p:attrName>r</p:attrName>
                                        </p:attrNameLst>
                                      </p:cBhvr>
                                    </p:animRot>
                                    <p:animRot by="120000">
                                      <p:cBhvr>
                                        <p:cTn id="10" dur="100" fill="hold">
                                          <p:stCondLst>
                                            <p:cond delay="4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nd Bell Sound Effect_01.wav"/>
                                        </p:tgtEl>
                                      </p:cMediaNode>
                                    </p:audio>
                                  </p:subTnLst>
                                </p:cTn>
                              </p:par>
                              <p:par>
                                <p:cTn id="11" presetID="22" presetClass="entr" presetSubtype="8"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2924390" cy="400110"/>
          </a:xfrm>
          <a:prstGeom prst="rect">
            <a:avLst/>
          </a:prstGeom>
        </p:spPr>
        <p:txBody>
          <a:bodyPr wrap="none">
            <a:spAutoFit/>
          </a:bodyPr>
          <a:lstStyle/>
          <a:p>
            <a:r>
              <a:rPr lang="en-US" sz="2000" b="1" dirty="0">
                <a:latin typeface="Helvetica Neue"/>
              </a:rPr>
              <a:t>5. Write the directions.</a:t>
            </a:r>
            <a:endParaRPr lang="en-US" sz="2000" dirty="0"/>
          </a:p>
        </p:txBody>
      </p:sp>
      <p:sp>
        <p:nvSpPr>
          <p:cNvPr id="3" name="Rectangle 1"/>
          <p:cNvSpPr>
            <a:spLocks noChangeArrowheads="1"/>
          </p:cNvSpPr>
          <p:nvPr/>
        </p:nvSpPr>
        <p:spPr bwMode="auto">
          <a:xfrm>
            <a:off x="888454" y="1414165"/>
            <a:ext cx="5918746" cy="4059067"/>
          </a:xfrm>
          <a:prstGeom prst="rect">
            <a:avLst/>
          </a:prstGeom>
          <a:noFill/>
          <a:ln>
            <a:noFill/>
          </a:ln>
          <a:effec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effectLst/>
                <a:latin typeface="Helvetica Neue"/>
              </a:rPr>
              <a:t>A: Where's the park?</a:t>
            </a:r>
          </a:p>
          <a:p>
            <a:pPr lvl="0">
              <a:lnSpc>
                <a:spcPct val="150000"/>
              </a:lnSpc>
            </a:pPr>
            <a:r>
              <a:rPr kumimoji="0" lang="en-US" altLang="en-US" sz="2800" b="0" i="0" u="none" strike="noStrike" cap="none" normalizeH="0" baseline="0" dirty="0">
                <a:ln>
                  <a:noFill/>
                </a:ln>
                <a:effectLst/>
                <a:latin typeface="Helvetica Neue"/>
              </a:rPr>
              <a:t>B: You are here, at Lemon Street. Go </a:t>
            </a:r>
            <a:r>
              <a:rPr lang="en-US" altLang="en-US" sz="2800" dirty="0">
                <a:latin typeface="Helvetica Neue"/>
              </a:rPr>
              <a:t>_____________________</a:t>
            </a:r>
          </a:p>
          <a:p>
            <a:pPr>
              <a:lnSpc>
                <a:spcPct val="150000"/>
              </a:lnSpc>
            </a:pPr>
            <a:r>
              <a:rPr lang="en-US" altLang="en-US" sz="2800" dirty="0">
                <a:latin typeface="Helvetica Neue"/>
              </a:rPr>
              <a:t>________________________</a:t>
            </a:r>
          </a:p>
          <a:p>
            <a:pPr>
              <a:lnSpc>
                <a:spcPct val="150000"/>
              </a:lnSpc>
            </a:pPr>
            <a:r>
              <a:rPr lang="en-US" altLang="en-US" sz="2800" dirty="0">
                <a:latin typeface="Helvetica Neue"/>
              </a:rPr>
              <a:t>________________________</a:t>
            </a:r>
          </a:p>
          <a:p>
            <a:pPr>
              <a:lnSpc>
                <a:spcPct val="150000"/>
              </a:lnSpc>
            </a:pPr>
            <a:r>
              <a:rPr lang="en-US" altLang="en-US" sz="2800" dirty="0">
                <a:latin typeface="Helvetica Neue"/>
              </a:rPr>
              <a:t>___________________________</a:t>
            </a:r>
            <a:r>
              <a:rPr kumimoji="0" lang="en-US" altLang="en-US" sz="2800" b="0" i="0" u="none" strike="noStrike" cap="none" normalizeH="0" baseline="0" dirty="0">
                <a:ln>
                  <a:noFill/>
                </a:ln>
                <a:effectLst/>
                <a:latin typeface="Helvetica Neue"/>
              </a:rPr>
              <a:t>.</a:t>
            </a:r>
            <a:endParaRPr kumimoji="0" lang="en-US" altLang="en-US" sz="60700" b="0" i="0" u="none" strike="noStrike" cap="none" normalizeH="0" baseline="0" dirty="0">
              <a:ln>
                <a:noFill/>
              </a:ln>
              <a:effectLst/>
              <a:latin typeface="Helvetica Neue"/>
            </a:endParaRPr>
          </a:p>
        </p:txBody>
      </p:sp>
      <p:sp>
        <p:nvSpPr>
          <p:cNvPr id="4" name="Rectangle 3"/>
          <p:cNvSpPr/>
          <p:nvPr/>
        </p:nvSpPr>
        <p:spPr>
          <a:xfrm>
            <a:off x="888454" y="2706827"/>
            <a:ext cx="8897257" cy="2766405"/>
          </a:xfrm>
          <a:prstGeom prst="rect">
            <a:avLst/>
          </a:prstGeom>
          <a:noFill/>
          <a:ln>
            <a:noFill/>
          </a:ln>
          <a:effectLst/>
        </p:spPr>
        <p:txBody>
          <a:bodyPr vert="horz" wrap="square" lIns="91440" tIns="0" rIns="91440" bIns="179331" numCol="1" anchor="ctr" anchorCtr="0" compatLnSpc="1">
            <a:prstTxWarp prst="textNoShape">
              <a:avLst/>
            </a:prstTxWarp>
            <a:spAutoFit/>
          </a:bodyPr>
          <a:lstStyle/>
          <a:p>
            <a:pPr eaLnBrk="0" fontAlgn="base" hangingPunct="0">
              <a:lnSpc>
                <a:spcPct val="150000"/>
              </a:lnSpc>
              <a:spcBef>
                <a:spcPct val="0"/>
              </a:spcBef>
              <a:spcAft>
                <a:spcPct val="0"/>
              </a:spcAft>
            </a:pPr>
            <a:r>
              <a:rPr lang="en-US" sz="2800" dirty="0">
                <a:solidFill>
                  <a:srgbClr val="C00000"/>
                </a:solidFill>
                <a:latin typeface="Helvetica Neue"/>
              </a:rPr>
              <a:t>              straight ahead. </a:t>
            </a:r>
          </a:p>
          <a:p>
            <a:pPr eaLnBrk="0" fontAlgn="base" hangingPunct="0">
              <a:lnSpc>
                <a:spcPct val="150000"/>
              </a:lnSpc>
              <a:spcBef>
                <a:spcPct val="0"/>
              </a:spcBef>
              <a:spcAft>
                <a:spcPct val="0"/>
              </a:spcAft>
            </a:pPr>
            <a:r>
              <a:rPr lang="en-US" sz="2800" dirty="0">
                <a:solidFill>
                  <a:srgbClr val="C00000"/>
                </a:solidFill>
                <a:latin typeface="Helvetica Neue"/>
              </a:rPr>
              <a:t>Turn right at Orange Street. </a:t>
            </a:r>
          </a:p>
          <a:p>
            <a:pPr eaLnBrk="0" fontAlgn="base" hangingPunct="0">
              <a:lnSpc>
                <a:spcPct val="150000"/>
              </a:lnSpc>
              <a:spcBef>
                <a:spcPct val="0"/>
              </a:spcBef>
              <a:spcAft>
                <a:spcPct val="0"/>
              </a:spcAft>
            </a:pPr>
            <a:r>
              <a:rPr lang="en-US" sz="2800" dirty="0">
                <a:solidFill>
                  <a:srgbClr val="C00000"/>
                </a:solidFill>
                <a:latin typeface="Helvetica Neue"/>
              </a:rPr>
              <a:t>The park is on the corner of </a:t>
            </a:r>
          </a:p>
          <a:p>
            <a:pPr eaLnBrk="0" fontAlgn="base" hangingPunct="0">
              <a:lnSpc>
                <a:spcPct val="150000"/>
              </a:lnSpc>
              <a:spcBef>
                <a:spcPct val="0"/>
              </a:spcBef>
              <a:spcAft>
                <a:spcPct val="0"/>
              </a:spcAft>
            </a:pPr>
            <a:r>
              <a:rPr lang="en-US" sz="2800" dirty="0">
                <a:solidFill>
                  <a:srgbClr val="C00000"/>
                </a:solidFill>
                <a:latin typeface="Helvetica Neue"/>
              </a:rPr>
              <a:t>Orange Street and Apple Street.</a:t>
            </a:r>
          </a:p>
        </p:txBody>
      </p:sp>
      <p:pic>
        <p:nvPicPr>
          <p:cNvPr id="7" name="Picture 6"/>
          <p:cNvPicPr>
            <a:picLocks noChangeAspect="1"/>
          </p:cNvPicPr>
          <p:nvPr/>
        </p:nvPicPr>
        <p:blipFill>
          <a:blip r:embed="rId2"/>
          <a:stretch>
            <a:fillRect/>
          </a:stretch>
        </p:blipFill>
        <p:spPr>
          <a:xfrm>
            <a:off x="6574972" y="1262743"/>
            <a:ext cx="5184153" cy="3693105"/>
          </a:xfrm>
          <a:prstGeom prst="rect">
            <a:avLst/>
          </a:prstGeom>
        </p:spPr>
      </p:pic>
      <p:sp>
        <p:nvSpPr>
          <p:cNvPr id="8" name="Sun 7"/>
          <p:cNvSpPr/>
          <p:nvPr/>
        </p:nvSpPr>
        <p:spPr>
          <a:xfrm>
            <a:off x="5488745" y="380492"/>
            <a:ext cx="914400" cy="914400"/>
          </a:xfrm>
          <a:prstGeom prst="sun">
            <a:avLst/>
          </a:prstGeom>
          <a:solidFill>
            <a:srgbClr val="8B53DA"/>
          </a:solidFill>
          <a:ln>
            <a:solidFill>
              <a:srgbClr val="7030A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en-US" altLang="en-US" dirty="0">
                <a:solidFill>
                  <a:schemeClr val="bg1"/>
                </a:solidFill>
                <a:latin typeface="Arial Black" panose="020B0A04020102020204" pitchFamily="34" charset="0"/>
              </a:rPr>
              <a:t>1</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44499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2924390" cy="400110"/>
          </a:xfrm>
          <a:prstGeom prst="rect">
            <a:avLst/>
          </a:prstGeom>
        </p:spPr>
        <p:txBody>
          <a:bodyPr wrap="none">
            <a:spAutoFit/>
          </a:bodyPr>
          <a:lstStyle/>
          <a:p>
            <a:r>
              <a:rPr lang="en-US" sz="2000" b="1" dirty="0">
                <a:latin typeface="Helvetica Neue"/>
              </a:rPr>
              <a:t>5. Write the directions.</a:t>
            </a:r>
            <a:endParaRPr lang="en-US" sz="2000" dirty="0"/>
          </a:p>
        </p:txBody>
      </p:sp>
      <p:sp>
        <p:nvSpPr>
          <p:cNvPr id="3" name="Rectangle 1"/>
          <p:cNvSpPr>
            <a:spLocks noChangeArrowheads="1"/>
          </p:cNvSpPr>
          <p:nvPr/>
        </p:nvSpPr>
        <p:spPr bwMode="auto">
          <a:xfrm>
            <a:off x="888454" y="1737330"/>
            <a:ext cx="5918746" cy="3412736"/>
          </a:xfrm>
          <a:prstGeom prst="rect">
            <a:avLst/>
          </a:prstGeom>
          <a:noFill/>
          <a:ln>
            <a:noFill/>
          </a:ln>
          <a:effec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kumimoji="0" lang="en-US" altLang="en-US" sz="2800" b="0" i="0" u="none" strike="noStrike" cap="none" normalizeH="0" baseline="0" dirty="0">
                <a:ln>
                  <a:noFill/>
                </a:ln>
                <a:effectLst/>
                <a:latin typeface="Helvetica Neue"/>
              </a:rPr>
              <a:t>A: Where's the </a:t>
            </a:r>
            <a:r>
              <a:rPr lang="en-US" altLang="en-US" sz="2800" dirty="0">
                <a:latin typeface="Helvetica Neue"/>
              </a:rPr>
              <a:t>pharmacy</a:t>
            </a:r>
            <a:r>
              <a:rPr kumimoji="0" lang="en-US" altLang="en-US" sz="2800" b="0" i="0" u="none" strike="noStrike" cap="none" normalizeH="0" baseline="0" dirty="0">
                <a:ln>
                  <a:noFill/>
                </a:ln>
                <a:effectLst/>
                <a:latin typeface="Helvetica Neue"/>
              </a:rPr>
              <a:t>?</a:t>
            </a:r>
          </a:p>
          <a:p>
            <a:pPr lvl="0">
              <a:lnSpc>
                <a:spcPct val="150000"/>
              </a:lnSpc>
            </a:pPr>
            <a:r>
              <a:rPr kumimoji="0" lang="en-US" altLang="en-US" sz="2800" b="0" i="0" u="none" strike="noStrike" cap="none" normalizeH="0" baseline="0" dirty="0">
                <a:ln>
                  <a:noFill/>
                </a:ln>
                <a:effectLst/>
                <a:latin typeface="Helvetica Neue"/>
              </a:rPr>
              <a:t>B: Go </a:t>
            </a:r>
            <a:r>
              <a:rPr lang="en-US" altLang="en-US" sz="2800" dirty="0">
                <a:latin typeface="Helvetica Neue"/>
              </a:rPr>
              <a:t>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r>
              <a:rPr kumimoji="0" lang="en-US" altLang="en-US" sz="2800" b="0" i="0" u="none" strike="noStrike" cap="none" normalizeH="0" baseline="0" dirty="0">
                <a:ln>
                  <a:noFill/>
                </a:ln>
                <a:effectLst/>
                <a:latin typeface="Helvetica Neue"/>
              </a:rPr>
              <a:t>.</a:t>
            </a:r>
            <a:endParaRPr kumimoji="0" lang="en-US" altLang="en-US" sz="60700" b="0" i="0" u="none" strike="noStrike" cap="none" normalizeH="0" baseline="0" dirty="0">
              <a:ln>
                <a:noFill/>
              </a:ln>
              <a:effectLst/>
              <a:latin typeface="Helvetica Neue"/>
            </a:endParaRPr>
          </a:p>
        </p:txBody>
      </p:sp>
      <p:sp>
        <p:nvSpPr>
          <p:cNvPr id="4" name="Rectangle 3"/>
          <p:cNvSpPr/>
          <p:nvPr/>
        </p:nvSpPr>
        <p:spPr>
          <a:xfrm>
            <a:off x="865948" y="2348629"/>
            <a:ext cx="8897257" cy="2766405"/>
          </a:xfrm>
          <a:prstGeom prst="rect">
            <a:avLst/>
          </a:prstGeom>
          <a:noFill/>
          <a:ln>
            <a:noFill/>
          </a:ln>
          <a:effectLst/>
        </p:spPr>
        <p:txBody>
          <a:bodyPr vert="horz" wrap="square" lIns="91440" tIns="0" rIns="91440" bIns="179331" numCol="1" anchor="ctr" anchorCtr="0" compatLnSpc="1">
            <a:prstTxWarp prst="textNoShape">
              <a:avLst/>
            </a:prstTxWarp>
            <a:spAutoFit/>
          </a:bodyPr>
          <a:lstStyle/>
          <a:p>
            <a:pPr>
              <a:lnSpc>
                <a:spcPct val="150000"/>
              </a:lnSpc>
            </a:pPr>
            <a:r>
              <a:rPr lang="en-US" sz="2800" dirty="0">
                <a:solidFill>
                  <a:srgbClr val="C00000"/>
                </a:solidFill>
                <a:latin typeface="Helvetica Neue"/>
              </a:rPr>
              <a:t>             straight ahead. </a:t>
            </a:r>
          </a:p>
          <a:p>
            <a:pPr>
              <a:lnSpc>
                <a:spcPct val="150000"/>
              </a:lnSpc>
            </a:pPr>
            <a:r>
              <a:rPr lang="en-US" sz="2800" dirty="0">
                <a:solidFill>
                  <a:srgbClr val="C00000"/>
                </a:solidFill>
                <a:latin typeface="Helvetica Neue"/>
              </a:rPr>
              <a:t>Turn right at Pear Street. </a:t>
            </a:r>
          </a:p>
          <a:p>
            <a:pPr>
              <a:lnSpc>
                <a:spcPct val="150000"/>
              </a:lnSpc>
            </a:pPr>
            <a:r>
              <a:rPr lang="en-US" sz="2800" dirty="0">
                <a:solidFill>
                  <a:srgbClr val="C00000"/>
                </a:solidFill>
                <a:latin typeface="Helvetica Neue"/>
              </a:rPr>
              <a:t>The pharmacy is on the corner of</a:t>
            </a:r>
          </a:p>
          <a:p>
            <a:pPr>
              <a:lnSpc>
                <a:spcPct val="150000"/>
              </a:lnSpc>
            </a:pPr>
            <a:r>
              <a:rPr lang="en-US" sz="2800" dirty="0">
                <a:solidFill>
                  <a:srgbClr val="C00000"/>
                </a:solidFill>
                <a:latin typeface="Helvetica Neue"/>
              </a:rPr>
              <a:t>Pear Street and Apple Street.</a:t>
            </a:r>
          </a:p>
        </p:txBody>
      </p:sp>
      <p:pic>
        <p:nvPicPr>
          <p:cNvPr id="7" name="Picture 6"/>
          <p:cNvPicPr>
            <a:picLocks noChangeAspect="1"/>
          </p:cNvPicPr>
          <p:nvPr/>
        </p:nvPicPr>
        <p:blipFill>
          <a:blip r:embed="rId2"/>
          <a:stretch>
            <a:fillRect/>
          </a:stretch>
        </p:blipFill>
        <p:spPr>
          <a:xfrm>
            <a:off x="6574972" y="1262743"/>
            <a:ext cx="5184153" cy="3693105"/>
          </a:xfrm>
          <a:prstGeom prst="rect">
            <a:avLst/>
          </a:prstGeom>
        </p:spPr>
      </p:pic>
      <p:sp>
        <p:nvSpPr>
          <p:cNvPr id="8" name="Sun 7"/>
          <p:cNvSpPr/>
          <p:nvPr/>
        </p:nvSpPr>
        <p:spPr>
          <a:xfrm>
            <a:off x="5488745" y="377112"/>
            <a:ext cx="914400" cy="914400"/>
          </a:xfrm>
          <a:prstGeom prst="sun">
            <a:avLst/>
          </a:prstGeom>
          <a:solidFill>
            <a:srgbClr val="8B53DA"/>
          </a:solidFill>
          <a:ln>
            <a:solidFill>
              <a:srgbClr val="7030A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en-US" altLang="en-US" dirty="0">
                <a:solidFill>
                  <a:schemeClr val="bg1"/>
                </a:solidFill>
                <a:latin typeface="Arial Black" panose="020B0A04020102020204" pitchFamily="34" charset="0"/>
              </a:rPr>
              <a:t>2</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75154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2924390" cy="400110"/>
          </a:xfrm>
          <a:prstGeom prst="rect">
            <a:avLst/>
          </a:prstGeom>
        </p:spPr>
        <p:txBody>
          <a:bodyPr wrap="none">
            <a:spAutoFit/>
          </a:bodyPr>
          <a:lstStyle/>
          <a:p>
            <a:r>
              <a:rPr lang="en-US" sz="2000" b="1" dirty="0">
                <a:latin typeface="Helvetica Neue"/>
              </a:rPr>
              <a:t>5. Write the directions.</a:t>
            </a:r>
            <a:endParaRPr lang="en-US" sz="2000" dirty="0"/>
          </a:p>
        </p:txBody>
      </p:sp>
      <p:sp>
        <p:nvSpPr>
          <p:cNvPr id="3" name="Rectangle 1"/>
          <p:cNvSpPr>
            <a:spLocks noChangeArrowheads="1"/>
          </p:cNvSpPr>
          <p:nvPr/>
        </p:nvSpPr>
        <p:spPr bwMode="auto">
          <a:xfrm>
            <a:off x="888454" y="1737330"/>
            <a:ext cx="5918746" cy="3412736"/>
          </a:xfrm>
          <a:prstGeom prst="rect">
            <a:avLst/>
          </a:prstGeom>
          <a:noFill/>
          <a:ln>
            <a:noFill/>
          </a:ln>
          <a:effec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kumimoji="0" lang="en-US" altLang="en-US" sz="2800" b="0" i="0" u="none" strike="noStrike" cap="none" normalizeH="0" baseline="0" dirty="0">
                <a:ln>
                  <a:noFill/>
                </a:ln>
                <a:effectLst/>
                <a:latin typeface="Helvetica Neue"/>
              </a:rPr>
              <a:t>A: Where's the </a:t>
            </a:r>
            <a:r>
              <a:rPr lang="en-US" altLang="en-US" sz="2800" dirty="0">
                <a:latin typeface="Helvetica Neue"/>
              </a:rPr>
              <a:t>pharmacy</a:t>
            </a:r>
            <a:r>
              <a:rPr kumimoji="0" lang="en-US" altLang="en-US" sz="2800" b="0" i="0" u="none" strike="noStrike" cap="none" normalizeH="0" baseline="0" dirty="0">
                <a:ln>
                  <a:noFill/>
                </a:ln>
                <a:effectLst/>
                <a:latin typeface="Helvetica Neue"/>
              </a:rPr>
              <a:t>?</a:t>
            </a:r>
          </a:p>
          <a:p>
            <a:pPr lvl="0">
              <a:lnSpc>
                <a:spcPct val="150000"/>
              </a:lnSpc>
            </a:pPr>
            <a:r>
              <a:rPr kumimoji="0" lang="en-US" altLang="en-US" sz="2800" b="0" i="0" u="none" strike="noStrike" cap="none" normalizeH="0" baseline="0" dirty="0">
                <a:ln>
                  <a:noFill/>
                </a:ln>
                <a:effectLst/>
                <a:latin typeface="Helvetica Neue"/>
              </a:rPr>
              <a:t>B: Go </a:t>
            </a:r>
            <a:r>
              <a:rPr lang="en-US" altLang="en-US" sz="2800" dirty="0">
                <a:latin typeface="Helvetica Neue"/>
              </a:rPr>
              <a:t>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r>
              <a:rPr kumimoji="0" lang="en-US" altLang="en-US" sz="2800" b="0" i="0" u="none" strike="noStrike" cap="none" normalizeH="0" baseline="0" dirty="0">
                <a:ln>
                  <a:noFill/>
                </a:ln>
                <a:effectLst/>
                <a:latin typeface="Helvetica Neue"/>
              </a:rPr>
              <a:t>.</a:t>
            </a:r>
            <a:endParaRPr kumimoji="0" lang="en-US" altLang="en-US" sz="60700" b="0" i="0" u="none" strike="noStrike" cap="none" normalizeH="0" baseline="0" dirty="0">
              <a:ln>
                <a:noFill/>
              </a:ln>
              <a:effectLst/>
              <a:latin typeface="Helvetica Neue"/>
            </a:endParaRPr>
          </a:p>
        </p:txBody>
      </p:sp>
      <p:sp>
        <p:nvSpPr>
          <p:cNvPr id="4" name="Rectangle 3"/>
          <p:cNvSpPr/>
          <p:nvPr/>
        </p:nvSpPr>
        <p:spPr>
          <a:xfrm>
            <a:off x="888454" y="2428691"/>
            <a:ext cx="8897257" cy="2696836"/>
          </a:xfrm>
          <a:prstGeom prst="rect">
            <a:avLst/>
          </a:prstGeom>
          <a:noFill/>
          <a:ln>
            <a:noFill/>
          </a:ln>
          <a:effectLst/>
        </p:spPr>
        <p:txBody>
          <a:bodyPr vert="horz" wrap="square" lIns="91440" tIns="0" rIns="91440" bIns="179331" numCol="1" anchor="ctr" anchorCtr="0" compatLnSpc="1">
            <a:prstTxWarp prst="textNoShape">
              <a:avLst/>
            </a:prstTxWarp>
            <a:spAutoFit/>
          </a:bodyPr>
          <a:lstStyle/>
          <a:p>
            <a:pPr>
              <a:lnSpc>
                <a:spcPct val="150000"/>
              </a:lnSpc>
            </a:pPr>
            <a:r>
              <a:rPr lang="en-US" sz="2800" dirty="0">
                <a:solidFill>
                  <a:srgbClr val="C00000"/>
                </a:solidFill>
                <a:latin typeface="Helvetica Neue"/>
              </a:rPr>
              <a:t>             straight ahead. </a:t>
            </a:r>
          </a:p>
          <a:p>
            <a:pPr>
              <a:lnSpc>
                <a:spcPct val="150000"/>
              </a:lnSpc>
            </a:pPr>
            <a:r>
              <a:rPr lang="en-US" sz="2800" dirty="0">
                <a:solidFill>
                  <a:srgbClr val="C00000"/>
                </a:solidFill>
                <a:latin typeface="Helvetica Neue"/>
              </a:rPr>
              <a:t>Turn right at Pear Street. </a:t>
            </a:r>
          </a:p>
          <a:p>
            <a:pPr>
              <a:lnSpc>
                <a:spcPct val="150000"/>
              </a:lnSpc>
            </a:pPr>
            <a:r>
              <a:rPr lang="en-US" sz="2800" dirty="0">
                <a:solidFill>
                  <a:srgbClr val="C00000"/>
                </a:solidFill>
                <a:latin typeface="Helvetica Neue"/>
              </a:rPr>
              <a:t>The pharmacy is opposite the </a:t>
            </a:r>
          </a:p>
          <a:p>
            <a:pPr>
              <a:lnSpc>
                <a:spcPct val="150000"/>
              </a:lnSpc>
            </a:pPr>
            <a:r>
              <a:rPr lang="en-US" sz="2800" dirty="0">
                <a:solidFill>
                  <a:srgbClr val="C00000"/>
                </a:solidFill>
                <a:latin typeface="Helvetica Neue"/>
              </a:rPr>
              <a:t>cinema.</a:t>
            </a:r>
            <a:endParaRPr lang="en-US" sz="2800" dirty="0">
              <a:solidFill>
                <a:srgbClr val="C00000"/>
              </a:solidFill>
            </a:endParaRPr>
          </a:p>
        </p:txBody>
      </p:sp>
      <p:pic>
        <p:nvPicPr>
          <p:cNvPr id="7" name="Picture 6"/>
          <p:cNvPicPr>
            <a:picLocks noChangeAspect="1"/>
          </p:cNvPicPr>
          <p:nvPr/>
        </p:nvPicPr>
        <p:blipFill>
          <a:blip r:embed="rId2"/>
          <a:stretch>
            <a:fillRect/>
          </a:stretch>
        </p:blipFill>
        <p:spPr>
          <a:xfrm>
            <a:off x="6574972" y="1262743"/>
            <a:ext cx="5184153" cy="3693105"/>
          </a:xfrm>
          <a:prstGeom prst="rect">
            <a:avLst/>
          </a:prstGeom>
        </p:spPr>
      </p:pic>
      <p:sp>
        <p:nvSpPr>
          <p:cNvPr id="8" name="Sun 7"/>
          <p:cNvSpPr/>
          <p:nvPr/>
        </p:nvSpPr>
        <p:spPr>
          <a:xfrm>
            <a:off x="5488745" y="377112"/>
            <a:ext cx="914400" cy="914400"/>
          </a:xfrm>
          <a:prstGeom prst="sun">
            <a:avLst/>
          </a:prstGeom>
          <a:solidFill>
            <a:srgbClr val="8B53DA"/>
          </a:solidFill>
          <a:ln>
            <a:solidFill>
              <a:srgbClr val="7030A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en-US" altLang="en-US" dirty="0">
                <a:solidFill>
                  <a:schemeClr val="bg1"/>
                </a:solidFill>
                <a:latin typeface="Arial Black" panose="020B0A04020102020204" pitchFamily="34" charset="0"/>
              </a:rPr>
              <a:t>2</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2374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dirty="0">
                <a:solidFill>
                  <a:srgbClr val="002060"/>
                </a:solidFill>
                <a:latin typeface="Arial" panose="020B0604020202020204" pitchFamily="34" charset="0"/>
                <a:cs typeface="Arial" panose="020B0604020202020204" pitchFamily="34" charset="0"/>
              </a:rPr>
              <a:t>Where’s the ____?</a:t>
            </a:r>
          </a:p>
          <a:p>
            <a:pPr algn="ctr"/>
            <a:endParaRPr lang="en-US" sz="6000" dirty="0">
              <a:solidFill>
                <a:srgbClr val="002060"/>
              </a:solidFill>
              <a:latin typeface="Arial" panose="020B0604020202020204" pitchFamily="34" charset="0"/>
              <a:cs typeface="Arial" panose="020B0604020202020204" pitchFamily="34" charset="0"/>
            </a:endParaRPr>
          </a:p>
          <a:p>
            <a:pPr algn="ctr"/>
            <a:endParaRPr lang="en-US" sz="60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1</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pharmacy</a:t>
            </a:r>
          </a:p>
        </p:txBody>
      </p:sp>
      <p:pic>
        <p:nvPicPr>
          <p:cNvPr id="39" name="Picture 38"/>
          <p:cNvPicPr>
            <a:picLocks noChangeAspect="1"/>
          </p:cNvPicPr>
          <p:nvPr/>
        </p:nvPicPr>
        <p:blipFill>
          <a:blip r:embed="rId10"/>
          <a:stretch>
            <a:fillRect/>
          </a:stretch>
        </p:blipFill>
        <p:spPr>
          <a:xfrm>
            <a:off x="2924469" y="3334072"/>
            <a:ext cx="2540403" cy="2288643"/>
          </a:xfrm>
          <a:prstGeom prst="rect">
            <a:avLst/>
          </a:prstGeom>
        </p:spPr>
      </p:pic>
    </p:spTree>
    <p:extLst>
      <p:ext uri="{BB962C8B-B14F-4D97-AF65-F5344CB8AC3E}">
        <p14:creationId xmlns:p14="http://schemas.microsoft.com/office/powerpoint/2010/main" val="36262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It’s _____ the cinema.</a:t>
            </a:r>
          </a:p>
          <a:p>
            <a:pPr algn="ctr"/>
            <a:endParaRPr lang="en-US" sz="5400" dirty="0">
              <a:solidFill>
                <a:srgbClr val="002060"/>
              </a:solidFill>
              <a:latin typeface="Arial" panose="020B0604020202020204" pitchFamily="34" charset="0"/>
              <a:cs typeface="Arial" panose="020B0604020202020204" pitchFamily="34" charset="0"/>
            </a:endParaRPr>
          </a:p>
          <a:p>
            <a:pPr algn="ctr"/>
            <a:r>
              <a:rPr lang="en-US" sz="5400" dirty="0">
                <a:solidFill>
                  <a:srgbClr val="002060"/>
                </a:solidFill>
                <a:latin typeface="Arial" panose="020B0604020202020204" pitchFamily="34" charset="0"/>
                <a:cs typeface="Arial" panose="020B0604020202020204" pitchFamily="34" charset="0"/>
              </a:rPr>
              <a:t> </a:t>
            </a: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2</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opposite</a:t>
            </a:r>
          </a:p>
        </p:txBody>
      </p:sp>
      <p:pic>
        <p:nvPicPr>
          <p:cNvPr id="39" name="Picture 38"/>
          <p:cNvPicPr>
            <a:picLocks noChangeAspect="1"/>
          </p:cNvPicPr>
          <p:nvPr/>
        </p:nvPicPr>
        <p:blipFill rotWithShape="1">
          <a:blip r:embed="rId10"/>
          <a:srcRect t="58918" r="33303"/>
          <a:stretch/>
        </p:blipFill>
        <p:spPr>
          <a:xfrm>
            <a:off x="2702555" y="3607016"/>
            <a:ext cx="4455536" cy="1955042"/>
          </a:xfrm>
          <a:prstGeom prst="rect">
            <a:avLst/>
          </a:prstGeom>
        </p:spPr>
      </p:pic>
    </p:spTree>
    <p:extLst>
      <p:ext uri="{BB962C8B-B14F-4D97-AF65-F5344CB8AC3E}">
        <p14:creationId xmlns:p14="http://schemas.microsoft.com/office/powerpoint/2010/main" val="494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solidFill>
                  <a:srgbClr val="002060"/>
                </a:solidFill>
                <a:latin typeface="Arial" panose="020B0604020202020204" pitchFamily="34" charset="0"/>
                <a:cs typeface="Arial" panose="020B0604020202020204" pitchFamily="34" charset="0"/>
              </a:rPr>
              <a:t>Where’s the post office?</a:t>
            </a: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3</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rgbClr val="FF0000"/>
                </a:solidFill>
                <a:latin typeface="Arial" panose="020B0604020202020204" pitchFamily="34" charset="0"/>
                <a:cs typeface="Arial" panose="020B0604020202020204" pitchFamily="34" charset="0"/>
              </a:rPr>
              <a:t>It’s next to the bus stop</a:t>
            </a:r>
          </a:p>
        </p:txBody>
      </p:sp>
      <p:grpSp>
        <p:nvGrpSpPr>
          <p:cNvPr id="3" name="Group 2"/>
          <p:cNvGrpSpPr/>
          <p:nvPr/>
        </p:nvGrpSpPr>
        <p:grpSpPr>
          <a:xfrm>
            <a:off x="2140267" y="3798050"/>
            <a:ext cx="5074802" cy="1740394"/>
            <a:chOff x="1609333" y="3251084"/>
            <a:chExt cx="3659512" cy="1255023"/>
          </a:xfrm>
        </p:grpSpPr>
        <p:pic>
          <p:nvPicPr>
            <p:cNvPr id="39" name="Picture 38"/>
            <p:cNvPicPr>
              <a:picLocks noChangeAspect="1"/>
            </p:cNvPicPr>
            <p:nvPr/>
          </p:nvPicPr>
          <p:blipFill>
            <a:blip r:embed="rId10"/>
            <a:stretch>
              <a:fillRect/>
            </a:stretch>
          </p:blipFill>
          <p:spPr>
            <a:xfrm>
              <a:off x="1609333" y="3264609"/>
              <a:ext cx="1855171" cy="1241498"/>
            </a:xfrm>
            <a:prstGeom prst="rect">
              <a:avLst/>
            </a:prstGeom>
          </p:spPr>
        </p:pic>
        <p:pic>
          <p:nvPicPr>
            <p:cNvPr id="40" name="Picture 39"/>
            <p:cNvPicPr>
              <a:picLocks noChangeAspect="1"/>
            </p:cNvPicPr>
            <p:nvPr/>
          </p:nvPicPr>
          <p:blipFill rotWithShape="1">
            <a:blip r:embed="rId11"/>
            <a:srcRect t="1458"/>
            <a:stretch/>
          </p:blipFill>
          <p:spPr>
            <a:xfrm>
              <a:off x="3461465" y="3251084"/>
              <a:ext cx="1807380" cy="1231401"/>
            </a:xfrm>
            <a:prstGeom prst="rect">
              <a:avLst/>
            </a:prstGeom>
          </p:spPr>
        </p:pic>
      </p:grpSp>
    </p:spTree>
    <p:extLst>
      <p:ext uri="{BB962C8B-B14F-4D97-AF65-F5344CB8AC3E}">
        <p14:creationId xmlns:p14="http://schemas.microsoft.com/office/powerpoint/2010/main" val="800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______?</a:t>
            </a:r>
          </a:p>
          <a:p>
            <a:pPr algn="ctr"/>
            <a:r>
              <a:rPr lang="en-US" sz="5400" dirty="0">
                <a:solidFill>
                  <a:srgbClr val="002060"/>
                </a:solidFill>
                <a:latin typeface="Arial" panose="020B0604020202020204" pitchFamily="34" charset="0"/>
                <a:cs typeface="Arial" panose="020B0604020202020204" pitchFamily="34" charset="0"/>
              </a:rPr>
              <a:t>The theatre is near the museum.</a:t>
            </a: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4</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rgbClr val="FF0000"/>
                </a:solidFill>
                <a:latin typeface="Arial" panose="020B0604020202020204" pitchFamily="34" charset="0"/>
                <a:cs typeface="Arial" panose="020B0604020202020204" pitchFamily="34" charset="0"/>
              </a:rPr>
              <a:t>Where is the theatre?</a:t>
            </a:r>
          </a:p>
        </p:txBody>
      </p:sp>
    </p:spTree>
    <p:extLst>
      <p:ext uri="{BB962C8B-B14F-4D97-AF65-F5344CB8AC3E}">
        <p14:creationId xmlns:p14="http://schemas.microsoft.com/office/powerpoint/2010/main" val="27823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a:p>
            <a:pPr algn="ctr"/>
            <a:r>
              <a:rPr lang="en-US" sz="4800" dirty="0">
                <a:solidFill>
                  <a:srgbClr val="002060"/>
                </a:solidFill>
                <a:latin typeface="Arial" panose="020B0604020202020204" pitchFamily="34" charset="0"/>
                <a:cs typeface="Arial" panose="020B0604020202020204" pitchFamily="34" charset="0"/>
              </a:rPr>
              <a:t>Where’s the stadium?</a:t>
            </a:r>
          </a:p>
          <a:p>
            <a:pPr algn="ctr"/>
            <a:r>
              <a:rPr lang="en-US" sz="4800" dirty="0">
                <a:solidFill>
                  <a:srgbClr val="002060"/>
                </a:solidFill>
                <a:latin typeface="Arial" panose="020B0604020202020204" pitchFamily="34" charset="0"/>
                <a:cs typeface="Arial" panose="020B0604020202020204" pitchFamily="34" charset="0"/>
              </a:rPr>
              <a:t>It’s is ____ the post office and bus stop.</a:t>
            </a: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5</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between</a:t>
            </a:r>
          </a:p>
        </p:txBody>
      </p:sp>
    </p:spTree>
    <p:extLst>
      <p:ext uri="{BB962C8B-B14F-4D97-AF65-F5344CB8AC3E}">
        <p14:creationId xmlns:p14="http://schemas.microsoft.com/office/powerpoint/2010/main" val="130118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solidFill>
                  <a:srgbClr val="002060"/>
                </a:solidFill>
                <a:latin typeface="Arial" panose="020B0604020202020204" pitchFamily="34" charset="0"/>
                <a:cs typeface="Arial" panose="020B0604020202020204" pitchFamily="34" charset="0"/>
              </a:rPr>
              <a:t>How can I get to the theatre?</a:t>
            </a:r>
          </a:p>
          <a:p>
            <a:pPr algn="ctr"/>
            <a:endParaRPr lang="en-US" sz="4800" dirty="0">
              <a:solidFill>
                <a:srgbClr val="002060"/>
              </a:solidFill>
              <a:latin typeface="Arial" panose="020B0604020202020204" pitchFamily="34" charset="0"/>
              <a:cs typeface="Arial" panose="020B0604020202020204" pitchFamily="34" charset="0"/>
            </a:endParaRPr>
          </a:p>
          <a:p>
            <a:pPr algn="ctr"/>
            <a:endParaRPr lang="en-US" sz="48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6</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You can walk.</a:t>
            </a:r>
          </a:p>
        </p:txBody>
      </p:sp>
      <p:pic>
        <p:nvPicPr>
          <p:cNvPr id="39" name="Picture 38"/>
          <p:cNvPicPr>
            <a:picLocks noChangeAspect="1"/>
          </p:cNvPicPr>
          <p:nvPr/>
        </p:nvPicPr>
        <p:blipFill>
          <a:blip r:embed="rId10"/>
          <a:stretch>
            <a:fillRect/>
          </a:stretch>
        </p:blipFill>
        <p:spPr>
          <a:xfrm>
            <a:off x="6134130" y="3256392"/>
            <a:ext cx="1472118" cy="2095247"/>
          </a:xfrm>
          <a:prstGeom prst="rect">
            <a:avLst/>
          </a:prstGeom>
        </p:spPr>
      </p:pic>
    </p:spTree>
    <p:extLst>
      <p:ext uri="{BB962C8B-B14F-4D97-AF65-F5344CB8AC3E}">
        <p14:creationId xmlns:p14="http://schemas.microsoft.com/office/powerpoint/2010/main" val="167862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529" y="-9442"/>
            <a:ext cx="12193057" cy="6876884"/>
          </a:xfrm>
          <a:prstGeom prst="rect">
            <a:avLst/>
          </a:prstGeom>
        </p:spPr>
      </p:pic>
      <p:sp>
        <p:nvSpPr>
          <p:cNvPr id="32" name="ans"/>
          <p:cNvSpPr/>
          <p:nvPr/>
        </p:nvSpPr>
        <p:spPr>
          <a:xfrm>
            <a:off x="8625118" y="960872"/>
            <a:ext cx="1726094" cy="581048"/>
          </a:xfrm>
          <a:prstGeom prst="wedgeRoundRectCallout">
            <a:avLst>
              <a:gd name="adj1" fmla="val 69374"/>
              <a:gd name="adj2" fmla="val -8775"/>
              <a:gd name="adj3" fmla="val 16667"/>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Answer</a:t>
            </a:r>
          </a:p>
        </p:txBody>
      </p:sp>
      <p:pic>
        <p:nvPicPr>
          <p:cNvPr id="37" name="3"/>
          <p:cNvPicPr>
            <a:picLocks noChangeAspect="1"/>
          </p:cNvPicPr>
          <p:nvPr/>
        </p:nvPicPr>
        <p:blipFill rotWithShape="1">
          <a:blip r:embed="rId5" cstate="print">
            <a:extLst>
              <a:ext uri="{28A0092B-C50C-407E-A947-70E740481C1C}">
                <a14:useLocalDpi xmlns:a14="http://schemas.microsoft.com/office/drawing/2010/main" val="0"/>
              </a:ext>
            </a:extLst>
          </a:blip>
          <a:srcRect l="53882"/>
          <a:stretch/>
        </p:blipFill>
        <p:spPr>
          <a:xfrm>
            <a:off x="8625118" y="2289915"/>
            <a:ext cx="2104215" cy="2591978"/>
          </a:xfrm>
          <a:prstGeom prst="rect">
            <a:avLst/>
          </a:prstGeom>
        </p:spPr>
      </p:pic>
      <p:pic>
        <p:nvPicPr>
          <p:cNvPr id="38" name="Picture 37">
            <a:extLst>
              <a:ext uri="{FF2B5EF4-FFF2-40B4-BE49-F238E27FC236}">
                <a16:creationId xmlns="" xmlns:a16="http://schemas.microsoft.com/office/drawing/2014/main" id="{60298768-B9DD-4BAA-AAAA-CC62CFDBFE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878" y="2661842"/>
            <a:ext cx="1231802" cy="1256473"/>
          </a:xfrm>
          <a:prstGeom prst="rect">
            <a:avLst/>
          </a:prstGeom>
        </p:spPr>
      </p:pic>
      <p:sp>
        <p:nvSpPr>
          <p:cNvPr id="13" name="Horizontal Scroll 12"/>
          <p:cNvSpPr/>
          <p:nvPr/>
        </p:nvSpPr>
        <p:spPr>
          <a:xfrm>
            <a:off x="644976" y="1243532"/>
            <a:ext cx="7420858" cy="4776887"/>
          </a:xfrm>
          <a:prstGeom prst="horizontalScroll">
            <a:avLst>
              <a:gd name="adj" fmla="val 6392"/>
            </a:avLst>
          </a:prstGeom>
          <a:gradFill flip="none" rotWithShape="1">
            <a:gsLst>
              <a:gs pos="0">
                <a:srgbClr val="FFFABF"/>
              </a:gs>
              <a:gs pos="50000">
                <a:srgbClr val="FFFEEF"/>
              </a:gs>
              <a:gs pos="100000">
                <a:srgbClr val="FFFFFF"/>
              </a:gs>
            </a:gsLst>
            <a:lin ang="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dirty="0">
                <a:solidFill>
                  <a:srgbClr val="002060"/>
                </a:solidFill>
                <a:latin typeface="Arial" panose="020B0604020202020204" pitchFamily="34" charset="0"/>
                <a:cs typeface="Arial" panose="020B0604020202020204" pitchFamily="34" charset="0"/>
              </a:rPr>
              <a:t>How can I get to the market?</a:t>
            </a:r>
          </a:p>
          <a:p>
            <a:pPr algn="ctr"/>
            <a:endParaRPr lang="en-US" sz="5400" dirty="0">
              <a:solidFill>
                <a:srgbClr val="002060"/>
              </a:solidFill>
              <a:latin typeface="Arial" panose="020B0604020202020204" pitchFamily="34" charset="0"/>
              <a:cs typeface="Arial" panose="020B0604020202020204" pitchFamily="34" charset="0"/>
            </a:endParaRPr>
          </a:p>
          <a:p>
            <a:pPr algn="ctr"/>
            <a:endParaRPr lang="en-US" sz="5400" dirty="0">
              <a:solidFill>
                <a:srgbClr val="002060"/>
              </a:solidFill>
              <a:latin typeface="Arial" panose="020B0604020202020204" pitchFamily="34" charset="0"/>
              <a:cs typeface="Arial" panose="020B0604020202020204" pitchFamily="34" charset="0"/>
            </a:endParaRPr>
          </a:p>
        </p:txBody>
      </p:sp>
      <p:sp>
        <p:nvSpPr>
          <p:cNvPr id="14" name="Up Ribbon 13"/>
          <p:cNvSpPr/>
          <p:nvPr/>
        </p:nvSpPr>
        <p:spPr>
          <a:xfrm>
            <a:off x="3140416" y="942829"/>
            <a:ext cx="2723528" cy="527736"/>
          </a:xfrm>
          <a:prstGeom prst="ribbon2">
            <a:avLst>
              <a:gd name="adj1" fmla="val 11696"/>
              <a:gd name="adj2" fmla="val 71174"/>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Question 7</a:t>
            </a:r>
          </a:p>
        </p:txBody>
      </p:sp>
      <p:sp>
        <p:nvSpPr>
          <p:cNvPr id="26" name="矩形 3"/>
          <p:cNvSpPr/>
          <p:nvPr/>
        </p:nvSpPr>
        <p:spPr>
          <a:xfrm>
            <a:off x="274320" y="219406"/>
            <a:ext cx="3336181" cy="741466"/>
          </a:xfrm>
          <a:prstGeom prst="rect">
            <a:avLst/>
          </a:prstGeom>
        </p:spPr>
        <p:txBody>
          <a:bodyPr wrap="none">
            <a:prstTxWarp prst="textCurveUp">
              <a:avLst>
                <a:gd name="adj" fmla="val 49690"/>
              </a:avLst>
            </a:prstTxWarp>
            <a:spAutoFit/>
          </a:bodyPr>
          <a:lstStyle/>
          <a:p>
            <a:pPr algn="ctr"/>
            <a:r>
              <a:rPr lang="en-US" altLang="zh-CN"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rPr>
              <a:t>Ring The Golden Bell</a:t>
            </a:r>
            <a:endParaRPr lang="zh-CN" altLang="en-US" sz="6000" b="1" kern="100" dirty="0">
              <a:ln w="22225">
                <a:solidFill>
                  <a:srgbClr val="FF1D1D"/>
                </a:solidFill>
                <a:prstDash val="solid"/>
              </a:ln>
              <a:solidFill>
                <a:srgbClr val="FFFF4B"/>
              </a:solidFill>
              <a:effectLst>
                <a:glow rad="101600">
                  <a:schemeClr val="bg1"/>
                </a:glow>
                <a:outerShdw blurRad="50800" dist="38100" algn="l" rotWithShape="0">
                  <a:prstClr val="black">
                    <a:alpha val="40000"/>
                  </a:prstClr>
                </a:outerShdw>
              </a:effectLst>
              <a:latin typeface="Cooper Black" panose="0208090404030B020404" pitchFamily="18" charset="0"/>
              <a:ea typeface="Arial Unicode MS" panose="020B0604020202020204" pitchFamily="34" charset="-128"/>
              <a:cs typeface="Arial Unicode MS" panose="020B0604020202020204" pitchFamily="34" charset="-128"/>
            </a:endParaRP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8758" b="44707"/>
          <a:stretch/>
        </p:blipFill>
        <p:spPr>
          <a:xfrm flipH="1">
            <a:off x="274320" y="4007854"/>
            <a:ext cx="1865947" cy="2770251"/>
          </a:xfrm>
          <a:prstGeom prst="rect">
            <a:avLst/>
          </a:prstGeom>
        </p:spPr>
      </p:pic>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t="49066" r="68856" b="6667"/>
          <a:stretch/>
        </p:blipFill>
        <p:spPr>
          <a:xfrm>
            <a:off x="10714309" y="252936"/>
            <a:ext cx="1130219" cy="1981296"/>
          </a:xfrm>
          <a:prstGeom prst="rect">
            <a:avLst/>
          </a:prstGeom>
        </p:spPr>
      </p:pic>
      <p:sp>
        <p:nvSpPr>
          <p:cNvPr id="2" name="Right Arrow 1">
            <a:hlinkClick r:id="" action="ppaction://hlinkshowjump?jump=nextslide"/>
          </p:cNvPr>
          <p:cNvSpPr/>
          <p:nvPr/>
        </p:nvSpPr>
        <p:spPr>
          <a:xfrm>
            <a:off x="9468241" y="5796489"/>
            <a:ext cx="1181686" cy="765986"/>
          </a:xfrm>
          <a:prstGeom prst="rightArrow">
            <a:avLst>
              <a:gd name="adj1" fmla="val 57346"/>
              <a:gd name="adj2" fmla="val 44490"/>
            </a:avLst>
          </a:prstGeom>
          <a:solidFill>
            <a:srgbClr val="FFC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Arial" panose="020B0604020202020204" pitchFamily="34" charset="0"/>
              </a:rPr>
              <a:t>Next</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4600" y="219406"/>
            <a:ext cx="1055804" cy="908892"/>
          </a:xfrm>
          <a:prstGeom prst="rect">
            <a:avLst/>
          </a:prstGeom>
        </p:spPr>
      </p:pic>
      <p:sp>
        <p:nvSpPr>
          <p:cNvPr id="21" name="bong 1">
            <a:extLst>
              <a:ext uri="{FF2B5EF4-FFF2-40B4-BE49-F238E27FC236}">
                <a16:creationId xmlns="" xmlns:a16="http://schemas.microsoft.com/office/drawing/2014/main" id="{A4062C48-6705-48EA-923E-67E48155D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a:t>
            </a:r>
          </a:p>
        </p:txBody>
      </p:sp>
      <p:sp>
        <p:nvSpPr>
          <p:cNvPr id="22" name="bong 2">
            <a:extLst>
              <a:ext uri="{FF2B5EF4-FFF2-40B4-BE49-F238E27FC236}">
                <a16:creationId xmlns="" xmlns:a16="http://schemas.microsoft.com/office/drawing/2014/main" id="{03C00BD4-DEE7-4096-8071-7CD02743FD6A}"/>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2</a:t>
            </a:r>
          </a:p>
        </p:txBody>
      </p:sp>
      <p:sp>
        <p:nvSpPr>
          <p:cNvPr id="23" name="bong 3">
            <a:extLst>
              <a:ext uri="{FF2B5EF4-FFF2-40B4-BE49-F238E27FC236}">
                <a16:creationId xmlns="" xmlns:a16="http://schemas.microsoft.com/office/drawing/2014/main" id="{5947274A-4B79-4ED1-A32F-4FA8696A83FB}"/>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3</a:t>
            </a:r>
          </a:p>
        </p:txBody>
      </p:sp>
      <p:sp>
        <p:nvSpPr>
          <p:cNvPr id="24" name="bong 4">
            <a:extLst>
              <a:ext uri="{FF2B5EF4-FFF2-40B4-BE49-F238E27FC236}">
                <a16:creationId xmlns="" xmlns:a16="http://schemas.microsoft.com/office/drawing/2014/main" id="{A0BB9C66-64DF-4BCE-BFD9-824659CB58A6}"/>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4</a:t>
            </a:r>
          </a:p>
        </p:txBody>
      </p:sp>
      <p:sp>
        <p:nvSpPr>
          <p:cNvPr id="25" name="bong 5">
            <a:extLst>
              <a:ext uri="{FF2B5EF4-FFF2-40B4-BE49-F238E27FC236}">
                <a16:creationId xmlns="" xmlns:a16="http://schemas.microsoft.com/office/drawing/2014/main" id="{EB705243-4906-461A-B415-B9740599574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5</a:t>
            </a:r>
          </a:p>
        </p:txBody>
      </p:sp>
      <p:sp>
        <p:nvSpPr>
          <p:cNvPr id="27" name="bong 6">
            <a:extLst>
              <a:ext uri="{FF2B5EF4-FFF2-40B4-BE49-F238E27FC236}">
                <a16:creationId xmlns="" xmlns:a16="http://schemas.microsoft.com/office/drawing/2014/main" id="{B2854F7A-A328-4095-8917-BD5B8612BECF}"/>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6</a:t>
            </a:r>
          </a:p>
        </p:txBody>
      </p:sp>
      <p:sp>
        <p:nvSpPr>
          <p:cNvPr id="28" name="bong 7">
            <a:extLst>
              <a:ext uri="{FF2B5EF4-FFF2-40B4-BE49-F238E27FC236}">
                <a16:creationId xmlns="" xmlns:a16="http://schemas.microsoft.com/office/drawing/2014/main" id="{B197D04E-2039-4C9D-9256-57C1A1A18825}"/>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7</a:t>
            </a:r>
          </a:p>
        </p:txBody>
      </p:sp>
      <p:sp>
        <p:nvSpPr>
          <p:cNvPr id="29" name="bong 8">
            <a:extLst>
              <a:ext uri="{FF2B5EF4-FFF2-40B4-BE49-F238E27FC236}">
                <a16:creationId xmlns="" xmlns:a16="http://schemas.microsoft.com/office/drawing/2014/main" id="{EA5DC965-E5CB-4E58-BDE9-6F8C52280C2C}"/>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8</a:t>
            </a:r>
          </a:p>
        </p:txBody>
      </p:sp>
      <p:sp>
        <p:nvSpPr>
          <p:cNvPr id="35" name="bong 9">
            <a:extLst>
              <a:ext uri="{FF2B5EF4-FFF2-40B4-BE49-F238E27FC236}">
                <a16:creationId xmlns="" xmlns:a16="http://schemas.microsoft.com/office/drawing/2014/main" id="{5B7F1AC3-E31A-4BB6-95C3-A989A32B0059}"/>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9</a:t>
            </a:r>
          </a:p>
        </p:txBody>
      </p:sp>
      <p:sp>
        <p:nvSpPr>
          <p:cNvPr id="36" name="bong 10">
            <a:extLst>
              <a:ext uri="{FF2B5EF4-FFF2-40B4-BE49-F238E27FC236}">
                <a16:creationId xmlns="" xmlns:a16="http://schemas.microsoft.com/office/drawing/2014/main" id="{B487035C-B84F-4714-B48B-4602F7B2C2F3}"/>
              </a:ext>
            </a:extLst>
          </p:cNvPr>
          <p:cNvSpPr/>
          <p:nvPr/>
        </p:nvSpPr>
        <p:spPr>
          <a:xfrm>
            <a:off x="9092279" y="2718578"/>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Black" panose="020B0A04020102020204" pitchFamily="34" charset="0"/>
              </a:rPr>
              <a:t>10</a:t>
            </a:r>
          </a:p>
        </p:txBody>
      </p:sp>
      <p:sp>
        <p:nvSpPr>
          <p:cNvPr id="33" name="Vertical Scroll 32"/>
          <p:cNvSpPr/>
          <p:nvPr/>
        </p:nvSpPr>
        <p:spPr>
          <a:xfrm>
            <a:off x="8436490" y="1676933"/>
            <a:ext cx="3245188" cy="3910083"/>
          </a:xfrm>
          <a:prstGeom prst="verticalScroll">
            <a:avLst>
              <a:gd name="adj" fmla="val 8871"/>
            </a:avLst>
          </a:prstGeom>
          <a:gradFill flip="none" rotWithShape="1">
            <a:gsLst>
              <a:gs pos="0">
                <a:srgbClr val="FFFAB9"/>
              </a:gs>
              <a:gs pos="50000">
                <a:srgbClr val="FFFDDD"/>
              </a:gs>
              <a:gs pos="100000">
                <a:srgbClr val="FFFEEE"/>
              </a:gs>
            </a:gsLst>
            <a:lin ang="10800000" scaled="1"/>
            <a:tileRect/>
          </a:gra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You can take a bus</a:t>
            </a:r>
          </a:p>
        </p:txBody>
      </p:sp>
      <p:pic>
        <p:nvPicPr>
          <p:cNvPr id="5" name="Picture 4"/>
          <p:cNvPicPr>
            <a:picLocks noChangeAspect="1"/>
          </p:cNvPicPr>
          <p:nvPr/>
        </p:nvPicPr>
        <p:blipFill>
          <a:blip r:embed="rId10"/>
          <a:stretch>
            <a:fillRect/>
          </a:stretch>
        </p:blipFill>
        <p:spPr>
          <a:xfrm>
            <a:off x="3853995" y="3691348"/>
            <a:ext cx="2822693" cy="1835055"/>
          </a:xfrm>
          <a:prstGeom prst="rect">
            <a:avLst/>
          </a:prstGeom>
        </p:spPr>
      </p:pic>
    </p:spTree>
    <p:extLst>
      <p:ext uri="{BB962C8B-B14F-4D97-AF65-F5344CB8AC3E}">
        <p14:creationId xmlns:p14="http://schemas.microsoft.com/office/powerpoint/2010/main" val="109121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xit" presetSubtype="0" fill="hold" grpId="1" nodeType="withEffect">
                                  <p:stCondLst>
                                    <p:cond delay="1000"/>
                                  </p:stCondLst>
                                  <p:childTnLst>
                                    <p:set>
                                      <p:cBhvr>
                                        <p:cTn id="8" dur="1" fill="hold">
                                          <p:stCondLst>
                                            <p:cond delay="0"/>
                                          </p:stCondLst>
                                        </p:cTn>
                                        <p:tgtEl>
                                          <p:spTgt spid="36"/>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grpId="1" nodeType="withEffect">
                                  <p:stCondLst>
                                    <p:cond delay="1000"/>
                                  </p:stCondLst>
                                  <p:childTnLst>
                                    <p:set>
                                      <p:cBhvr>
                                        <p:cTn id="13" dur="1" fill="hold">
                                          <p:stCondLst>
                                            <p:cond delay="0"/>
                                          </p:stCondLst>
                                        </p:cTn>
                                        <p:tgtEl>
                                          <p:spTgt spid="35"/>
                                        </p:tgtEl>
                                        <p:attrNameLst>
                                          <p:attrName>style.visibility</p:attrName>
                                        </p:attrNameLst>
                                      </p:cBhvr>
                                      <p:to>
                                        <p:strVal val="hidden"/>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xit" presetSubtype="0" fill="hold" grpId="1" nodeType="withEffect">
                                  <p:stCondLst>
                                    <p:cond delay="1000"/>
                                  </p:stCondLst>
                                  <p:childTnLst>
                                    <p:set>
                                      <p:cBhvr>
                                        <p:cTn id="18" dur="1" fill="hold">
                                          <p:stCondLst>
                                            <p:cond delay="0"/>
                                          </p:stCondLst>
                                        </p:cTn>
                                        <p:tgtEl>
                                          <p:spTgt spid="29"/>
                                        </p:tgtEl>
                                        <p:attrNameLst>
                                          <p:attrName>style.visibility</p:attrName>
                                        </p:attrNameLst>
                                      </p:cBhvr>
                                      <p:to>
                                        <p:strVal val="hidden"/>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2" presetID="1" presetClass="exit" presetSubtype="0" fill="hold" grpId="1" nodeType="with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7" presetID="1" presetClass="exit" presetSubtype="0" fill="hold" grpId="1" nodeType="withEffect">
                                  <p:stCondLst>
                                    <p:cond delay="100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xit" presetSubtype="0" fill="hold" grpId="1" nodeType="withEffect">
                                  <p:stCondLst>
                                    <p:cond delay="100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000"/>
                                  </p:stCondLst>
                                  <p:childTnLst>
                                    <p:set>
                                      <p:cBhvr>
                                        <p:cTn id="38" dur="1" fill="hold">
                                          <p:stCondLst>
                                            <p:cond delay="0"/>
                                          </p:stCondLst>
                                        </p:cTn>
                                        <p:tgtEl>
                                          <p:spTgt spid="24"/>
                                        </p:tgtEl>
                                        <p:attrNameLst>
                                          <p:attrName>style.visibility</p:attrName>
                                        </p:attrNameLst>
                                      </p:cBhvr>
                                      <p:to>
                                        <p:strVal val="hidden"/>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2" presetID="1" presetClass="exit" presetSubtype="0" fill="hold" grpId="1" nodeType="withEffect">
                                  <p:stCondLst>
                                    <p:cond delay="1000"/>
                                  </p:stCondLst>
                                  <p:childTnLst>
                                    <p:set>
                                      <p:cBhvr>
                                        <p:cTn id="43" dur="1" fill="hold">
                                          <p:stCondLst>
                                            <p:cond delay="0"/>
                                          </p:stCondLst>
                                        </p:cTn>
                                        <p:tgtEl>
                                          <p:spTgt spid="23"/>
                                        </p:tgtEl>
                                        <p:attrNameLst>
                                          <p:attrName>style.visibility</p:attrName>
                                        </p:attrNameLst>
                                      </p:cBhvr>
                                      <p:to>
                                        <p:strVal val="hidden"/>
                                      </p:to>
                                    </p:set>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7" presetID="1" presetClass="exit" presetSubtype="0" fill="hold" grpId="1" nodeType="withEffect">
                                  <p:stCondLst>
                                    <p:cond delay="1000"/>
                                  </p:stCondLst>
                                  <p:childTnLst>
                                    <p:set>
                                      <p:cBhvr>
                                        <p:cTn id="48" dur="1" fill="hold">
                                          <p:stCondLst>
                                            <p:cond delay="0"/>
                                          </p:stCondLst>
                                        </p:cTn>
                                        <p:tgtEl>
                                          <p:spTgt spid="22"/>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2" presetID="1" presetClass="exit" presetSubtype="0" fill="hold" grpId="1" nodeType="withEffect">
                                  <p:stCondLst>
                                    <p:cond delay="1000"/>
                                  </p:stCondLst>
                                  <p:childTnLst>
                                    <p:set>
                                      <p:cBhvr>
                                        <p:cTn id="53" dur="1" fill="hold">
                                          <p:stCondLst>
                                            <p:cond delay="0"/>
                                          </p:stCondLst>
                                        </p:cTn>
                                        <p:tgtEl>
                                          <p:spTgt spid="21"/>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05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childTnLst>
                          </p:cTn>
                        </p:par>
                      </p:childTnLst>
                    </p:cTn>
                  </p:par>
                </p:childTnLst>
              </p:cTn>
              <p:nextCondLst>
                <p:cond evt="onClick" delay="0">
                  <p:tgtEl>
                    <p:spTgt spid="32"/>
                  </p:tgtEl>
                </p:cond>
              </p:nextCondLst>
            </p:seq>
          </p:childTnLst>
        </p:cTn>
      </p:par>
    </p:tnLst>
    <p:bldLst>
      <p:bldP spid="32" grpId="0" animBg="1"/>
      <p:bldP spid="2"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5" grpId="0" animBg="1"/>
      <p:bldP spid="35" grpId="1" animBg="1"/>
      <p:bldP spid="36" grpId="0" animBg="1"/>
      <p:bldP spid="36" grpId="1" animBg="1"/>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918</Words>
  <Application>Microsoft Office PowerPoint</Application>
  <PresentationFormat>Custom</PresentationFormat>
  <Paragraphs>289</Paragraphs>
  <Slides>22</Slides>
  <Notes>11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Arial</vt:lpstr>
      <vt:lpstr>Baskerville Old Face</vt:lpstr>
      <vt:lpstr>Wingdings</vt:lpstr>
      <vt:lpstr>Arial Black</vt:lpstr>
      <vt:lpstr>Cooper Black</vt:lpstr>
      <vt:lpstr>Helvetica Neue</vt:lpstr>
      <vt:lpstr>Arial Unicode MS</vt:lpstr>
      <vt:lpstr>华文琥珀</vt:lpstr>
      <vt:lpstr>方正正准黑简体</vt:lpstr>
      <vt:lpstr>Calibri</vt:lpstr>
      <vt:lpstr>宋体</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CMC</cp:lastModifiedBy>
  <cp:revision>172</cp:revision>
  <dcterms:created xsi:type="dcterms:W3CDTF">2021-01-18T08:34:35Z</dcterms:created>
  <dcterms:modified xsi:type="dcterms:W3CDTF">2022-12-18T10:41:44Z</dcterms:modified>
</cp:coreProperties>
</file>