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media4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9" r:id="rId2"/>
    <p:sldId id="274" r:id="rId3"/>
    <p:sldId id="290" r:id="rId4"/>
    <p:sldId id="291" r:id="rId5"/>
    <p:sldId id="266" r:id="rId6"/>
    <p:sldId id="273" r:id="rId7"/>
    <p:sldId id="306" r:id="rId8"/>
    <p:sldId id="268" r:id="rId9"/>
    <p:sldId id="269" r:id="rId10"/>
    <p:sldId id="270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305" r:id="rId19"/>
    <p:sldId id="286" r:id="rId20"/>
    <p:sldId id="289" r:id="rId21"/>
  </p:sldIdLst>
  <p:sldSz cx="12192000" cy="6858000"/>
  <p:notesSz cx="6858000" cy="9144000"/>
  <p:embeddedFontLst>
    <p:embeddedFont>
      <p:font typeface="Broadway" pitchFamily="82" charset="0"/>
      <p:regular r:id="rId23"/>
    </p:embeddedFont>
    <p:embeddedFont>
      <p:font typeface="Arial Black" pitchFamily="34" charset="0"/>
      <p:bold r:id="rId24"/>
    </p:embeddedFont>
    <p:embeddedFont>
      <p:font typeface="Cooper Black" pitchFamily="18" charset="0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宋体" pitchFamily="2" charset="-122"/>
      <p:regular r:id="rId30"/>
    </p:embeddedFont>
    <p:embeddedFont>
      <p:font typeface="Britannic Bold" pitchFamily="34" charset="0"/>
      <p:regular r:id="rId31"/>
    </p:embeddedFont>
    <p:embeddedFont>
      <p:font typeface="Tahoma" pitchFamily="34" charset="0"/>
      <p:regular r:id="rId32"/>
      <p:bold r:id="rId33"/>
    </p:embeddedFont>
    <p:embeddedFont>
      <p:font typeface="Century Gothic" pitchFamily="34" charset="0"/>
      <p:regular r:id="rId34"/>
      <p:bold r:id="rId35"/>
      <p:italic r:id="rId36"/>
      <p:boldItalic r:id="rId37"/>
    </p:embeddedFont>
    <p:embeddedFont>
      <p:font typeface="Baskerville Old Face" pitchFamily="18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A78"/>
    <a:srgbClr val="E38012"/>
    <a:srgbClr val="FFFFFF"/>
    <a:srgbClr val="2A4C96"/>
    <a:srgbClr val="3A5EAC"/>
    <a:srgbClr val="8B5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06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7299D-5A12-4975-A6AA-8D04BB6A5B9A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C2F27-F1C7-4884-8310-583138F3A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2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07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50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36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21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43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82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00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06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32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9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5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24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22.jpeg"/><Relationship Id="rId4" Type="http://schemas.openxmlformats.org/officeDocument/2006/relationships/audio" Target="../media/audio4.wav"/><Relationship Id="rId9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3.jpeg"/><Relationship Id="rId5" Type="http://schemas.openxmlformats.org/officeDocument/2006/relationships/image" Target="../media/image5.png"/><Relationship Id="rId10" Type="http://schemas.openxmlformats.org/officeDocument/2006/relationships/image" Target="../media/image22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7924799" y="4823715"/>
            <a:ext cx="2589681" cy="6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b="1" kern="2000" dirty="0">
                <a:solidFill>
                  <a:srgbClr val="002060"/>
                </a:solidFill>
                <a:latin typeface="Arial" panose="020B0604020202020204" pitchFamily="34" charset="0"/>
                <a:ea typeface="方正正准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1   </a:t>
            </a:r>
            <a:endParaRPr lang="zh-CN" altLang="en-US" sz="3200" b="1" kern="2000" dirty="0">
              <a:solidFill>
                <a:srgbClr val="002060"/>
              </a:solidFill>
              <a:latin typeface="Arial" panose="020B0604020202020204" pitchFamily="34" charset="0"/>
              <a:ea typeface="方正正准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89831" y="2274838"/>
            <a:ext cx="86123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7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LET'S GO TO </a:t>
            </a:r>
          </a:p>
          <a:p>
            <a:pPr algn="ctr" eaLnBrk="1" hangingPunct="1"/>
            <a:r>
              <a:rPr lang="en-US" sz="7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THE BOOKSHOP</a:t>
            </a:r>
            <a:endParaRPr lang="zh-CN" altLang="en-US" sz="7200" b="1" kern="2000" dirty="0">
              <a:ln w="9525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="" xmlns:a16="http://schemas.microsoft.com/office/drawing/2014/main" id="{DB5918F3-C1E0-884B-A4FC-A092E9D4DB89}"/>
              </a:ext>
            </a:extLst>
          </p:cNvPr>
          <p:cNvSpPr txBox="1"/>
          <p:nvPr/>
        </p:nvSpPr>
        <p:spPr>
          <a:xfrm>
            <a:off x="1916656" y="1505397"/>
            <a:ext cx="18806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Unit 16</a:t>
            </a:r>
          </a:p>
        </p:txBody>
      </p:sp>
    </p:spTree>
    <p:extLst>
      <p:ext uri="{BB962C8B-B14F-4D97-AF65-F5344CB8AC3E}">
        <p14:creationId xmlns:p14="http://schemas.microsoft.com/office/powerpoint/2010/main" val="383994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16" y="740228"/>
            <a:ext cx="10078769" cy="54265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9284" y="385410"/>
            <a:ext cx="1572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Let's sing.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6007" y="4946320"/>
            <a:ext cx="650209" cy="64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39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pic>
        <p:nvPicPr>
          <p:cNvPr id="6" name="PieInTheSky_11.02_1525061315">
            <a:hlinkClick r:id="" action="ppaction://media"/>
            <a:extLst>
              <a:ext uri="{FF2B5EF4-FFF2-40B4-BE49-F238E27FC236}">
                <a16:creationId xmlns="" xmlns:a16="http://schemas.microsoft.com/office/drawing/2014/main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94355" y="2270125"/>
            <a:ext cx="487363" cy="48736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7598" y="4790727"/>
            <a:ext cx="1609483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3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35628"/>
            <a:ext cx="3706080" cy="279885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bookshop. 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______.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books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chocolate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food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0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451538"/>
            <a:ext cx="3706080" cy="268294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 go to the supermarket. 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______.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food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books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93728" y="265738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medicine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87144"/>
            <a:ext cx="3706080" cy="2747338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bakery. I want to ______.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118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bread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pens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books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7993728" y="815666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medicine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48506"/>
            <a:ext cx="3706080" cy="2785975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sweetshop. 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______.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3728" y="45189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chocolate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8025725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vegetables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7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74264"/>
            <a:ext cx="3706080" cy="2760217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 go to the pharmacy. 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______.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medicine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food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bread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8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61386"/>
            <a:ext cx="3706080" cy="2773096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Let’s go to the bakery. I want to buy some bread.</a:t>
            </a: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Sorry. I’m busy.</a:t>
            </a:r>
          </a:p>
        </p:txBody>
      </p:sp>
      <p:sp>
        <p:nvSpPr>
          <p:cNvPr id="72" name="BMsPham"/>
          <p:cNvSpPr/>
          <p:nvPr/>
        </p:nvSpPr>
        <p:spPr>
          <a:xfrm>
            <a:off x="11597347" y="-19123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am like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74817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idea.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3272398" y="5296588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517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61386"/>
            <a:ext cx="3706080" cy="2773096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Let’s go to the pharmacy. </a:t>
            </a:r>
          </a:p>
          <a:p>
            <a:pPr algn="ctr">
              <a:buNone/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want to buy some medicine.</a:t>
            </a: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25680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idea.</a:t>
            </a:r>
          </a:p>
        </p:txBody>
      </p:sp>
      <p:sp>
        <p:nvSpPr>
          <p:cNvPr id="72" name="BMsPham"/>
          <p:cNvSpPr/>
          <p:nvPr/>
        </p:nvSpPr>
        <p:spPr>
          <a:xfrm>
            <a:off x="11597347" y="-19123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am like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25680" y="266683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Sorry. I’m busy.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1111017" y="7217501"/>
            <a:ext cx="626552" cy="627273"/>
          </a:xfrm>
          <a:prstGeom prst="ellipse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1962264" y="5416817"/>
            <a:ext cx="585979" cy="5832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6155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74264"/>
            <a:ext cx="3706080" cy="2760217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________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buy some food.</a:t>
            </a:r>
          </a:p>
          <a:p>
            <a:pPr algn="ctr">
              <a:buNone/>
            </a:pP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supermaket.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pharmacy.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 go to the bookshop.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6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3801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E3801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4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09846" y="2253525"/>
            <a:ext cx="7172308" cy="206818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glow rad="203200">
                    <a:schemeClr val="bg1"/>
                  </a:glow>
                </a:effectLst>
                <a:latin typeface="Broadway" panose="04040905080B02020502" pitchFamily="82" charset="0"/>
              </a:rPr>
              <a:t>TIME’S UP</a:t>
            </a: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7598" y="5420855"/>
            <a:ext cx="1322947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9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kery1"/>
          <p:cNvSpPr/>
          <p:nvPr/>
        </p:nvSpPr>
        <p:spPr>
          <a:xfrm>
            <a:off x="813839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1"/>
          <p:cNvSpPr/>
          <p:nvPr/>
        </p:nvSpPr>
        <p:spPr>
          <a:xfrm>
            <a:off x="717180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bakery1"/>
          <p:cNvSpPr/>
          <p:nvPr/>
        </p:nvSpPr>
        <p:spPr>
          <a:xfrm>
            <a:off x="4451180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1"/>
          <p:cNvSpPr/>
          <p:nvPr/>
        </p:nvSpPr>
        <p:spPr>
          <a:xfrm>
            <a:off x="4354521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bakery1"/>
          <p:cNvSpPr/>
          <p:nvPr/>
        </p:nvSpPr>
        <p:spPr>
          <a:xfrm>
            <a:off x="8088521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1"/>
          <p:cNvSpPr/>
          <p:nvPr/>
        </p:nvSpPr>
        <p:spPr>
          <a:xfrm>
            <a:off x="7991862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bakery1"/>
          <p:cNvSpPr/>
          <p:nvPr/>
        </p:nvSpPr>
        <p:spPr>
          <a:xfrm>
            <a:off x="2417501" y="3864684"/>
            <a:ext cx="3464480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1"/>
          <p:cNvSpPr/>
          <p:nvPr/>
        </p:nvSpPr>
        <p:spPr>
          <a:xfrm>
            <a:off x="2320840" y="3664173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bakery1"/>
          <p:cNvSpPr/>
          <p:nvPr/>
        </p:nvSpPr>
        <p:spPr>
          <a:xfrm>
            <a:off x="6699861" y="3864684"/>
            <a:ext cx="3464482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1"/>
          <p:cNvSpPr/>
          <p:nvPr/>
        </p:nvSpPr>
        <p:spPr>
          <a:xfrm>
            <a:off x="6617923" y="3698376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85526" y="39558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4740" y="1040109"/>
            <a:ext cx="2182212" cy="17964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580" y="1170802"/>
            <a:ext cx="2198332" cy="15921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8381" y="3917312"/>
            <a:ext cx="1952772" cy="175924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440228" y="4033433"/>
            <a:ext cx="1963291" cy="1930258"/>
            <a:chOff x="1366574" y="779410"/>
            <a:chExt cx="5150340" cy="506368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1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2426" y="1134005"/>
            <a:ext cx="2076672" cy="1769209"/>
          </a:xfrm>
          <a:prstGeom prst="rect">
            <a:avLst/>
          </a:prstGeom>
        </p:spPr>
      </p:pic>
      <p:grpSp>
        <p:nvGrpSpPr>
          <p:cNvPr id="35" name="MsPham"/>
          <p:cNvGrpSpPr/>
          <p:nvPr/>
        </p:nvGrpSpPr>
        <p:grpSpPr>
          <a:xfrm>
            <a:off x="629773" y="2955134"/>
            <a:ext cx="3812146" cy="1081208"/>
            <a:chOff x="7649880" y="2745087"/>
            <a:chExt cx="2600458" cy="1081208"/>
          </a:xfrm>
          <a:solidFill>
            <a:schemeClr val="accent2">
              <a:alpha val="0"/>
            </a:schemeClr>
          </a:solidFill>
        </p:grpSpPr>
        <p:sp>
          <p:nvSpPr>
            <p:cNvPr id="36" name="1"/>
            <p:cNvSpPr txBox="1"/>
            <p:nvPr/>
          </p:nvSpPr>
          <p:spPr>
            <a:xfrm>
              <a:off x="7649880" y="2745087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sweet shop</a:t>
              </a:r>
            </a:p>
          </p:txBody>
        </p:sp>
        <p:sp>
          <p:nvSpPr>
            <p:cNvPr id="37" name="1"/>
            <p:cNvSpPr txBox="1"/>
            <p:nvPr/>
          </p:nvSpPr>
          <p:spPr>
            <a:xfrm>
              <a:off x="7649880" y="3303075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38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00" end="4099.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0067" y="1409009"/>
            <a:ext cx="609600" cy="609600"/>
          </a:xfrm>
          <a:prstGeom prst="rect">
            <a:avLst/>
          </a:prstGeom>
        </p:spPr>
      </p:pic>
      <p:grpSp>
        <p:nvGrpSpPr>
          <p:cNvPr id="39" name="MsPham"/>
          <p:cNvGrpSpPr/>
          <p:nvPr/>
        </p:nvGrpSpPr>
        <p:grpSpPr>
          <a:xfrm>
            <a:off x="4312527" y="2955134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40" name="1"/>
            <p:cNvSpPr txBox="1"/>
            <p:nvPr/>
          </p:nvSpPr>
          <p:spPr>
            <a:xfrm>
              <a:off x="7649880" y="2745087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bakery </a:t>
              </a:r>
            </a:p>
          </p:txBody>
        </p:sp>
        <p:sp>
          <p:nvSpPr>
            <p:cNvPr id="4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42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00" end="24257.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11817" y="1543800"/>
            <a:ext cx="609600" cy="609600"/>
          </a:xfrm>
          <a:prstGeom prst="rect">
            <a:avLst/>
          </a:prstGeom>
        </p:spPr>
      </p:pic>
      <p:grpSp>
        <p:nvGrpSpPr>
          <p:cNvPr id="43" name="MsPham"/>
          <p:cNvGrpSpPr/>
          <p:nvPr/>
        </p:nvGrpSpPr>
        <p:grpSpPr>
          <a:xfrm>
            <a:off x="7821417" y="2955134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44" name="1"/>
            <p:cNvSpPr txBox="1"/>
            <p:nvPr/>
          </p:nvSpPr>
          <p:spPr>
            <a:xfrm>
              <a:off x="7649880" y="2745087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bookshop</a:t>
              </a:r>
            </a:p>
          </p:txBody>
        </p:sp>
        <p:sp>
          <p:nvSpPr>
            <p:cNvPr id="45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46" name="Tiếng Anh 4 Tập 2 - Unit 16 Let's go to the bookshop - Lesson 1 - 3 Listen and tick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56813" y="1848600"/>
            <a:ext cx="609600" cy="609600"/>
          </a:xfrm>
          <a:prstGeom prst="rect">
            <a:avLst/>
          </a:prstGeom>
        </p:spPr>
      </p:pic>
      <p:grpSp>
        <p:nvGrpSpPr>
          <p:cNvPr id="47" name="MsPham"/>
          <p:cNvGrpSpPr/>
          <p:nvPr/>
        </p:nvGrpSpPr>
        <p:grpSpPr>
          <a:xfrm>
            <a:off x="2266280" y="5801744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48" name="1"/>
            <p:cNvSpPr txBox="1"/>
            <p:nvPr/>
          </p:nvSpPr>
          <p:spPr>
            <a:xfrm>
              <a:off x="7649880" y="2745087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pharmacy</a:t>
              </a:r>
            </a:p>
          </p:txBody>
        </p:sp>
        <p:sp>
          <p:nvSpPr>
            <p:cNvPr id="49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50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87" end="17652.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76413" y="4131517"/>
            <a:ext cx="609600" cy="609600"/>
          </a:xfrm>
          <a:prstGeom prst="rect">
            <a:avLst/>
          </a:prstGeom>
        </p:spPr>
      </p:pic>
      <p:grpSp>
        <p:nvGrpSpPr>
          <p:cNvPr id="51" name="MsPham"/>
          <p:cNvGrpSpPr/>
          <p:nvPr/>
        </p:nvGrpSpPr>
        <p:grpSpPr>
          <a:xfrm>
            <a:off x="6489154" y="5801744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52" name="1"/>
            <p:cNvSpPr txBox="1"/>
            <p:nvPr/>
          </p:nvSpPr>
          <p:spPr>
            <a:xfrm>
              <a:off x="7649880" y="2745087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supermarket</a:t>
              </a:r>
            </a:p>
          </p:txBody>
        </p:sp>
        <p:sp>
          <p:nvSpPr>
            <p:cNvPr id="53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54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84" end="10827.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22690" y="46640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2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4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7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kery1"/>
          <p:cNvSpPr/>
          <p:nvPr/>
        </p:nvSpPr>
        <p:spPr>
          <a:xfrm>
            <a:off x="813839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1"/>
          <p:cNvSpPr/>
          <p:nvPr/>
        </p:nvSpPr>
        <p:spPr>
          <a:xfrm>
            <a:off x="717180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bakery1"/>
          <p:cNvSpPr/>
          <p:nvPr/>
        </p:nvSpPr>
        <p:spPr>
          <a:xfrm>
            <a:off x="4451180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1"/>
          <p:cNvSpPr/>
          <p:nvPr/>
        </p:nvSpPr>
        <p:spPr>
          <a:xfrm>
            <a:off x="4354521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bakery1"/>
          <p:cNvSpPr/>
          <p:nvPr/>
        </p:nvSpPr>
        <p:spPr>
          <a:xfrm>
            <a:off x="8088521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1"/>
          <p:cNvSpPr/>
          <p:nvPr/>
        </p:nvSpPr>
        <p:spPr>
          <a:xfrm>
            <a:off x="7991862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bakery1"/>
          <p:cNvSpPr/>
          <p:nvPr/>
        </p:nvSpPr>
        <p:spPr>
          <a:xfrm>
            <a:off x="2417501" y="3864684"/>
            <a:ext cx="3464480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1"/>
          <p:cNvSpPr/>
          <p:nvPr/>
        </p:nvSpPr>
        <p:spPr>
          <a:xfrm>
            <a:off x="2320840" y="3664173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bakery1"/>
          <p:cNvSpPr/>
          <p:nvPr/>
        </p:nvSpPr>
        <p:spPr>
          <a:xfrm>
            <a:off x="6699861" y="3864684"/>
            <a:ext cx="3464482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1"/>
          <p:cNvSpPr/>
          <p:nvPr/>
        </p:nvSpPr>
        <p:spPr>
          <a:xfrm>
            <a:off x="6617923" y="3698376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85526" y="39558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195" y="905362"/>
            <a:ext cx="1956986" cy="2054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2724" y="835937"/>
            <a:ext cx="2194750" cy="2011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7358" y="832568"/>
            <a:ext cx="1566808" cy="1938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2790" y="3614265"/>
            <a:ext cx="2725148" cy="2426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6547" y="3661350"/>
            <a:ext cx="2091109" cy="2164268"/>
          </a:xfrm>
          <a:prstGeom prst="rect">
            <a:avLst/>
          </a:prstGeom>
        </p:spPr>
      </p:pic>
      <p:grpSp>
        <p:nvGrpSpPr>
          <p:cNvPr id="76" name="MsPham"/>
          <p:cNvGrpSpPr/>
          <p:nvPr/>
        </p:nvGrpSpPr>
        <p:grpSpPr>
          <a:xfrm>
            <a:off x="766500" y="1038709"/>
            <a:ext cx="3706239" cy="2432058"/>
            <a:chOff x="7613545" y="805472"/>
            <a:chExt cx="2730347" cy="2432058"/>
          </a:xfrm>
          <a:solidFill>
            <a:schemeClr val="accent2">
              <a:alpha val="0"/>
            </a:schemeClr>
          </a:solidFill>
        </p:grpSpPr>
        <p:sp>
          <p:nvSpPr>
            <p:cNvPr id="77" name="1"/>
            <p:cNvSpPr txBox="1"/>
            <p:nvPr/>
          </p:nvSpPr>
          <p:spPr>
            <a:xfrm>
              <a:off x="7613545" y="2745087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chocolate</a:t>
              </a:r>
            </a:p>
          </p:txBody>
        </p:sp>
        <p:sp>
          <p:nvSpPr>
            <p:cNvPr id="78" name="1"/>
            <p:cNvSpPr txBox="1"/>
            <p:nvPr/>
          </p:nvSpPr>
          <p:spPr>
            <a:xfrm>
              <a:off x="7743434" y="805472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79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4" end="107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16435" y="1284930"/>
            <a:ext cx="609600" cy="609600"/>
          </a:xfrm>
          <a:prstGeom prst="rect">
            <a:avLst/>
          </a:prstGeom>
        </p:spPr>
      </p:pic>
      <p:pic>
        <p:nvPicPr>
          <p:cNvPr id="83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31" end="15040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6794" y="2369226"/>
            <a:ext cx="609600" cy="609600"/>
          </a:xfrm>
          <a:prstGeom prst="rect">
            <a:avLst/>
          </a:prstGeom>
        </p:spPr>
      </p:pic>
      <p:pic>
        <p:nvPicPr>
          <p:cNvPr id="87" name="Tiếng Anh 4 Tập 2 - Unit 16 Let's go to the bookshop - Lesson 1 - 3 Listen and tick (mp3cut.net) (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6318" y="1284826"/>
            <a:ext cx="609600" cy="609600"/>
          </a:xfrm>
          <a:prstGeom prst="rect">
            <a:avLst/>
          </a:prstGeom>
        </p:spPr>
      </p:pic>
      <p:grpSp>
        <p:nvGrpSpPr>
          <p:cNvPr id="88" name="MsPham"/>
          <p:cNvGrpSpPr/>
          <p:nvPr/>
        </p:nvGrpSpPr>
        <p:grpSpPr>
          <a:xfrm>
            <a:off x="2357390" y="3737086"/>
            <a:ext cx="3725980" cy="2557058"/>
            <a:chOff x="7623008" y="680472"/>
            <a:chExt cx="2739174" cy="2557058"/>
          </a:xfrm>
          <a:solidFill>
            <a:schemeClr val="accent2">
              <a:alpha val="0"/>
            </a:schemeClr>
          </a:solidFill>
        </p:grpSpPr>
        <p:sp>
          <p:nvSpPr>
            <p:cNvPr id="89" name="1"/>
            <p:cNvSpPr txBox="1"/>
            <p:nvPr/>
          </p:nvSpPr>
          <p:spPr>
            <a:xfrm>
              <a:off x="7623008" y="2745087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bread</a:t>
              </a:r>
            </a:p>
          </p:txBody>
        </p:sp>
        <p:sp>
          <p:nvSpPr>
            <p:cNvPr id="90" name="1"/>
            <p:cNvSpPr txBox="1"/>
            <p:nvPr/>
          </p:nvSpPr>
          <p:spPr>
            <a:xfrm>
              <a:off x="7761724" y="680472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91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00" end="21441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6511" y="4805942"/>
            <a:ext cx="609600" cy="609600"/>
          </a:xfrm>
          <a:prstGeom prst="rect">
            <a:avLst/>
          </a:prstGeom>
        </p:spPr>
      </p:pic>
      <p:grpSp>
        <p:nvGrpSpPr>
          <p:cNvPr id="98" name="MsPham"/>
          <p:cNvGrpSpPr/>
          <p:nvPr/>
        </p:nvGrpSpPr>
        <p:grpSpPr>
          <a:xfrm>
            <a:off x="6776794" y="3986703"/>
            <a:ext cx="3387549" cy="2299016"/>
            <a:chOff x="7639296" y="938514"/>
            <a:chExt cx="2611041" cy="2299016"/>
          </a:xfrm>
          <a:solidFill>
            <a:schemeClr val="accent2">
              <a:alpha val="0"/>
            </a:schemeClr>
          </a:solidFill>
        </p:grpSpPr>
        <p:sp>
          <p:nvSpPr>
            <p:cNvPr id="99" name="1"/>
            <p:cNvSpPr txBox="1"/>
            <p:nvPr/>
          </p:nvSpPr>
          <p:spPr>
            <a:xfrm>
              <a:off x="7639296" y="2745087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food</a:t>
              </a:r>
            </a:p>
          </p:txBody>
        </p:sp>
        <p:sp>
          <p:nvSpPr>
            <p:cNvPr id="100" name="1"/>
            <p:cNvSpPr txBox="1"/>
            <p:nvPr/>
          </p:nvSpPr>
          <p:spPr>
            <a:xfrm>
              <a:off x="7649879" y="938514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01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65" end="7810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867" y="5013005"/>
            <a:ext cx="609600" cy="609600"/>
          </a:xfrm>
          <a:prstGeom prst="rect">
            <a:avLst/>
          </a:prstGeom>
        </p:spPr>
      </p:pic>
      <p:grpSp>
        <p:nvGrpSpPr>
          <p:cNvPr id="80" name="MsPham"/>
          <p:cNvGrpSpPr/>
          <p:nvPr/>
        </p:nvGrpSpPr>
        <p:grpSpPr>
          <a:xfrm>
            <a:off x="4461363" y="1115632"/>
            <a:ext cx="3589058" cy="2351765"/>
            <a:chOff x="7643185" y="1106132"/>
            <a:chExt cx="2708866" cy="2073033"/>
          </a:xfrm>
          <a:solidFill>
            <a:schemeClr val="accent2">
              <a:alpha val="0"/>
            </a:schemeClr>
          </a:solidFill>
        </p:grpSpPr>
        <p:sp>
          <p:nvSpPr>
            <p:cNvPr id="81" name="1"/>
            <p:cNvSpPr txBox="1"/>
            <p:nvPr/>
          </p:nvSpPr>
          <p:spPr>
            <a:xfrm>
              <a:off x="7643185" y="2745087"/>
              <a:ext cx="2600458" cy="43407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medicine</a:t>
              </a:r>
            </a:p>
          </p:txBody>
        </p:sp>
        <p:sp>
          <p:nvSpPr>
            <p:cNvPr id="82" name="1"/>
            <p:cNvSpPr txBox="1"/>
            <p:nvPr/>
          </p:nvSpPr>
          <p:spPr>
            <a:xfrm>
              <a:off x="7751593" y="1106132"/>
              <a:ext cx="2600458" cy="43407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84" name="MsPham"/>
          <p:cNvGrpSpPr/>
          <p:nvPr/>
        </p:nvGrpSpPr>
        <p:grpSpPr>
          <a:xfrm>
            <a:off x="8185608" y="1059004"/>
            <a:ext cx="3270310" cy="2407475"/>
            <a:chOff x="7572680" y="830055"/>
            <a:chExt cx="2600458" cy="2407475"/>
          </a:xfrm>
          <a:solidFill>
            <a:schemeClr val="accent2">
              <a:alpha val="0"/>
            </a:schemeClr>
          </a:solidFill>
        </p:grpSpPr>
        <p:sp>
          <p:nvSpPr>
            <p:cNvPr id="85" name="1"/>
            <p:cNvSpPr txBox="1"/>
            <p:nvPr/>
          </p:nvSpPr>
          <p:spPr>
            <a:xfrm>
              <a:off x="7572680" y="2745087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books</a:t>
              </a:r>
            </a:p>
          </p:txBody>
        </p:sp>
        <p:sp>
          <p:nvSpPr>
            <p:cNvPr id="86" name="1"/>
            <p:cNvSpPr txBox="1"/>
            <p:nvPr/>
          </p:nvSpPr>
          <p:spPr>
            <a:xfrm>
              <a:off x="7572680" y="830055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42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3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3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3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4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309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24000" y="584200"/>
            <a:ext cx="9944099" cy="5715000"/>
            <a:chOff x="173038" y="-420470"/>
            <a:chExt cx="18203234" cy="11799728"/>
          </a:xfrm>
        </p:grpSpPr>
        <p:pic>
          <p:nvPicPr>
            <p:cNvPr id="1025" name="Picture 1" descr="https://s.sachmem.vn/public/images/v2/TA4T2SHS/U16-L1-1-a_54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38" y="-140877"/>
              <a:ext cx="9505950" cy="6170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4T2SHS/U16-L1-1-b_4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2976" y="-420470"/>
              <a:ext cx="8526942" cy="6651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s://s.sachmem.vn/public/images/v2/TA4T2SHS/U16-L1-1-c_5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38" y="6030048"/>
              <a:ext cx="9048750" cy="5123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s.sachmem.vn/public/images/v2/TA4T2SHS/U16-L1-1-d_5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4825" y="6231347"/>
              <a:ext cx="8981447" cy="5147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tangle 27"/>
          <p:cNvSpPr/>
          <p:nvPr/>
        </p:nvSpPr>
        <p:spPr>
          <a:xfrm>
            <a:off x="2019300" y="711622"/>
            <a:ext cx="43589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Hi, Phong. Where are you going?</a:t>
            </a:r>
            <a:endParaRPr lang="en-US" sz="22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04360" y="1075576"/>
            <a:ext cx="35546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I'm going to the bookshop. I want to buy some books.</a:t>
            </a:r>
            <a:endParaRPr lang="en-US" sz="22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16572" y="543698"/>
            <a:ext cx="25731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Oh! I want to buy some books, too.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833946" y="1222480"/>
            <a:ext cx="2625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OK. Let's go to the bookshop together.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01226" y="3723324"/>
            <a:ext cx="28298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Good idea! Where's the bookshop?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74647" y="4406217"/>
            <a:ext cx="8755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Here!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22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7518" y="328529"/>
            <a:ext cx="24961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5" name="Rectangle 4"/>
          <p:cNvSpPr/>
          <p:nvPr/>
        </p:nvSpPr>
        <p:spPr>
          <a:xfrm>
            <a:off x="887517" y="1153326"/>
            <a:ext cx="4299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Rủ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4A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1309369" y="2167123"/>
            <a:ext cx="4314882" cy="1055608"/>
          </a:xfrm>
          <a:prstGeom prst="wedgeRoundRectCallout">
            <a:avLst>
              <a:gd name="adj1" fmla="val 63503"/>
              <a:gd name="adj2" fmla="val 15905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go to the ______.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to ___________.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568" y="2528407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315111" y="2563459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8717811" y="2228043"/>
            <a:ext cx="2369640" cy="646986"/>
          </a:xfrm>
          <a:prstGeom prst="wedgeRoundRectCallout">
            <a:avLst>
              <a:gd name="adj1" fmla="val -75304"/>
              <a:gd name="adj2" fmla="val 44669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idea!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8337999" y="3419453"/>
            <a:ext cx="3261809" cy="646986"/>
          </a:xfrm>
          <a:prstGeom prst="wedgeRoundRectCallout">
            <a:avLst>
              <a:gd name="adj1" fmla="val -58078"/>
              <a:gd name="adj2" fmla="val -106906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Sorry. I’m busy.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8182378" y="2236786"/>
            <a:ext cx="585979" cy="583242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7779830" y="3419453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995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34" y="1673107"/>
            <a:ext cx="2182212" cy="1796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390" y="1724042"/>
            <a:ext cx="2198332" cy="15921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848" y="3799958"/>
            <a:ext cx="1952772" cy="17592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20187" y="3722017"/>
            <a:ext cx="1963291" cy="1996518"/>
            <a:chOff x="1366574" y="605590"/>
            <a:chExt cx="5150340" cy="5237503"/>
          </a:xfrm>
          <a:solidFill>
            <a:schemeClr val="bg1"/>
          </a:solidFill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6574" y="605590"/>
              <a:ext cx="5150340" cy="4126418"/>
            </a:xfrm>
            <a:prstGeom prst="rect">
              <a:avLst/>
            </a:prstGeom>
            <a:grpFill/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  <a:grpFill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  <a:grpFill/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  <a:grpFill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  <a:grpFill/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0635" y="1713582"/>
            <a:ext cx="2076672" cy="176920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1309369" y="362184"/>
            <a:ext cx="4314882" cy="1055608"/>
          </a:xfrm>
          <a:prstGeom prst="wedgeRoundRectCallout">
            <a:avLst>
              <a:gd name="adj1" fmla="val 63503"/>
              <a:gd name="adj2" fmla="val 15905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go to the ______.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to ___________.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913691" y="434824"/>
            <a:ext cx="2369640" cy="646986"/>
          </a:xfrm>
          <a:prstGeom prst="wedgeRoundRectCallout">
            <a:avLst>
              <a:gd name="adj1" fmla="val -57967"/>
              <a:gd name="adj2" fmla="val 104068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idea!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7041565" y="1137582"/>
            <a:ext cx="3261809" cy="646986"/>
          </a:xfrm>
          <a:prstGeom prst="wedgeRoundRectCallout">
            <a:avLst>
              <a:gd name="adj1" fmla="val -56047"/>
              <a:gd name="adj2" fmla="val 48764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Sorry. I’m busy.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692965" y="2760698"/>
            <a:ext cx="585979" cy="583242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4393383" y="2732998"/>
            <a:ext cx="585979" cy="583242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8179935" y="2771673"/>
            <a:ext cx="585979" cy="583242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2086762" y="4755117"/>
            <a:ext cx="626552" cy="627273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6913691" y="4556865"/>
            <a:ext cx="626552" cy="627273"/>
          </a:xfrm>
          <a:prstGeom prst="ellipse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49495" y="5491938"/>
            <a:ext cx="2026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pharmacy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361833" y="5902761"/>
            <a:ext cx="357174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buy some medicine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65860" y="5441096"/>
            <a:ext cx="238175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supermarket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80044" y="5900597"/>
            <a:ext cx="357174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buy some food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00691" y="3268873"/>
            <a:ext cx="1478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bakery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703319" y="3779496"/>
            <a:ext cx="2606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buy some bread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619209" y="3314314"/>
            <a:ext cx="2426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sweet shop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27715" y="3780526"/>
            <a:ext cx="3712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buy some chocolate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70948" y="3362323"/>
            <a:ext cx="2426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sweet shop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015962" y="3727518"/>
            <a:ext cx="371267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buy some chocolate</a:t>
            </a:r>
          </a:p>
        </p:txBody>
      </p:sp>
    </p:spTree>
    <p:extLst>
      <p:ext uri="{BB962C8B-B14F-4D97-AF65-F5344CB8AC3E}">
        <p14:creationId xmlns:p14="http://schemas.microsoft.com/office/powerpoint/2010/main" val="18984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Listen and tick.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46888" y="822221"/>
            <a:ext cx="10736213" cy="5338589"/>
            <a:chOff x="651123" y="907698"/>
            <a:chExt cx="10861633" cy="6139214"/>
          </a:xfrm>
          <a:solidFill>
            <a:schemeClr val="bg1"/>
          </a:solidFill>
        </p:grpSpPr>
        <p:grpSp>
          <p:nvGrpSpPr>
            <p:cNvPr id="5" name="Group 4"/>
            <p:cNvGrpSpPr/>
            <p:nvPr/>
          </p:nvGrpSpPr>
          <p:grpSpPr>
            <a:xfrm>
              <a:off x="651123" y="907698"/>
              <a:ext cx="10861633" cy="2986170"/>
              <a:chOff x="895392" y="1092951"/>
              <a:chExt cx="10861633" cy="2986170"/>
            </a:xfrm>
            <a:grpFill/>
          </p:grpSpPr>
          <p:sp>
            <p:nvSpPr>
              <p:cNvPr id="4" name="Round Diagonal Corner Rectangle 3"/>
              <p:cNvSpPr/>
              <p:nvPr/>
            </p:nvSpPr>
            <p:spPr>
              <a:xfrm>
                <a:off x="895392" y="1092951"/>
                <a:ext cx="5375233" cy="2986170"/>
              </a:xfrm>
              <a:prstGeom prst="round2DiagRect">
                <a:avLst>
                  <a:gd name="adj1" fmla="val 8326"/>
                  <a:gd name="adj2" fmla="val 0"/>
                </a:avLst>
              </a:prstGeom>
              <a:ln w="19050">
                <a:solidFill>
                  <a:srgbClr val="8B53DA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 Diagonal Corner Rectangle 12"/>
              <p:cNvSpPr/>
              <p:nvPr/>
            </p:nvSpPr>
            <p:spPr>
              <a:xfrm>
                <a:off x="6381792" y="1092951"/>
                <a:ext cx="5375233" cy="2986170"/>
              </a:xfrm>
              <a:prstGeom prst="round2DiagRect">
                <a:avLst>
                  <a:gd name="adj1" fmla="val 9298"/>
                  <a:gd name="adj2" fmla="val 0"/>
                </a:avLst>
              </a:prstGeom>
              <a:ln w="19050">
                <a:solidFill>
                  <a:srgbClr val="8B53DA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51123" y="4060742"/>
              <a:ext cx="10861633" cy="2986170"/>
              <a:chOff x="952542" y="1092951"/>
              <a:chExt cx="10861633" cy="2986170"/>
            </a:xfrm>
            <a:grpFill/>
          </p:grpSpPr>
          <p:sp>
            <p:nvSpPr>
              <p:cNvPr id="16" name="Round Diagonal Corner Rectangle 15"/>
              <p:cNvSpPr/>
              <p:nvPr/>
            </p:nvSpPr>
            <p:spPr>
              <a:xfrm>
                <a:off x="952542" y="1092951"/>
                <a:ext cx="5375233" cy="2986170"/>
              </a:xfrm>
              <a:prstGeom prst="round2DiagRect">
                <a:avLst>
                  <a:gd name="adj1" fmla="val 8326"/>
                  <a:gd name="adj2" fmla="val 0"/>
                </a:avLst>
              </a:prstGeom>
              <a:ln w="19050">
                <a:solidFill>
                  <a:srgbClr val="8B53DA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 Diagonal Corner Rectangle 16"/>
              <p:cNvSpPr/>
              <p:nvPr/>
            </p:nvSpPr>
            <p:spPr>
              <a:xfrm>
                <a:off x="6438942" y="1092951"/>
                <a:ext cx="5375233" cy="2986170"/>
              </a:xfrm>
              <a:prstGeom prst="round2DiagRect">
                <a:avLst>
                  <a:gd name="adj1" fmla="val 9298"/>
                  <a:gd name="adj2" fmla="val 0"/>
                </a:avLst>
              </a:prstGeom>
              <a:ln w="19050">
                <a:solidFill>
                  <a:srgbClr val="8B53DA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126009" y="1159664"/>
            <a:ext cx="4847868" cy="1849169"/>
            <a:chOff x="1306954" y="997420"/>
            <a:chExt cx="5283914" cy="18975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6954" y="1067045"/>
              <a:ext cx="2145608" cy="18279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2102" y="997420"/>
              <a:ext cx="2168766" cy="1785363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907" y="1466381"/>
            <a:ext cx="1606878" cy="1386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10486"/>
          <a:stretch/>
        </p:blipFill>
        <p:spPr>
          <a:xfrm>
            <a:off x="9692332" y="1159664"/>
            <a:ext cx="1283074" cy="16070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952" y="4087400"/>
            <a:ext cx="2021016" cy="1501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r="32548"/>
          <a:stretch/>
        </p:blipFill>
        <p:spPr>
          <a:xfrm>
            <a:off x="6679891" y="4132820"/>
            <a:ext cx="1887651" cy="1505668"/>
          </a:xfrm>
          <a:prstGeom prst="round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7990" t="31307" r="5355" b="2470"/>
          <a:stretch/>
        </p:blipFill>
        <p:spPr>
          <a:xfrm>
            <a:off x="9237352" y="4108052"/>
            <a:ext cx="1932029" cy="1513627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1253" y="4132492"/>
            <a:ext cx="1807544" cy="16023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3392" y="812498"/>
            <a:ext cx="4876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 Neue"/>
              </a:rPr>
              <a:t>1. Where do Phong and Linda go?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536179" y="812498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 Neue"/>
              </a:rPr>
              <a:t>2. What do they want?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68799" y="3599578"/>
            <a:ext cx="4372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 Neue"/>
              </a:rPr>
              <a:t>3. Where do Mai and Tony go?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528099" y="3625735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 Neue"/>
              </a:rPr>
              <a:t>4. What do they want?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91559" y="295432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949180" y="295432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06313" y="295432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563934" y="295432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143940" y="570019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901561" y="570019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758694" y="570019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516315" y="570019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ardrop 38"/>
          <p:cNvSpPr/>
          <p:nvPr/>
        </p:nvSpPr>
        <p:spPr>
          <a:xfrm>
            <a:off x="1676317" y="293965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0" name="Teardrop 39"/>
          <p:cNvSpPr/>
          <p:nvPr/>
        </p:nvSpPr>
        <p:spPr>
          <a:xfrm>
            <a:off x="4433938" y="293965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1" name="Teardrop 40"/>
          <p:cNvSpPr/>
          <p:nvPr/>
        </p:nvSpPr>
        <p:spPr>
          <a:xfrm>
            <a:off x="7291071" y="293965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2" name="Teardrop 41"/>
          <p:cNvSpPr/>
          <p:nvPr/>
        </p:nvSpPr>
        <p:spPr>
          <a:xfrm>
            <a:off x="10048692" y="293965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3" name="Teardrop 42"/>
          <p:cNvSpPr/>
          <p:nvPr/>
        </p:nvSpPr>
        <p:spPr>
          <a:xfrm>
            <a:off x="1628698" y="568552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ardrop 43"/>
          <p:cNvSpPr/>
          <p:nvPr/>
        </p:nvSpPr>
        <p:spPr>
          <a:xfrm>
            <a:off x="4386319" y="568552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ardrop 44"/>
          <p:cNvSpPr/>
          <p:nvPr/>
        </p:nvSpPr>
        <p:spPr>
          <a:xfrm>
            <a:off x="7243452" y="568552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6" name="Teardrop 45"/>
          <p:cNvSpPr/>
          <p:nvPr/>
        </p:nvSpPr>
        <p:spPr>
          <a:xfrm>
            <a:off x="10001073" y="568552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23725" t="23282" r="24182" b="28467"/>
          <a:stretch/>
        </p:blipFill>
        <p:spPr>
          <a:xfrm>
            <a:off x="4920061" y="2696502"/>
            <a:ext cx="621961" cy="6219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/>
          <a:srcRect l="23725" t="23282" r="24182" b="28467"/>
          <a:stretch/>
        </p:blipFill>
        <p:spPr>
          <a:xfrm>
            <a:off x="7820471" y="2711172"/>
            <a:ext cx="621961" cy="62196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/>
          <a:srcRect l="23725" t="23282" r="24182" b="28467"/>
          <a:stretch/>
        </p:blipFill>
        <p:spPr>
          <a:xfrm>
            <a:off x="2147084" y="5489030"/>
            <a:ext cx="621961" cy="62196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/>
          <a:srcRect l="23725" t="23282" r="24182" b="28467"/>
          <a:stretch/>
        </p:blipFill>
        <p:spPr>
          <a:xfrm>
            <a:off x="7758694" y="5489030"/>
            <a:ext cx="621961" cy="621961"/>
          </a:xfrm>
          <a:prstGeom prst="rect">
            <a:avLst/>
          </a:prstGeom>
        </p:spPr>
      </p:pic>
      <p:pic>
        <p:nvPicPr>
          <p:cNvPr id="47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3041334" y="465623"/>
            <a:ext cx="274319" cy="2743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849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6 Let's go to the bookshop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182" y="3388735"/>
            <a:ext cx="2335123" cy="20417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3284" y="372345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 Look and write</a:t>
            </a:r>
            <a:endParaRPr lang="en-US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33284" y="2653617"/>
            <a:ext cx="52120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Let's go ________________.</a:t>
            </a:r>
            <a:br>
              <a:rPr kumimoji="0" lang="en-US" altLang="en-US" sz="2600" b="1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en-US" altLang="en-US" sz="2600" b="1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 want to ________________.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487489" y="2653617"/>
            <a:ext cx="52120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Let's go________________.</a:t>
            </a:r>
            <a:b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</a:b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I want to ________________.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33284" y="5355287"/>
            <a:ext cx="52120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Let's go </a:t>
            </a:r>
            <a:r>
              <a:rPr lang="en-US" altLang="en-US" sz="2600" b="1" dirty="0">
                <a:solidFill>
                  <a:srgbClr val="333333"/>
                </a:solidFill>
                <a:latin typeface="Helvetica Neue"/>
              </a:rPr>
              <a:t>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b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 want to </a:t>
            </a:r>
            <a:r>
              <a:rPr lang="en-US" altLang="en-US" sz="2600" b="1" dirty="0">
                <a:solidFill>
                  <a:srgbClr val="333333"/>
                </a:solidFill>
                <a:latin typeface="Helvetica Neue"/>
              </a:rPr>
              <a:t>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487489" y="5355287"/>
            <a:ext cx="52120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Let's go ________________.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 want to </a:t>
            </a:r>
            <a:r>
              <a:rPr lang="en-US" altLang="en-US" sz="2600" b="1" dirty="0">
                <a:solidFill>
                  <a:srgbClr val="333333"/>
                </a:solidFill>
                <a:latin typeface="Helvetica Neue"/>
              </a:rPr>
              <a:t>__________________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060" y="686983"/>
            <a:ext cx="2222189" cy="20108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140" y="680442"/>
            <a:ext cx="2656047" cy="1973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209" y="3538915"/>
            <a:ext cx="1932983" cy="17414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16020" y="2614603"/>
            <a:ext cx="28403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to the bookshop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11093" y="3033146"/>
            <a:ext cx="2895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buy some books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76182" y="2622771"/>
            <a:ext cx="27795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to the bakery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01434" y="3015626"/>
            <a:ext cx="27795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buy some cakes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8987" y="5315785"/>
            <a:ext cx="30393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to the sweet shop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76182" y="5709347"/>
            <a:ext cx="3623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buy some medicine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58223" y="5712205"/>
            <a:ext cx="30393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buy some sweets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52787" y="5315855"/>
            <a:ext cx="3623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to the pharmacy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27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5" grpId="0"/>
      <p:bldP spid="19" grpId="0"/>
      <p:bldP spid="6" grpId="0"/>
      <p:bldP spid="16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514</Words>
  <Application>Microsoft Office PowerPoint</Application>
  <PresentationFormat>Custom</PresentationFormat>
  <Paragraphs>158</Paragraphs>
  <Slides>20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Broadway</vt:lpstr>
      <vt:lpstr>Arial Black</vt:lpstr>
      <vt:lpstr>Cooper Black</vt:lpstr>
      <vt:lpstr>Helvetica Neue</vt:lpstr>
      <vt:lpstr>方正正准黑简体</vt:lpstr>
      <vt:lpstr>Calibri</vt:lpstr>
      <vt:lpstr>宋体</vt:lpstr>
      <vt:lpstr>Britannic Bold</vt:lpstr>
      <vt:lpstr>Tahoma</vt:lpstr>
      <vt:lpstr>Century Gothic</vt:lpstr>
      <vt:lpstr>Baskerville Old Face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130</cp:revision>
  <dcterms:created xsi:type="dcterms:W3CDTF">2021-01-18T08:34:35Z</dcterms:created>
  <dcterms:modified xsi:type="dcterms:W3CDTF">2023-03-17T14:08:58Z</dcterms:modified>
</cp:coreProperties>
</file>