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0" r:id="rId2"/>
    <p:sldId id="256" r:id="rId3"/>
    <p:sldId id="266" r:id="rId4"/>
    <p:sldId id="288" r:id="rId5"/>
    <p:sldId id="267" r:id="rId6"/>
    <p:sldId id="268" r:id="rId7"/>
    <p:sldId id="269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Berlin Sans FB" pitchFamily="34" charset="0"/>
      <p:regular r:id="rId26"/>
      <p:bold r:id="rId27"/>
    </p:embeddedFont>
    <p:embeddedFont>
      <p:font typeface="宋体" pitchFamily="2" charset="-122"/>
      <p:regular r:id="rId28"/>
    </p:embeddedFont>
    <p:embeddedFont>
      <p:font typeface="Tahoma" pitchFamily="34" charset="0"/>
      <p:regular r:id="rId29"/>
      <p:bold r:id="rId30"/>
    </p:embeddedFont>
    <p:embeddedFont>
      <p:font typeface="Harrington" pitchFamily="82" charset="0"/>
      <p:regular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黑体" pitchFamily="49" charset="-122"/>
      <p:regular r:id="rId36"/>
    </p:embeddedFont>
    <p:embeddedFont>
      <p:font typeface="Algerian" pitchFamily="82" charset="0"/>
      <p:regular r:id="rId37"/>
    </p:embeddedFont>
    <p:embeddedFont>
      <p:font typeface="Arial Black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209C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39B56-1233-418A-89CF-A6235D5FABF8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DE965-45CA-4E25-BD98-B9E948B46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8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805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078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452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3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86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894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29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05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86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90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2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60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7.wav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3.jpeg"/><Relationship Id="rId4" Type="http://schemas.openxmlformats.org/officeDocument/2006/relationships/audio" Target="../media/audio7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3.jpeg"/><Relationship Id="rId4" Type="http://schemas.openxmlformats.org/officeDocument/2006/relationships/audio" Target="../media/audio7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3.jpeg"/><Relationship Id="rId4" Type="http://schemas.openxmlformats.org/officeDocument/2006/relationships/audio" Target="../media/audio7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7.wav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1.xml"/><Relationship Id="rId18" Type="http://schemas.openxmlformats.org/officeDocument/2006/relationships/slide" Target="slide14.xml"/><Relationship Id="rId26" Type="http://schemas.microsoft.com/office/2007/relationships/hdphoto" Target="../media/hdphoto1.wdp"/><Relationship Id="rId3" Type="http://schemas.openxmlformats.org/officeDocument/2006/relationships/audio" Target="../media/audio5.wav"/><Relationship Id="rId21" Type="http://schemas.openxmlformats.org/officeDocument/2006/relationships/slide" Target="slide16.xml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slide" Target="slide17.xml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22.jpeg"/><Relationship Id="rId5" Type="http://schemas.openxmlformats.org/officeDocument/2006/relationships/image" Target="../media/image12.png"/><Relationship Id="rId15" Type="http://schemas.openxmlformats.org/officeDocument/2006/relationships/slide" Target="slide13.xml"/><Relationship Id="rId23" Type="http://schemas.openxmlformats.org/officeDocument/2006/relationships/slide" Target="slide2.xml"/><Relationship Id="rId10" Type="http://schemas.openxmlformats.org/officeDocument/2006/relationships/image" Target="../media/image19.png"/><Relationship Id="rId19" Type="http://schemas.openxmlformats.org/officeDocument/2006/relationships/slide" Target="slide18.xml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slide" Target="slide12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909122" y="2740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What does </a:t>
            </a:r>
          </a:p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your father do?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12 – Lesson 3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66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hospital</a:t>
            </a: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factory</a:t>
            </a: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school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22966" y="1713177"/>
            <a:ext cx="5599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Her father is a worker. 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He works in a _____.</a:t>
            </a: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teaches</a:t>
            </a: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work</a:t>
            </a: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teach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0748" y="914988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Her sister is a teacher. She _____ in a primary school.</a:t>
            </a: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</a:t>
            </a:r>
            <a:r>
              <a:rPr lang="en-US" sz="2800" b="1" dirty="0">
                <a:solidFill>
                  <a:srgbClr val="C00000"/>
                </a:solidFill>
              </a:rPr>
              <a:t> grandparents</a:t>
            </a: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parents</a:t>
            </a: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mother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10748" y="914988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What does your _____ do?</a:t>
            </a: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</a:t>
            </a:r>
            <a:r>
              <a:rPr lang="en-US" sz="2800" b="1" dirty="0">
                <a:solidFill>
                  <a:srgbClr val="C00000"/>
                </a:solidFill>
              </a:rPr>
              <a:t> they</a:t>
            </a: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you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he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16765" y="1754437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Where does _____ work?</a:t>
            </a:r>
          </a:p>
        </p:txBody>
      </p:sp>
      <p:pic>
        <p:nvPicPr>
          <p:cNvPr id="24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factory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office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hospital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0748" y="1856199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Peter's sister works in an _____.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worker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teacher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nurse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1436189"/>
            <a:ext cx="6840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A: What does your father do, Mai?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B: He's a __________. He teaches English in a ____school in the city.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teach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4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work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do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0748" y="1537840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A: What does she ____?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B: She’s a nurse.</a:t>
            </a:r>
          </a:p>
        </p:txBody>
      </p:sp>
      <p:pic>
        <p:nvPicPr>
          <p:cNvPr id="19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</a:t>
            </a:r>
            <a:r>
              <a:rPr lang="en-US" sz="2800" b="1" dirty="0">
                <a:solidFill>
                  <a:srgbClr val="C00000"/>
                </a:solidFill>
              </a:rPr>
              <a:t>Where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</a:t>
            </a:r>
            <a:r>
              <a:rPr lang="en-US" sz="2800" b="1" dirty="0">
                <a:solidFill>
                  <a:srgbClr val="C00000"/>
                </a:solidFill>
              </a:rPr>
              <a:t>How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</a:t>
            </a:r>
            <a:r>
              <a:rPr lang="en-US" sz="2800" b="1" dirty="0">
                <a:solidFill>
                  <a:srgbClr val="C00000"/>
                </a:solidFill>
              </a:rPr>
              <a:t>What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2743" y="1800603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A: ________ does she work?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B: In a small hospital.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at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 in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0748" y="1872247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 doctor works ____ a hospital.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4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697" y="561124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a. in</a:t>
            </a: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b.at</a:t>
            </a: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c. 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2168" y="1436189"/>
            <a:ext cx="684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I’m a pupil _______ Nguyen Trai Primary School.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49026" y="330918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551987"/>
              </p:ext>
            </p:extLst>
          </p:nvPr>
        </p:nvGraphicFramePr>
        <p:xfrm>
          <a:off x="942521" y="1467826"/>
          <a:ext cx="10393135" cy="4236720"/>
        </p:xfrm>
        <a:graphic>
          <a:graphicData uri="http://schemas.openxmlformats.org/drawingml/2006/table">
            <a:tbl>
              <a:tblPr/>
              <a:tblGrid>
                <a:gridCol w="1549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59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8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</a:t>
                      </a:r>
                      <a:endParaRPr lang="en-US" sz="3200" b="1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/i:/</a:t>
                      </a:r>
                      <a:endParaRPr lang="en-US" sz="32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ld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My grandpa works in a f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ld.  </a:t>
                      </a:r>
                    </a:p>
                  </a:txBody>
                  <a:tcPr marL="285750" marR="285750" marT="285750" marB="28575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 want a p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 of chocolate.  </a:t>
                      </a:r>
                    </a:p>
                  </a:txBody>
                  <a:tcPr marL="285750" marR="285750" marT="285750" marB="28575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ea</a:t>
                      </a:r>
                      <a:endParaRPr lang="en-US" sz="3200" b="1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/i:/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cher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My mother is a t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cher.  </a:t>
                      </a:r>
                    </a:p>
                  </a:txBody>
                  <a:tcPr marL="285750" marR="285750" marT="285750" marB="28575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ding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She's r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ding a book now. </a:t>
                      </a:r>
                    </a:p>
                  </a:txBody>
                  <a:tcPr marL="285750" marR="285750" marT="285750" marB="28575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" y="1565036"/>
            <a:ext cx="369917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1" y="3662778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2- L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2- L3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799" y="362635"/>
            <a:ext cx="10406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Listen and circle. Then say sentences with the circled words.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988455" y="1847280"/>
            <a:ext cx="75909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a.  field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		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b.  piece</a:t>
            </a:r>
          </a:p>
          <a:p>
            <a:pPr>
              <a:lnSpc>
                <a:spcPct val="25000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a.  teaching			b.  reading</a:t>
            </a:r>
          </a:p>
        </p:txBody>
      </p:sp>
      <p:sp>
        <p:nvSpPr>
          <p:cNvPr id="4" name="Oval 3"/>
          <p:cNvSpPr/>
          <p:nvPr/>
        </p:nvSpPr>
        <p:spPr>
          <a:xfrm>
            <a:off x="6299200" y="2210152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99200" y="3385825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1" y="1565036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2- L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799" y="362635"/>
            <a:ext cx="10406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chant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795" t="16360" r="15007" b="11979"/>
          <a:stretch/>
        </p:blipFill>
        <p:spPr>
          <a:xfrm>
            <a:off x="1319224" y="936978"/>
            <a:ext cx="9393891" cy="52421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799" y="842413"/>
            <a:ext cx="558971" cy="5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4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474" y="29793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Read and complete.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51427" y="430400"/>
            <a:ext cx="9419771" cy="32281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elvetica Neue"/>
              </a:rPr>
              <a:t>Report</a:t>
            </a:r>
          </a:p>
          <a:p>
            <a:pPr marL="0" marR="0" lvl="0" indent="0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This is the report of my interview with Phong. His father is a teacher. He works in Le Hong Phong Primary School. His mother is a nurse. She works in Thanh Nhan Hospital. Phong has a brother but he doesn't have a sister. His brother is a worker in a car factory. And as you know, Phong is a pupil in Class 4A. Thank you for reading.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95738"/>
              </p:ext>
            </p:extLst>
          </p:nvPr>
        </p:nvGraphicFramePr>
        <p:xfrm>
          <a:off x="1251708" y="3887729"/>
          <a:ext cx="10184731" cy="2476068"/>
        </p:xfrm>
        <a:graphic>
          <a:graphicData uri="http://schemas.openxmlformats.org/drawingml/2006/table">
            <a:tbl>
              <a:tblPr/>
              <a:tblGrid>
                <a:gridCol w="1761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20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07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017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  <a:latin typeface="Century Gothic" panose="020B0502020202020204" pitchFamily="34" charset="0"/>
                        </a:rPr>
                        <a:t>Job</a:t>
                      </a: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effectLst/>
                          <a:latin typeface="Century Gothic" panose="020B0502020202020204" pitchFamily="34" charset="0"/>
                        </a:rPr>
                        <a:t>Place of work</a:t>
                      </a: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017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  <a:latin typeface="Century Gothic" panose="020B0502020202020204" pitchFamily="34" charset="0"/>
                        </a:rPr>
                        <a:t>  Father</a:t>
                      </a:r>
                    </a:p>
                  </a:txBody>
                  <a:tcPr marL="164963" marR="164963" marT="54988" marB="54988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9017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  <a:latin typeface="Century Gothic" panose="020B0502020202020204" pitchFamily="34" charset="0"/>
                        </a:rPr>
                        <a:t>  Mother</a:t>
                      </a:r>
                    </a:p>
                  </a:txBody>
                  <a:tcPr marL="164963" marR="164963" marT="54988" marB="54988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017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  <a:latin typeface="Century Gothic" panose="020B0502020202020204" pitchFamily="34" charset="0"/>
                        </a:rPr>
                        <a:t>  Brother</a:t>
                      </a:r>
                    </a:p>
                  </a:txBody>
                  <a:tcPr marL="164963" marR="164963" marT="54988" marB="54988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64963" marR="164963" marT="54988" marB="5498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693558" y="4558629"/>
            <a:ext cx="14510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  <a:endParaRPr lang="en-US" sz="2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4039" y="4558629"/>
            <a:ext cx="50978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Le Hong Phong Primary School</a:t>
            </a:r>
            <a:endParaRPr lang="en-US" sz="2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4390" y="5180500"/>
            <a:ext cx="10534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  <a:endParaRPr lang="en-US" sz="2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039" y="5157876"/>
            <a:ext cx="34836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Thanh Nhan Hospital</a:t>
            </a:r>
            <a:endParaRPr lang="en-US" sz="2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8554" y="5789566"/>
            <a:ext cx="12859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  <a:endParaRPr lang="en-US" sz="2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039" y="5786123"/>
            <a:ext cx="19575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car factory</a:t>
            </a:r>
            <a:endParaRPr lang="en-US" sz="2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9482" y="347886"/>
            <a:ext cx="8558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5. Write about the jobs of your family members and where they work.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28216" y="2948963"/>
            <a:ext cx="9935569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There are _____ people in my family.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My father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a/an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_______. He works  _______________.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My mother 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a/an _______. She works  _______________.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brother is a/an _______. He works/study  __________.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sister is a/an _______. She works/study  ____________.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And I am 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a/an _______. I work/study _______________.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943" y="794275"/>
            <a:ext cx="3043757" cy="207763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548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115" y="324153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2821" y="693485"/>
            <a:ext cx="96356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70C0"/>
                </a:solidFill>
                <a:effectLst/>
                <a:latin typeface="inherit"/>
              </a:rPr>
              <a:t>lnterview two classmates about their parents' jobs. </a:t>
            </a:r>
          </a:p>
          <a:p>
            <a:pPr algn="ctr"/>
            <a:r>
              <a:rPr lang="en-US" sz="2800" b="1" i="0" dirty="0">
                <a:solidFill>
                  <a:srgbClr val="0070C0"/>
                </a:solidFill>
                <a:effectLst/>
                <a:latin typeface="inherit"/>
              </a:rPr>
              <a:t>Tell the class about them.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inherit"/>
              </a:rPr>
              <a:t>1. lnterviewee's name: ______</a:t>
            </a:r>
          </a:p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inherit"/>
              </a:rPr>
              <a:t>2. lnterviewee's name: ______</a:t>
            </a:r>
          </a:p>
        </p:txBody>
      </p:sp>
      <p:pic>
        <p:nvPicPr>
          <p:cNvPr id="11266" name="Picture 2" descr="https://s.sachmem.vn/public/images/TA4T2SHS/U12-L3-6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/>
        </p:blipFill>
        <p:spPr bwMode="auto">
          <a:xfrm>
            <a:off x="616443" y="3482822"/>
            <a:ext cx="11000336" cy="24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1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82266" y="777588"/>
            <a:ext cx="10227469" cy="5302825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 ch</a:t>
              </a:r>
              <a:r>
                <a:rPr lang="vi-V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 đội lần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các số 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1-10.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số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đã m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xanh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 sao đen bị -200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khi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sai,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không bị tr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90814" y="4790525"/>
            <a:ext cx="1649569" cy="1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10213604" y="5732199"/>
            <a:ext cx="80398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9419" y="428211"/>
            <a:ext cx="751933" cy="698751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9411216" y="-64220"/>
            <a:ext cx="1061945" cy="55891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1653" y="1598211"/>
            <a:ext cx="715645" cy="718820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5248415" y="478498"/>
            <a:ext cx="1229875" cy="64730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84696" y="3927853"/>
            <a:ext cx="831031" cy="786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108510" y="3327708"/>
            <a:ext cx="436508" cy="430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9475" y="4508828"/>
            <a:ext cx="394577" cy="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decel="5066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800" decel="10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8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5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27" grpId="0"/>
          <p:bldP spid="3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9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0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1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" action="ppaction://hlinkshowjump?jump=nextslide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41011" y="5015495"/>
            <a:ext cx="1633019" cy="1411216"/>
            <a:chOff x="4900308" y="4748393"/>
            <a:chExt cx="2012154" cy="1738855"/>
          </a:xfrm>
        </p:grpSpPr>
        <p:pic>
          <p:nvPicPr>
            <p:cNvPr id="46" name="2">
              <a:hlinkClick r:id="rId23" action="ppaction://hlinksldjump"/>
              <a:extLst>
                <a:ext uri="{FF2B5EF4-FFF2-40B4-BE49-F238E27FC236}">
                  <a16:creationId xmlns:a16="http://schemas.microsoft.com/office/drawing/2014/main" xmlns="" id="{C9521808-5863-43EA-8900-C5CC0455EA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9222" r="90000">
                          <a14:foregroundMark x1="9556" y1="47333" x2="9222" y2="49222"/>
                          <a14:backgroundMark x1="68000" y1="63889" x2="68000" y2="63889"/>
                          <a14:backgroundMark x1="70667" y1="61889" x2="70667" y2="61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" t="10795" r="8596" b="13605"/>
            <a:stretch/>
          </p:blipFill>
          <p:spPr bwMode="auto">
            <a:xfrm>
              <a:off x="4900308" y="4748393"/>
              <a:ext cx="2012154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Arrow 3">
              <a:hlinkClick r:id="rId23" action="ppaction://hlinksldjump"/>
            </p:cNvPr>
            <p:cNvSpPr/>
            <p:nvPr/>
          </p:nvSpPr>
          <p:spPr>
            <a:xfrm>
              <a:off x="5705087" y="5887356"/>
              <a:ext cx="501602" cy="3868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9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729</Words>
  <Application>Microsoft Office PowerPoint</Application>
  <PresentationFormat>Custom</PresentationFormat>
  <Paragraphs>151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Berlin Sans FB</vt:lpstr>
      <vt:lpstr>宋体</vt:lpstr>
      <vt:lpstr>inherit</vt:lpstr>
      <vt:lpstr>Tahoma</vt:lpstr>
      <vt:lpstr>Harrington</vt:lpstr>
      <vt:lpstr>Century Gothic</vt:lpstr>
      <vt:lpstr>黑体</vt:lpstr>
      <vt:lpstr>Wingdings</vt:lpstr>
      <vt:lpstr>Algerian</vt:lpstr>
      <vt:lpstr>Arial Black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92</cp:revision>
  <dcterms:created xsi:type="dcterms:W3CDTF">2021-01-08T04:22:29Z</dcterms:created>
  <dcterms:modified xsi:type="dcterms:W3CDTF">2022-12-17T14:45:04Z</dcterms:modified>
</cp:coreProperties>
</file>