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56" r:id="rId9"/>
    <p:sldId id="282" r:id="rId10"/>
    <p:sldId id="258" r:id="rId11"/>
    <p:sldId id="265" r:id="rId12"/>
    <p:sldId id="283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7" r:id="rId22"/>
    <p:sldId id="298" r:id="rId23"/>
    <p:sldId id="299" r:id="rId24"/>
    <p:sldId id="300" r:id="rId25"/>
    <p:sldId id="296" r:id="rId26"/>
  </p:sldIdLst>
  <p:sldSz cx="12192000" cy="6858000"/>
  <p:notesSz cx="6858000" cy="9144000"/>
  <p:embeddedFontLst>
    <p:embeddedFont>
      <p:font typeface="Harrington" pitchFamily="82" charset="0"/>
      <p:regular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Calibri Light" charset="0"/>
      <p:regular r:id="rId33"/>
      <p:italic r:id="rId34"/>
    </p:embeddedFont>
    <p:embeddedFont>
      <p:font typeface="Bookman Old Style" pitchFamily="18" charset="0"/>
      <p:regular r:id="rId35"/>
      <p:bold r:id="rId36"/>
      <p:italic r:id="rId37"/>
      <p:boldItalic r:id="rId38"/>
    </p:embeddedFont>
    <p:embeddedFont>
      <p:font typeface="黑体" pitchFamily="49" charset="-122"/>
      <p:regular r:id="rId39"/>
    </p:embeddedFont>
    <p:embeddedFont>
      <p:font typeface="Cooper Black" pitchFamily="18" charset="0"/>
      <p:regular r:id="rId40"/>
    </p:embeddedFont>
    <p:embeddedFont>
      <p:font typeface="Algerian" pitchFamily="82" charset="0"/>
      <p:regular r:id="rId41"/>
    </p:embeddedFont>
    <p:embeddedFont>
      <p:font typeface="Century Gothic" pitchFamily="34" charset="0"/>
      <p:regular r:id="rId42"/>
      <p:bold r:id="rId43"/>
      <p:italic r:id="rId44"/>
      <p:boldItalic r:id="rId45"/>
    </p:embeddedFont>
    <p:embeddedFont>
      <p:font typeface="Tahoma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10BC7"/>
    <a:srgbClr val="86C4EB"/>
    <a:srgbClr val="99CBEE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-108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DE3B0-2F7C-4D42-BF04-D74161D7181D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389A-B294-4BE5-8AF3-F4E4B5957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30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79FC1C-5245-46ED-BEC5-1EFE2E40423F}" type="datetimeFigureOut">
              <a:rPr lang="en-US" smtClean="0"/>
              <a:t>17/12/2022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9E9EB9-DE01-4EF7-8E5A-71DEF9EBA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7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12" Type="http://schemas.openxmlformats.org/officeDocument/2006/relationships/image" Target="../media/image3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12" Type="http://schemas.openxmlformats.org/officeDocument/2006/relationships/image" Target="../media/image3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12" Type="http://schemas.openxmlformats.org/officeDocument/2006/relationships/image" Target="../media/image3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12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4.wav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2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4.jp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7.png"/><Relationship Id="rId7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28.png"/><Relationship Id="rId10" Type="http://schemas.openxmlformats.org/officeDocument/2006/relationships/image" Target="../media/image34.jpg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909122" y="2740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/>
            <a:r>
              <a:rPr lang="en-US" sz="6600" dirty="0">
                <a:ln w="0"/>
                <a:solidFill>
                  <a:srgbClr val="7030A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What does </a:t>
            </a:r>
          </a:p>
          <a:p>
            <a:pPr algn="ctr" defTabSz="1500505"/>
            <a:r>
              <a:rPr lang="en-US" sz="6600" dirty="0">
                <a:ln w="0"/>
                <a:solidFill>
                  <a:srgbClr val="7030A0"/>
                </a:solidFill>
                <a:latin typeface="Algerian" panose="04020705040A02060702" pitchFamily="82" charset="0"/>
                <a:ea typeface="黑体" panose="02010609060101010101" pitchFamily="2" charset="-122"/>
              </a:rPr>
              <a:t>your father do?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14 – </a:t>
            </a:r>
            <a:r>
              <a:rPr lang="en-US" altLang="zh-CN" sz="1600" b="1">
                <a:ln w="0"/>
                <a:solidFill>
                  <a:srgbClr val="EC38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Lesson 2</a:t>
            </a:r>
            <a:endParaRPr lang="zh-CN" altLang="en-US" sz="1600" b="1" dirty="0">
              <a:ln w="0"/>
              <a:solidFill>
                <a:srgbClr val="EC383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025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52007"/>
            <a:ext cx="2417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3. Listen and tick.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659980" y="1093098"/>
            <a:ext cx="8947864" cy="5034545"/>
            <a:chOff x="-8922947" y="2176459"/>
            <a:chExt cx="13247677" cy="74538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8922947" y="2176459"/>
              <a:ext cx="6148023" cy="338451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823291" y="2176459"/>
              <a:ext cx="6148021" cy="338451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8922947" y="6245792"/>
              <a:ext cx="6148021" cy="338451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823292" y="6245792"/>
              <a:ext cx="6148021" cy="3384516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156748" y="2618990"/>
            <a:ext cx="548640" cy="523220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06652" y="2758690"/>
            <a:ext cx="548640" cy="523220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8019" y="5366401"/>
            <a:ext cx="548640" cy="523220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06652" y="5506101"/>
            <a:ext cx="548640" cy="523220"/>
          </a:xfrm>
          <a:prstGeom prst="rect">
            <a:avLst/>
          </a:prstGeom>
          <a:ln>
            <a:solidFill>
              <a:srgbClr val="FF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b="1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745615" y="1102110"/>
            <a:ext cx="365760" cy="36576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578956" y="1055078"/>
            <a:ext cx="365760" cy="36576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772267" y="3821217"/>
            <a:ext cx="365760" cy="36576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578956" y="3858165"/>
            <a:ext cx="365760" cy="365760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4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4903" y="900522"/>
            <a:ext cx="561480" cy="5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2-4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3565" y="324154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5. Look and write.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924881" y="871435"/>
            <a:ext cx="10447419" cy="3021826"/>
            <a:chOff x="813565" y="724265"/>
            <a:chExt cx="10447419" cy="3021826"/>
          </a:xfrm>
        </p:grpSpPr>
        <p:pic>
          <p:nvPicPr>
            <p:cNvPr id="9218" name="Picture 2" descr="https://s.sachmem.vn/public/images/TA4T2SHS/U12-L2-5-1-uklfekfegjsgspkw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65" y="724265"/>
              <a:ext cx="5059802" cy="302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https://s.sachmem.vn/public/images/TA4T2SHS/U12-L2-5-2-kdfasfoeeukmcrdk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1182" y="724265"/>
              <a:ext cx="5059802" cy="3021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312498" y="4220528"/>
            <a:ext cx="5059802" cy="1947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This is Ann's father.</a:t>
            </a:r>
            <a:b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He is ___________________.</a:t>
            </a:r>
            <a:b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He works _________________.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4881" y="4220528"/>
            <a:ext cx="5059802" cy="1947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This is Ann's mother.</a:t>
            </a:r>
            <a:b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She is ____________________.</a:t>
            </a:r>
            <a:b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</a:b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  <a:latin typeface="Century Gothic" panose="020B0502020202020204" pitchFamily="34" charset="0"/>
              </a:rPr>
              <a:t>She works ________________.</a:t>
            </a:r>
            <a:endParaRPr kumimoji="0" lang="en-US" altLang="en-US" sz="1200" b="1" i="0" u="none" strike="noStrike" cap="none" normalizeH="0" baseline="0" dirty="0">
              <a:ln>
                <a:noFill/>
              </a:ln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16151" y="4960180"/>
            <a:ext cx="20043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doctor 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3606" y="5552031"/>
            <a:ext cx="2582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in a hospital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50668" y="4902124"/>
            <a:ext cx="18694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farmer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45747" y="5552031"/>
            <a:ext cx="1875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in a field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27678" y="4964593"/>
            <a:ext cx="19447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/ a nurse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7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40217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My father is a farmer. He works in _____.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a factory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a field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a school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339172" y="8109796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1488048"/>
            <a:ext cx="1025392" cy="71481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5113925" y="698906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1026" name="Picture 2" descr="https://s.sachmem.vn/public/images/TA4T2VBT/U12-L1-2-1-ivbkzm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4116" r="4789" b="7518"/>
          <a:stretch/>
        </p:blipFill>
        <p:spPr bwMode="auto">
          <a:xfrm>
            <a:off x="8227652" y="888246"/>
            <a:ext cx="2991514" cy="23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7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I'm a pupil. I study _______.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in a school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in a hospital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in a field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6" name="Picture 2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30" name="Picture 6" descr="https://s.sachmem.vn/public/images/TA4T2VBT/U12-L1-2-4-dgxfvp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" b="7291"/>
          <a:stretch/>
        </p:blipFill>
        <p:spPr bwMode="auto">
          <a:xfrm>
            <a:off x="8239212" y="691769"/>
            <a:ext cx="2777548" cy="258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1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My brother is a factory worker. He works________.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in a company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in a factory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in a school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566" y="877771"/>
            <a:ext cx="2665686" cy="1775347"/>
            <a:chOff x="8205505" y="852371"/>
            <a:chExt cx="2665686" cy="1775347"/>
          </a:xfrm>
        </p:grpSpPr>
        <p:pic>
          <p:nvPicPr>
            <p:cNvPr id="26" name="Picture 5" descr="https://s.sachmem.vn/public/images/TA4T2VBT/U12-L1-2-3-tflcng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5505" y="852371"/>
              <a:ext cx="2665686" cy="1775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9969500" y="2438400"/>
              <a:ext cx="901691" cy="189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7242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My mother is a nurse. She works _______.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in a hospital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in a school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in a field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203698" y="659016"/>
            <a:ext cx="3064648" cy="2243094"/>
            <a:chOff x="8203698" y="659016"/>
            <a:chExt cx="3064648" cy="2243094"/>
          </a:xfrm>
        </p:grpSpPr>
        <p:pic>
          <p:nvPicPr>
            <p:cNvPr id="27" name="Picture 4" descr="https://s.sachmem.vn/public/images/TA4T2VBT/U12-L1-2-2-sxcbkg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3698" y="659016"/>
              <a:ext cx="3039422" cy="2243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9834396" y="2687565"/>
              <a:ext cx="1433950" cy="2145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886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My brother is a factory worker. ____ works in a factory.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He is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He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He’s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4339172" y="8109796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6" y="1488048"/>
            <a:ext cx="1025392" cy="714816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750736">
            <a:off x="5113925" y="698906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122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09987 -0.8592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2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My mother is a nurse. She _______ in a hospital.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is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work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works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0054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_____ works in the field.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 teacher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 doctor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A farmer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1477909" y="8042164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55" y="1521487"/>
            <a:ext cx="1025392" cy="71481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9972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5377 -0.8752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4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38590" y="2624496"/>
            <a:ext cx="21243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hospital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07894" y="3156759"/>
            <a:ext cx="1585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/ˈhɒspɪtl/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8589" y="1658462"/>
            <a:ext cx="5776499" cy="3519814"/>
            <a:chOff x="1255059" y="1631576"/>
            <a:chExt cx="5776499" cy="3519814"/>
          </a:xfrm>
        </p:grpSpPr>
        <p:pic>
          <p:nvPicPr>
            <p:cNvPr id="4" name="Picture 12" descr="https://s.sachmem.vn/public/images/v2/TA4T2SHS/U12-L2-2-a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059" y="1631576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255059" y="1631576"/>
              <a:ext cx="1057835" cy="717177"/>
            </a:xfrm>
            <a:prstGeom prst="rect">
              <a:avLst/>
            </a:prstGeom>
            <a:solidFill>
              <a:srgbClr val="99CB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76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A doctor works ____ </a:t>
            </a:r>
            <a:r>
              <a:rPr lang="en-US" altLang="en-US" sz="32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a hospital</a:t>
            </a:r>
            <a:r>
              <a:rPr lang="en-US" alt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in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on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up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4" name="Picture 2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6068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grandfather do?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She's a doctor.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He's a doctor.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He works in a hospital.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285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your brother work?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She works in a hospital.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He work in a hospital.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He works in a hospital.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4202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your father work?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He works on the farm.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She works on the farm.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He is a farm</a:t>
            </a:r>
            <a:r>
              <a:rPr lang="vi-VN" sz="3200" b="1" dirty="0">
                <a:solidFill>
                  <a:srgbClr val="002060"/>
                </a:solidFill>
                <a:cs typeface="Arial" panose="020B0604020202020204" pitchFamily="34" charset="0"/>
              </a:rPr>
              <a:t>e</a:t>
            </a:r>
            <a:r>
              <a:rPr lang="en-US" sz="3200" b="1" dirty="0">
                <a:solidFill>
                  <a:srgbClr val="002060"/>
                </a:solidFill>
                <a:cs typeface="Arial" panose="020B0604020202020204" pitchFamily="34" charset="0"/>
              </a:rPr>
              <a:t>r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775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your mother work?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A.She is a nurse.</a:t>
            </a: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B.She is a doctor.</a:t>
            </a: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She works in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1477909" y="8042164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55" y="1521487"/>
            <a:ext cx="1025392" cy="714816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2" name="Picture 2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4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25377 -0.87523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-4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7" name="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9616" y="1684499"/>
            <a:ext cx="8007296" cy="348075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515590"/>
              </a:avLst>
            </a:prstTxWarp>
            <a:spAutoFit/>
          </a:bodyPr>
          <a:lstStyle/>
          <a:p>
            <a:pPr algn="ctr"/>
            <a:r>
              <a:rPr lang="en-US" sz="9600" b="1" dirty="0">
                <a:ln w="38100">
                  <a:solidFill>
                    <a:srgbClr val="210BC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5535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30764" y="2624496"/>
            <a:ext cx="1939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factory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93820" y="3156759"/>
            <a:ext cx="1613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/ˈfæktəri/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302" t="1059"/>
          <a:stretch/>
        </p:blipFill>
        <p:spPr>
          <a:xfrm>
            <a:off x="768444" y="1448064"/>
            <a:ext cx="6228023" cy="37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4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79416" y="2624496"/>
            <a:ext cx="1242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field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8420" y="3156759"/>
            <a:ext cx="10246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/fiːld/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25229" y="1396852"/>
            <a:ext cx="5776499" cy="3519814"/>
            <a:chOff x="1574158" y="1396852"/>
            <a:chExt cx="5776499" cy="3519814"/>
          </a:xfrm>
        </p:grpSpPr>
        <p:pic>
          <p:nvPicPr>
            <p:cNvPr id="4" name="Picture 3" descr="https://s.sachmem.vn/public/images/v2/TA4T2SHS/U12-L2-2-b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158" y="139685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/>
            <p:cNvSpPr/>
            <p:nvPr/>
          </p:nvSpPr>
          <p:spPr>
            <a:xfrm>
              <a:off x="1574158" y="1413206"/>
              <a:ext cx="838842" cy="681559"/>
            </a:xfrm>
            <a:prstGeom prst="ellipse">
              <a:avLst/>
            </a:prstGeom>
            <a:solidFill>
              <a:srgbClr val="86C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3567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09498" y="2624496"/>
            <a:ext cx="1582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office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43535" y="3156759"/>
            <a:ext cx="1114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/ˈɒfɪs/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0853" y="1396852"/>
            <a:ext cx="5776499" cy="3519814"/>
            <a:chOff x="1431650" y="1658462"/>
            <a:chExt cx="5776499" cy="3519814"/>
          </a:xfrm>
        </p:grpSpPr>
        <p:pic>
          <p:nvPicPr>
            <p:cNvPr id="4" name="Picture 3" descr="https://s.sachmem.vn/public/images/v2/TA4T2SHS/U12-L2-2-d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650" y="165846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431650" y="1658462"/>
              <a:ext cx="1147482" cy="753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458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87245" y="2624496"/>
            <a:ext cx="14269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clerk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6210" y="3156759"/>
            <a:ext cx="1249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/klɜːrk/</a:t>
            </a:r>
            <a:endParaRPr lang="en-US" sz="28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82572" y="823965"/>
            <a:ext cx="4113378" cy="501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4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22848" y="840839"/>
            <a:ext cx="1649406" cy="20116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025591" y="840839"/>
            <a:ext cx="3070998" cy="2011680"/>
            <a:chOff x="1431650" y="1658462"/>
            <a:chExt cx="5776499" cy="3519814"/>
          </a:xfrm>
        </p:grpSpPr>
        <p:pic>
          <p:nvPicPr>
            <p:cNvPr id="4" name="Picture 3" descr="https://s.sachmem.vn/public/images/v2/TA4T2SHS/U12-L2-2-d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650" y="165846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431650" y="1658462"/>
              <a:ext cx="1147482" cy="753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49926" y="840839"/>
            <a:ext cx="3070998" cy="2011680"/>
            <a:chOff x="1574158" y="1396852"/>
            <a:chExt cx="5776499" cy="3519814"/>
          </a:xfrm>
        </p:grpSpPr>
        <p:pic>
          <p:nvPicPr>
            <p:cNvPr id="7" name="Picture 6" descr="https://s.sachmem.vn/public/images/v2/TA4T2SHS/U12-L2-2-b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4158" y="139685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1574158" y="1413206"/>
              <a:ext cx="838842" cy="681559"/>
            </a:xfrm>
            <a:prstGeom prst="ellipse">
              <a:avLst/>
            </a:prstGeom>
            <a:solidFill>
              <a:srgbClr val="86C4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815397" y="3826136"/>
            <a:ext cx="3070998" cy="2011680"/>
            <a:chOff x="1255059" y="1631576"/>
            <a:chExt cx="5776499" cy="3519814"/>
          </a:xfrm>
        </p:grpSpPr>
        <p:pic>
          <p:nvPicPr>
            <p:cNvPr id="11" name="Picture 12" descr="https://s.sachmem.vn/public/images/v2/TA4T2SHS/U12-L2-2-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059" y="1631576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1255059" y="1631576"/>
              <a:ext cx="1057835" cy="717177"/>
            </a:xfrm>
            <a:prstGeom prst="rect">
              <a:avLst/>
            </a:prstGeom>
            <a:solidFill>
              <a:srgbClr val="99CB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434055" y="2852519"/>
            <a:ext cx="14269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clerk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86577" y="2852519"/>
            <a:ext cx="15824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office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064101" y="2852519"/>
            <a:ext cx="1242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field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28301" y="5837816"/>
            <a:ext cx="19399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factory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10757" y="5868418"/>
            <a:ext cx="2124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hospital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8302" t="1059"/>
          <a:stretch/>
        </p:blipFill>
        <p:spPr>
          <a:xfrm>
            <a:off x="2143517" y="3835193"/>
            <a:ext cx="3309522" cy="200262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89950" y="335218"/>
            <a:ext cx="19383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Vocabulary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406650" y="377851"/>
            <a:ext cx="8147050" cy="6195644"/>
            <a:chOff x="-589070" y="-381001"/>
            <a:chExt cx="17767454" cy="14468478"/>
          </a:xfrm>
        </p:grpSpPr>
        <p:pic>
          <p:nvPicPr>
            <p:cNvPr id="1070" name="Picture 46" descr="https://s.sachmem.vn/public/images/v2/TA4T2SHS/U12-L2-1-d_6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7559" y="6843696"/>
              <a:ext cx="10410825" cy="7243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9" name="Picture 35" descr="https://s.sachmem.vn/public/images/v2/TA4T2SHS/U12-L2-1-a_4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9070" y="-381000"/>
              <a:ext cx="7820025" cy="76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https://s.sachmem.vn/public/images/v2/TA4T2SHS/U12-L2-1-b_5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759" y="-381001"/>
              <a:ext cx="9953625" cy="76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https://s.sachmem.vn/public/images/v2/TA4T2SHS/U12-L2-1-c_4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89070" y="7238998"/>
              <a:ext cx="6973797" cy="684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583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28" name="Rectangle 36"/>
          <p:cNvSpPr>
            <a:spLocks noChangeArrowheads="1"/>
          </p:cNvSpPr>
          <p:nvPr/>
        </p:nvSpPr>
        <p:spPr bwMode="auto">
          <a:xfrm>
            <a:off x="2878997" y="1023622"/>
            <a:ext cx="308129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Let's play a game of jobs.</a:t>
            </a: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4118344" y="3133032"/>
            <a:ext cx="59182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OK</a:t>
            </a:r>
          </a:p>
        </p:txBody>
      </p:sp>
      <p:sp>
        <p:nvSpPr>
          <p:cNvPr id="30" name="Rectangle 39"/>
          <p:cNvSpPr>
            <a:spLocks noChangeArrowheads="1"/>
          </p:cNvSpPr>
          <p:nvPr/>
        </p:nvSpPr>
        <p:spPr bwMode="auto">
          <a:xfrm>
            <a:off x="7483157" y="394095"/>
            <a:ext cx="2805576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She's a doctor.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does she work?</a:t>
            </a:r>
          </a:p>
        </p:txBody>
      </p: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7940974" y="1855467"/>
            <a:ext cx="1624163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ln a hospital.</a:t>
            </a:r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6603415" y="3322425"/>
            <a:ext cx="3504677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Well done! Now it's your turn.</a:t>
            </a:r>
          </a:p>
        </p:txBody>
      </p:sp>
      <p:sp>
        <p:nvSpPr>
          <p:cNvPr id="33" name="Rectangle 43"/>
          <p:cNvSpPr>
            <a:spLocks noChangeArrowheads="1"/>
          </p:cNvSpPr>
          <p:nvPr/>
        </p:nvSpPr>
        <p:spPr bwMode="auto">
          <a:xfrm>
            <a:off x="2939764" y="3646239"/>
            <a:ext cx="2677336" cy="61555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a worker.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 does he work?</a:t>
            </a:r>
          </a:p>
        </p:txBody>
      </p:sp>
      <p:sp>
        <p:nvSpPr>
          <p:cNvPr id="34" name="Rectangle 44"/>
          <p:cNvSpPr>
            <a:spLocks noChangeArrowheads="1"/>
          </p:cNvSpPr>
          <p:nvPr/>
        </p:nvSpPr>
        <p:spPr bwMode="auto">
          <a:xfrm>
            <a:off x="3665317" y="4965989"/>
            <a:ext cx="143661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ln a factory</a:t>
            </a: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3511933" y="6156225"/>
            <a:ext cx="894797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Great.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144922" y="4763436"/>
            <a:ext cx="2121093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She's a farmer.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 does she 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116021" y="5764492"/>
            <a:ext cx="1210588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 a field.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807702" y="6276630"/>
            <a:ext cx="109517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Correct!</a:t>
            </a:r>
          </a:p>
        </p:txBody>
      </p:sp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 flipH="1">
            <a:off x="1812061" y="2008980"/>
            <a:ext cx="1087001" cy="72191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759356" y="2149044"/>
            <a:ext cx="389886" cy="172333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694833" y="2353573"/>
            <a:ext cx="0" cy="214381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770224" y="2008980"/>
            <a:ext cx="831176" cy="246095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866488" y="636855"/>
            <a:ext cx="7656689" cy="1836996"/>
            <a:chOff x="2247885" y="595840"/>
            <a:chExt cx="7373193" cy="2580581"/>
          </a:xfrm>
        </p:grpSpPr>
        <p:sp>
          <p:nvSpPr>
            <p:cNvPr id="17" name="Freeform 16"/>
            <p:cNvSpPr/>
            <p:nvPr/>
          </p:nvSpPr>
          <p:spPr>
            <a:xfrm>
              <a:off x="2247885" y="595840"/>
              <a:ext cx="7373193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CFAFE7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971501" y="1114746"/>
              <a:ext cx="6354625" cy="821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Where </a:t>
              </a:r>
              <a:r>
                <a:rPr lang="en-US" sz="3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does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 a/an ______  work?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271751" y="1904188"/>
              <a:ext cx="6162561" cy="821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Arial" pitchFamily="34" charset="0"/>
                  <a:cs typeface="Arial" pitchFamily="34" charset="0"/>
                </a:rPr>
                <a:t>A/an </a:t>
              </a:r>
              <a:r>
                <a:rPr lang="en-US" sz="3200" b="1" dirty="0" smtClean="0">
                  <a:latin typeface="Arial" pitchFamily="34" charset="0"/>
                  <a:cs typeface="Arial" pitchFamily="34" charset="0"/>
                </a:rPr>
                <a:t>____</a:t>
              </a:r>
              <a:r>
                <a:rPr lang="en-US" sz="3200" b="1" dirty="0">
                  <a:latin typeface="Arial" pitchFamily="34" charset="0"/>
                  <a:cs typeface="Arial" pitchFamily="34" charset="0"/>
                </a:rPr>
                <a:t> </a:t>
              </a:r>
              <a:r>
                <a:rPr lang="en-US" sz="3200" b="1" dirty="0" smtClean="0">
                  <a:latin typeface="Arial" pitchFamily="34" charset="0"/>
                  <a:cs typeface="Arial" pitchFamily="34" charset="0"/>
                </a:rPr>
                <a:t>work</a:t>
              </a:r>
              <a:r>
                <a:rPr lang="en-US" sz="3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s in a / an _____</a:t>
              </a:r>
              <a:r>
                <a:rPr lang="en-US" sz="3200" b="1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4980" y="4101078"/>
            <a:ext cx="25891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 smtClean="0">
                <a:solidFill>
                  <a:srgbClr val="C00000"/>
                </a:solidFill>
                <a:cs typeface="Arial" pitchFamily="34" charset="0"/>
              </a:rPr>
              <a:t>school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50470" y="5733712"/>
            <a:ext cx="25891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cs typeface="Arial" pitchFamily="34" charset="0"/>
              </a:rPr>
              <a:t>hospital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4640048" y="5697674"/>
            <a:ext cx="25891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cs typeface="Arial" pitchFamily="34" charset="0"/>
              </a:rPr>
              <a:t>factory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620177" y="5738465"/>
            <a:ext cx="20047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cs typeface="Arial" pitchFamily="34" charset="0"/>
              </a:rPr>
              <a:t>field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9596393" y="3753059"/>
            <a:ext cx="21253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cs typeface="Arial" pitchFamily="34" charset="0"/>
              </a:rPr>
              <a:t>office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497539" y="2071974"/>
            <a:ext cx="2009352" cy="1316241"/>
            <a:chOff x="1431650" y="1658462"/>
            <a:chExt cx="5776499" cy="3519814"/>
          </a:xfrm>
        </p:grpSpPr>
        <p:pic>
          <p:nvPicPr>
            <p:cNvPr id="27" name="Picture 26" descr="https://s.sachmem.vn/public/images/v2/TA4T2SHS/U12-L2-2-d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650" y="1658462"/>
              <a:ext cx="5776499" cy="3519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431650" y="1658462"/>
              <a:ext cx="1147482" cy="7530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8302" t="1059"/>
          <a:stretch/>
        </p:blipFill>
        <p:spPr>
          <a:xfrm>
            <a:off x="4930526" y="3999223"/>
            <a:ext cx="2106367" cy="1274583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84" y="2413852"/>
            <a:ext cx="1841931" cy="1259360"/>
          </a:xfrm>
          <a:prstGeom prst="round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8601400" y="1881829"/>
            <a:ext cx="1414138" cy="5920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556" y="3915240"/>
            <a:ext cx="1896020" cy="1237595"/>
          </a:xfrm>
          <a:prstGeom prst="round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7190" y="4014669"/>
            <a:ext cx="1889924" cy="1243692"/>
          </a:xfrm>
          <a:prstGeom prst="round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89005" y="3684407"/>
            <a:ext cx="1963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teacher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433981" y="5301141"/>
            <a:ext cx="18020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doctor 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89402" y="5326677"/>
            <a:ext cx="17620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worker 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98816" y="5326677"/>
            <a:ext cx="1702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farmer 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964872" y="3349156"/>
            <a:ext cx="1423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clerk 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3541" y="258347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</a:t>
            </a:r>
            <a:r>
              <a:rPr lang="en-US" sz="2000" b="1" i="0" dirty="0" smtClean="0">
                <a:effectLst/>
                <a:latin typeface="Helvetica Neue"/>
              </a:rPr>
              <a:t>.</a:t>
            </a:r>
            <a:r>
              <a:rPr lang="en-US" sz="2000" b="1" i="0" dirty="0">
                <a:effectLst/>
                <a:latin typeface="Helvetica Neue"/>
              </a:rPr>
              <a:t> </a:t>
            </a:r>
            <a:r>
              <a:rPr lang="en-US" sz="2000" b="1" i="0" dirty="0" smtClean="0">
                <a:effectLst/>
                <a:latin typeface="Helvetica Neue"/>
              </a:rPr>
              <a:t>Point and say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452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349</Words>
  <Application>Microsoft Office PowerPoint</Application>
  <PresentationFormat>Custom</PresentationFormat>
  <Paragraphs>121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Harrington</vt:lpstr>
      <vt:lpstr>Calibri</vt:lpstr>
      <vt:lpstr>Calibri Light</vt:lpstr>
      <vt:lpstr>Bookman Old Style</vt:lpstr>
      <vt:lpstr>黑体</vt:lpstr>
      <vt:lpstr>Cooper Black</vt:lpstr>
      <vt:lpstr>Algerian</vt:lpstr>
      <vt:lpstr>Century Gothic</vt:lpstr>
      <vt:lpstr>Helvetica Neue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127</cp:revision>
  <dcterms:created xsi:type="dcterms:W3CDTF">2021-01-08T04:22:29Z</dcterms:created>
  <dcterms:modified xsi:type="dcterms:W3CDTF">2022-12-17T14:44:40Z</dcterms:modified>
</cp:coreProperties>
</file>