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0" r:id="rId3"/>
    <p:sldMasterId id="2147483694" r:id="rId4"/>
  </p:sldMasterIdLst>
  <p:notesMasterIdLst>
    <p:notesMasterId r:id="rId20"/>
  </p:notesMasterIdLst>
  <p:sldIdLst>
    <p:sldId id="300" r:id="rId5"/>
    <p:sldId id="442" r:id="rId6"/>
    <p:sldId id="413" r:id="rId7"/>
    <p:sldId id="402" r:id="rId8"/>
    <p:sldId id="338" r:id="rId9"/>
    <p:sldId id="404" r:id="rId10"/>
    <p:sldId id="405" r:id="rId11"/>
    <p:sldId id="406" r:id="rId12"/>
    <p:sldId id="422" r:id="rId13"/>
    <p:sldId id="410" r:id="rId14"/>
    <p:sldId id="441" r:id="rId15"/>
    <p:sldId id="448" r:id="rId16"/>
    <p:sldId id="409" r:id="rId17"/>
    <p:sldId id="447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71E"/>
    <a:srgbClr val="EF9A26"/>
    <a:srgbClr val="FFA60C"/>
    <a:srgbClr val="FF9B00"/>
    <a:srgbClr val="E9B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77"/>
    <p:restoredTop sz="94629"/>
  </p:normalViewPr>
  <p:slideViewPr>
    <p:cSldViewPr snapToGrid="0">
      <p:cViewPr varScale="1">
        <p:scale>
          <a:sx n="69" d="100"/>
          <a:sy n="69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18/01/2023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7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click </a:t>
            </a:r>
            <a:r>
              <a:rPr lang="en-US" baseline="0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để</a:t>
            </a:r>
            <a:r>
              <a:rPr lang="en-US" baseline="0" dirty="0"/>
              <a:t> follow lyric 1</a:t>
            </a:r>
          </a:p>
          <a:p>
            <a:r>
              <a:rPr lang="en-US" baseline="0" dirty="0" err="1"/>
              <a:t>Gv</a:t>
            </a:r>
            <a:r>
              <a:rPr lang="en-US" baseline="0" dirty="0"/>
              <a:t> click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để</a:t>
            </a:r>
            <a:r>
              <a:rPr lang="en-US" baseline="0" dirty="0"/>
              <a:t> follow lyric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6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19FFC1-D15A-D71F-5A11-68D87781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18/01/2023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A1F9BC1-33AC-2DE7-6B44-481E0A50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4F4A82-6330-F3FB-0069-9952D55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951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CD1F4-C9DF-1E10-7062-5875D372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B2699B-A53E-DDEA-02CF-1182E1B2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0709B3-7019-0E3A-88BA-8CD7F0A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763EB1-F717-AF42-F3C2-FBFE8443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18/01/2023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4B9B99-BBAF-5B00-1A32-D5A2D1A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76630B-0DE2-9279-210D-6E2120EF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107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F524A7-F6F6-C631-9EDB-27770F82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6E43D0-ADCC-C56C-A0E0-15F174F69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F89269-0578-787A-E8AC-2B8F85FD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D63D4A-9892-4B34-FFB2-FE062ED3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18/01/2023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02B787-0DA3-8AD2-1839-9A949793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97613E-2FD1-DDA1-19F9-5BB0D72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188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9EF15-BC5F-A92D-5DD4-54AC9E0C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BCB950-AFCD-8BE2-E59C-02C51EBB8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A7BD45-A916-25F0-C4FC-82870EB6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18/01/2023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510214-A41C-2CC0-A027-7DF95FED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BB6433-6EB9-346C-D1FB-9009017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1837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8CC7A8-8441-F818-7612-8C1AFC05F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6E3856-D60A-1505-BF6D-41DC370F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0E3FEB-B64D-FA5F-C1B2-E101354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18/01/2023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0400AD-EE73-D5D3-B791-513A5CE9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9CFB1-84AE-97F9-AB2D-2A613DBD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28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185946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070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18542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788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E5C706-734C-4840-8A0F-4A674A49D987}" type="datetimeFigureOut">
              <a:rPr lang="en-US" smtClean="0">
                <a:solidFill>
                  <a:prstClr val="black"/>
                </a:solidFill>
              </a:rPr>
              <a:pPr/>
              <a:t>18/01/2023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EA2A57-123A-4141-8F12-E0D17DAC3C8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0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0" y="134"/>
            <a:ext cx="12192091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92093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7700" y="1448600"/>
            <a:ext cx="80768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66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9967" y="43554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91090" y="4288890"/>
            <a:ext cx="1446555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70644" y="4329386"/>
            <a:ext cx="1563937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90381" y="2442959"/>
            <a:ext cx="3077903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450" y="6192281"/>
            <a:ext cx="12391679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80950" y="5013919"/>
            <a:ext cx="880189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70372" y="5524969"/>
            <a:ext cx="468235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827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7956C-61CE-9EAF-5D44-F081B357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E2C8A1-C06B-5F29-9FEB-2D8E3781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A739F9-C273-A7AB-92AF-B972CE84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18/01/2023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386C10-DCA9-5ED9-C9EA-5D031649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D733DC-D1B4-77DF-A07F-1FB0A3F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086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1E032C-FF59-0585-DD67-20E115EB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84DC7D-B0C7-D7EF-8E5D-5FB7BAAB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C1E899-789C-291E-737B-17317968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18/01/2023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5A78CA-2F0C-5BD9-02A2-121C951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C7B6A5-12B7-3A55-DC13-D9423CCC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361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45AD7-F8CE-371D-A41D-4328CD00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19486C-B3F0-9563-D555-A4F06886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5C05FA-FAB9-226C-5194-3BF1240B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18/01/2023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032FB9-50D5-D7C1-33C9-B88EFD9F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72EA8C-7EC7-09D1-F970-A4A05A8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022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13A84-85B4-EA9F-12CC-A8DD857E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79CFA-3DC2-2096-3BCF-15C593E71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1AD251-7C0A-2CBF-ED20-6C8615576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81D346-CF6C-5FC0-A107-CB6AD53B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18/01/2023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D6612F-ED8C-8F26-A805-844FF8E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5D99E8-F7E1-0921-3DCB-F17E688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56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891AF-C2E8-6C1A-00F0-C90D998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97F378-0374-82A6-4BB5-010BEE33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2615FE-C9D9-C01E-BC65-DB84D76B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BFB0E5-D9DA-84CF-E037-0D2F16BF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086705E-A31C-FCF0-C27F-81AA84855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427909A-3E2A-94CE-3228-C6716512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18/01/2023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2FC9ECE-70F9-88A3-A6EB-E94ABE61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F6874D-9523-EB4F-10DB-F5ACB25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32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50556F-CBAB-AE05-5870-0CA99723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4C6001-996F-A809-538F-3C1F37A6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18/01/2023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4DED42-D8B8-351D-FB57-A8E34D1C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10B6AB-1411-4067-ED17-76D5FEC7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155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B4C1DDA-0946-24F2-64D7-20CB968E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F7A1C8-C794-A87E-25A2-3EFFB27F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36170C-42E3-0920-EE9E-FF0AF884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45C-042C-894C-ACF0-1C7414EEC7AE}" type="datetimeFigureOut">
              <a:rPr lang="x-none" smtClean="0"/>
              <a:t>18/01/2023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4E1A41-80DE-88BF-888C-488404BB2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6F9652-87F8-4B0E-550C-C777BA53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2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2.3</a:t>
            </a:r>
          </a:p>
        </p:txBody>
      </p:sp>
    </p:spTree>
    <p:extLst>
      <p:ext uri="{BB962C8B-B14F-4D97-AF65-F5344CB8AC3E}">
        <p14:creationId xmlns:p14="http://schemas.microsoft.com/office/powerpoint/2010/main" val="38696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2.3</a:t>
            </a:r>
          </a:p>
        </p:txBody>
      </p:sp>
    </p:spTree>
    <p:extLst>
      <p:ext uri="{BB962C8B-B14F-4D97-AF65-F5344CB8AC3E}">
        <p14:creationId xmlns:p14="http://schemas.microsoft.com/office/powerpoint/2010/main" val="387238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72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451114" y="3703917"/>
            <a:ext cx="9780794" cy="22701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0000"/>
                </a:solidFill>
                <a:latin typeface="ArialMT"/>
              </a:rPr>
              <a:t>J</a:t>
            </a:r>
            <a:r>
              <a:rPr lang="en-US" sz="3600" dirty="0">
                <a:solidFill>
                  <a:srgbClr val="000000"/>
                </a:solidFill>
                <a:latin typeface="FuturaStd-Book"/>
              </a:rPr>
              <a:t>ames: What are you good at, Tom</a:t>
            </a:r>
            <a:r>
              <a:rPr lang="en-US" sz="3600" dirty="0">
                <a:solidFill>
                  <a:srgbClr val="000000"/>
                </a:solidFill>
                <a:latin typeface="ArialMT"/>
              </a:rPr>
              <a:t>?</a:t>
            </a:r>
            <a:br>
              <a:rPr lang="en-US" sz="3600" dirty="0">
                <a:solidFill>
                  <a:srgbClr val="000000"/>
                </a:solidFill>
                <a:latin typeface="ArialMT"/>
              </a:rPr>
            </a:br>
            <a:r>
              <a:rPr lang="en-US" sz="3600" dirty="0">
                <a:solidFill>
                  <a:srgbClr val="000000"/>
                </a:solidFill>
                <a:latin typeface="FuturaStd-Book"/>
              </a:rPr>
              <a:t>Tom: I’m good at </a:t>
            </a:r>
            <a:br>
              <a:rPr lang="en-US" sz="3600" dirty="0">
                <a:solidFill>
                  <a:srgbClr val="000000"/>
                </a:solidFill>
                <a:latin typeface="FuturaStd-Book"/>
              </a:rPr>
            </a:br>
            <a:r>
              <a:rPr lang="en-US" sz="3600" dirty="0">
                <a:solidFill>
                  <a:srgbClr val="000000"/>
                </a:solidFill>
                <a:latin typeface="ArialMT"/>
              </a:rPr>
              <a:t>J</a:t>
            </a:r>
            <a:r>
              <a:rPr lang="en-US" sz="3600" dirty="0">
                <a:solidFill>
                  <a:srgbClr val="000000"/>
                </a:solidFill>
                <a:latin typeface="FuturaStd-Book"/>
              </a:rPr>
              <a:t>ames: OK.                for you.</a:t>
            </a:r>
            <a:r>
              <a:rPr lang="en-US" sz="3600" dirty="0"/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51113" y="755165"/>
            <a:ext cx="10542768" cy="22471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0000"/>
                </a:solidFill>
                <a:latin typeface="ArialMT"/>
              </a:rPr>
              <a:t>J</a:t>
            </a:r>
            <a:r>
              <a:rPr lang="en-US" sz="3600" dirty="0" smtClean="0">
                <a:solidFill>
                  <a:srgbClr val="000000"/>
                </a:solidFill>
                <a:latin typeface="FuturaStd-Book"/>
              </a:rPr>
              <a:t>ames</a:t>
            </a:r>
            <a:r>
              <a:rPr lang="en-US" sz="3600" dirty="0">
                <a:solidFill>
                  <a:srgbClr val="000000"/>
                </a:solidFill>
                <a:latin typeface="FuturaStd-Book"/>
              </a:rPr>
              <a:t>: What are you good at, Mai</a:t>
            </a:r>
            <a:r>
              <a:rPr lang="en-US" sz="3600" dirty="0">
                <a:solidFill>
                  <a:srgbClr val="000000"/>
                </a:solidFill>
                <a:latin typeface="ArialMT"/>
              </a:rPr>
              <a:t>?</a:t>
            </a:r>
            <a:br>
              <a:rPr lang="en-US" sz="3600" dirty="0">
                <a:solidFill>
                  <a:srgbClr val="000000"/>
                </a:solidFill>
                <a:latin typeface="ArialMT"/>
              </a:rPr>
            </a:br>
            <a:r>
              <a:rPr lang="en-US" sz="3600" dirty="0">
                <a:solidFill>
                  <a:srgbClr val="000000"/>
                </a:solidFill>
                <a:latin typeface="FuturaStd-Book"/>
              </a:rPr>
              <a:t>Mai: I’m good at</a:t>
            </a:r>
            <a:br>
              <a:rPr lang="en-US" sz="3600" dirty="0">
                <a:solidFill>
                  <a:srgbClr val="000000"/>
                </a:solidFill>
                <a:latin typeface="FuturaStd-Book"/>
              </a:rPr>
            </a:br>
            <a:r>
              <a:rPr lang="en-US" sz="3600" dirty="0">
                <a:solidFill>
                  <a:srgbClr val="000000"/>
                </a:solidFill>
                <a:latin typeface="ArialMT"/>
              </a:rPr>
              <a:t>J</a:t>
            </a:r>
            <a:r>
              <a:rPr lang="en-US" sz="3600" dirty="0">
                <a:solidFill>
                  <a:srgbClr val="000000"/>
                </a:solidFill>
                <a:latin typeface="FuturaStd-Book"/>
              </a:rPr>
              <a:t>ames: Good. You can play with the    </a:t>
            </a:r>
            <a:r>
              <a:rPr lang="en-US" sz="3600" dirty="0" smtClean="0">
                <a:solidFill>
                  <a:srgbClr val="000000"/>
                </a:solidFill>
                <a:latin typeface="FuturaStd-Book"/>
              </a:rPr>
              <a:t>        team.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020579" y="1556617"/>
            <a:ext cx="197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</a:t>
            </a:r>
            <a:r>
              <a:rPr lang="en-US" sz="3600" dirty="0" smtClean="0">
                <a:solidFill>
                  <a:srgbClr val="FF0000"/>
                </a:solidFill>
              </a:rPr>
              <a:t>icking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1846" y="2066438"/>
            <a:ext cx="165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soccer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9821" y="4559634"/>
            <a:ext cx="207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catching.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83761" y="5082682"/>
            <a:ext cx="256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Basketball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4866" y="1372250"/>
            <a:ext cx="1099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4866" y="4075517"/>
            <a:ext cx="846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/>
              <a:t>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100"/>
            <a:ext cx="4928505" cy="78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82841" y="375023"/>
            <a:ext cx="9047181" cy="20260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James: What about you, Lucy?</a:t>
            </a:r>
            <a:b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Lucy: I’m good at                   .See?</a:t>
            </a:r>
            <a:b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James: Lucy, the                team.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1391" y="987406"/>
            <a:ext cx="357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hitting balls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4825" y="1557188"/>
            <a:ext cx="23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volleyball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32716" y="6457890"/>
            <a:ext cx="4129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Click on the number to hear the sound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5919" y="1078647"/>
            <a:ext cx="1046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/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15255" y="2636519"/>
            <a:ext cx="9047181" cy="36284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James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 Alfie, what are you good at?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>Alfie: I’m good at                   balls.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>James: Good.                     team.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>OK, Grandma? What are you good at?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>Grandma: I’m good at doing this!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Kiai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!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>Children: Wow!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55147" y="3321509"/>
            <a:ext cx="200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throwing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46371" y="3828485"/>
            <a:ext cx="244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Basketball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6871" y="4286086"/>
            <a:ext cx="694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894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 flipH="1">
            <a:off x="2135136" y="1106154"/>
            <a:ext cx="5048881" cy="646986"/>
          </a:xfrm>
          <a:prstGeom prst="wedgeRoundRectCallout">
            <a:avLst>
              <a:gd name="adj1" fmla="val 54563"/>
              <a:gd name="adj2" fmla="val -483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good at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8133593" y="782661"/>
            <a:ext cx="1996041" cy="646986"/>
          </a:xfrm>
          <a:prstGeom prst="wedgeRoundRectCallout">
            <a:avLst>
              <a:gd name="adj1" fmla="val 59281"/>
              <a:gd name="adj2" fmla="val -463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am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927417" y="1753140"/>
            <a:ext cx="2850455" cy="170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659582" y="1753140"/>
            <a:ext cx="1118290" cy="2434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77872" y="1753140"/>
            <a:ext cx="2145731" cy="2434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77872" y="1753140"/>
            <a:ext cx="3661538" cy="170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10" y="3120442"/>
            <a:ext cx="2280917" cy="1801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282" y="4420559"/>
            <a:ext cx="2236590" cy="1514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21" y="3125848"/>
            <a:ext cx="2236590" cy="18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3183" y="4420559"/>
            <a:ext cx="2198914" cy="1491297"/>
          </a:xfrm>
          <a:prstGeom prst="rect">
            <a:avLst/>
          </a:prstGeom>
        </p:spPr>
      </p:pic>
      <p:sp>
        <p:nvSpPr>
          <p:cNvPr id="12" name="Mspham-0936082789"/>
          <p:cNvSpPr/>
          <p:nvPr/>
        </p:nvSpPr>
        <p:spPr>
          <a:xfrm>
            <a:off x="96985" y="382551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Structure: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133593" y="1633995"/>
            <a:ext cx="2346764" cy="646986"/>
          </a:xfrm>
          <a:prstGeom prst="wedgeRoundRectCallout">
            <a:avLst>
              <a:gd name="adj1" fmla="val 59281"/>
              <a:gd name="adj2" fmla="val -463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I’m not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0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5" y="300721"/>
            <a:ext cx="4445055" cy="813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5319" y="384074"/>
            <a:ext cx="1837631" cy="40011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WB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page 51.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05" y="915641"/>
            <a:ext cx="4487249" cy="2700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032" y="784184"/>
            <a:ext cx="4576190" cy="283243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002781" y="1260606"/>
            <a:ext cx="1582212" cy="19248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1" y="3450475"/>
            <a:ext cx="4418410" cy="2895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4526" y="3480955"/>
            <a:ext cx="4623954" cy="295402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35083" y="4188229"/>
            <a:ext cx="1771572" cy="19248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26580" y="4166755"/>
            <a:ext cx="1758948" cy="19248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RACK 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84134" y="1260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4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8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29465"/>
            <a:ext cx="3103418" cy="646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2096" y="371030"/>
            <a:ext cx="1578449" cy="40011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WB</a:t>
            </a:r>
            <a:r>
              <a:rPr lang="en-US" sz="2000" b="1" dirty="0">
                <a:solidFill>
                  <a:prstClr val="white"/>
                </a:solidFill>
              </a:rPr>
              <a:t>, page </a:t>
            </a:r>
            <a:r>
              <a:rPr lang="en-US" sz="2000" b="1" dirty="0" smtClean="0">
                <a:solidFill>
                  <a:prstClr val="white"/>
                </a:solidFill>
              </a:rPr>
              <a:t>51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902" y="821808"/>
            <a:ext cx="4411118" cy="276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914" y="589369"/>
            <a:ext cx="4273360" cy="2913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9735" y="2865007"/>
            <a:ext cx="1839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throwing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902" y="3596370"/>
            <a:ext cx="4508662" cy="2719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9580" y="5792519"/>
            <a:ext cx="378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I'm good at kicking.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330" y="3366652"/>
            <a:ext cx="4907040" cy="31846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74883" y="5339105"/>
            <a:ext cx="517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are you good 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4883" y="5856692"/>
            <a:ext cx="449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I'm good at catching</a:t>
            </a:r>
          </a:p>
        </p:txBody>
      </p:sp>
    </p:spTree>
    <p:extLst>
      <p:ext uri="{BB962C8B-B14F-4D97-AF65-F5344CB8AC3E}">
        <p14:creationId xmlns:p14="http://schemas.microsoft.com/office/powerpoint/2010/main" val="224591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92068" y="1818408"/>
            <a:ext cx="434578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Phonics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l-GR" sz="3600" dirty="0">
                <a:solidFill>
                  <a:srgbClr val="0070C0"/>
                </a:solidFill>
              </a:rPr>
              <a:t>θ</a:t>
            </a:r>
            <a:r>
              <a:rPr lang="en-US" sz="3600" dirty="0">
                <a:solidFill>
                  <a:srgbClr val="0070C0"/>
                </a:solidFill>
              </a:rPr>
              <a:t>/ </a:t>
            </a:r>
            <a:endParaRPr lang="x-none" sz="3600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1311" y="1818408"/>
            <a:ext cx="6051285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are you good at?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I’m good at…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13262" y="1706251"/>
            <a:ext cx="7428322" cy="262065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Vocabulary Review</a:t>
            </a:r>
          </a:p>
        </p:txBody>
      </p:sp>
    </p:spTree>
    <p:extLst>
      <p:ext uri="{BB962C8B-B14F-4D97-AF65-F5344CB8AC3E}">
        <p14:creationId xmlns:p14="http://schemas.microsoft.com/office/powerpoint/2010/main" val="379988212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ber 1">
            <a:extLst>
              <a:ext uri="{FF2B5EF4-FFF2-40B4-BE49-F238E27FC236}">
                <a16:creationId xmlns:a16="http://schemas.microsoft.com/office/drawing/2014/main" xmlns="" id="{5B3DEF8D-ED5E-47FB-A93E-BCBB3FE06F96}"/>
              </a:ext>
            </a:extLst>
          </p:cNvPr>
          <p:cNvSpPr/>
          <p:nvPr/>
        </p:nvSpPr>
        <p:spPr>
          <a:xfrm>
            <a:off x="2710376" y="1064769"/>
            <a:ext cx="3085512" cy="1569309"/>
          </a:xfrm>
          <a:prstGeom prst="roundRect">
            <a:avLst/>
          </a:prstGeom>
          <a:solidFill>
            <a:srgbClr val="F3EE8D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c_tching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number 2">
            <a:extLst>
              <a:ext uri="{FF2B5EF4-FFF2-40B4-BE49-F238E27FC236}">
                <a16:creationId xmlns:a16="http://schemas.microsoft.com/office/drawing/2014/main" xmlns="" id="{22796F94-B2AD-464D-98D1-70774D9A3666}"/>
              </a:ext>
            </a:extLst>
          </p:cNvPr>
          <p:cNvSpPr/>
          <p:nvPr/>
        </p:nvSpPr>
        <p:spPr>
          <a:xfrm>
            <a:off x="5833901" y="1090309"/>
            <a:ext cx="3085512" cy="1582552"/>
          </a:xfrm>
          <a:prstGeom prst="round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err="1">
                <a:solidFill>
                  <a:schemeClr val="tx1"/>
                </a:solidFill>
                <a:latin typeface="Calibri" panose="020F0502020204030204" pitchFamily="34" charset="0"/>
                <a:ea typeface="Haan Baekje M" panose="02020603020101020101" pitchFamily="18" charset="-127"/>
                <a:cs typeface="Calibri" panose="020F0502020204030204" pitchFamily="34" charset="0"/>
              </a:rPr>
              <a:t>thr_w_ng</a:t>
            </a:r>
            <a:endParaRPr lang="en-US" altLang="ko-KR" sz="3067" b="1" dirty="0">
              <a:solidFill>
                <a:schemeClr val="tx1"/>
              </a:solidFill>
              <a:latin typeface="Haan Baekje M" panose="02020603020101020101" pitchFamily="18" charset="-127"/>
              <a:ea typeface="Haan Baekje M" panose="02020603020101020101" pitchFamily="18" charset="-127"/>
            </a:endParaRPr>
          </a:p>
        </p:txBody>
      </p:sp>
      <p:sp>
        <p:nvSpPr>
          <p:cNvPr id="28" name="number 3">
            <a:extLst>
              <a:ext uri="{FF2B5EF4-FFF2-40B4-BE49-F238E27FC236}">
                <a16:creationId xmlns:a16="http://schemas.microsoft.com/office/drawing/2014/main" xmlns="" id="{741CD7F1-D9B9-495A-BF2A-08D38BDD2AC6}"/>
              </a:ext>
            </a:extLst>
          </p:cNvPr>
          <p:cNvSpPr/>
          <p:nvPr/>
        </p:nvSpPr>
        <p:spPr>
          <a:xfrm>
            <a:off x="2710377" y="2686103"/>
            <a:ext cx="3085511" cy="14404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k_c_ing</a:t>
            </a:r>
            <a:endParaRPr lang="en-US" sz="3600" b="1" dirty="0">
              <a:solidFill>
                <a:schemeClr val="tx1"/>
              </a:solidFill>
              <a:latin typeface="+mj-lt"/>
              <a:ea typeface="Haan Baekje M" panose="02020603020101020101" pitchFamily="18" charset="-127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xmlns="" id="{14AE9555-0ACC-45D7-90FE-38A1D13B9F3F}"/>
              </a:ext>
            </a:extLst>
          </p:cNvPr>
          <p:cNvGrpSpPr/>
          <p:nvPr/>
        </p:nvGrpSpPr>
        <p:grpSpPr>
          <a:xfrm>
            <a:off x="2714299" y="2682095"/>
            <a:ext cx="3085511" cy="1556069"/>
            <a:chOff x="2490652" y="661852"/>
            <a:chExt cx="1680754" cy="1680754"/>
          </a:xfrm>
        </p:grpSpPr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xmlns="" id="{E16AEFFD-B55F-4541-AC6B-8B19A4CED6F0}"/>
                </a:ext>
              </a:extLst>
            </p:cNvPr>
            <p:cNvSpPr/>
            <p:nvPr/>
          </p:nvSpPr>
          <p:spPr>
            <a:xfrm>
              <a:off x="2490652" y="66185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xmlns="" id="{0E025502-1D06-4D88-978F-E46ED131A7E6}"/>
                </a:ext>
              </a:extLst>
            </p:cNvPr>
            <p:cNvSpPr txBox="1"/>
            <p:nvPr/>
          </p:nvSpPr>
          <p:spPr>
            <a:xfrm>
              <a:off x="3039712" y="933596"/>
              <a:ext cx="818605" cy="98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number 4">
            <a:extLst>
              <a:ext uri="{FF2B5EF4-FFF2-40B4-BE49-F238E27FC236}">
                <a16:creationId xmlns:a16="http://schemas.microsoft.com/office/drawing/2014/main" xmlns="" id="{576EC1CC-DC9B-4473-93B6-12B348C6BAD5}"/>
              </a:ext>
            </a:extLst>
          </p:cNvPr>
          <p:cNvSpPr/>
          <p:nvPr/>
        </p:nvSpPr>
        <p:spPr>
          <a:xfrm>
            <a:off x="5795888" y="2672862"/>
            <a:ext cx="3085515" cy="15693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  <a:latin typeface="Haan Baekje M" panose="02020603020101020101" pitchFamily="18" charset="-127"/>
                <a:ea typeface="Haan Baekje M" panose="02020603020101020101" pitchFamily="18" charset="-127"/>
              </a:rPr>
              <a:t>_</a:t>
            </a:r>
            <a:r>
              <a:rPr lang="en-US" altLang="ko-KR" sz="32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itting</a:t>
            </a:r>
            <a:endParaRPr lang="en-US" altLang="ko-KR" sz="3200" b="1" dirty="0">
              <a:solidFill>
                <a:schemeClr val="tx1"/>
              </a:solidFill>
              <a:latin typeface="+mj-lt"/>
              <a:ea typeface="Haan Baekje M" panose="02020603020101020101" pitchFamily="18" charset="-127"/>
            </a:endParaRP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AEF0EA87-0B41-49DB-8447-F21499C9B4FB}"/>
              </a:ext>
            </a:extLst>
          </p:cNvPr>
          <p:cNvGrpSpPr/>
          <p:nvPr/>
        </p:nvGrpSpPr>
        <p:grpSpPr>
          <a:xfrm>
            <a:off x="5814084" y="2723135"/>
            <a:ext cx="3115232" cy="1542829"/>
            <a:chOff x="4779889" y="1520586"/>
            <a:chExt cx="1632866" cy="1648274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xmlns="" id="{EC0E1356-792D-405D-8452-1ABF17DB3999}"/>
                </a:ext>
              </a:extLst>
            </p:cNvPr>
            <p:cNvSpPr/>
            <p:nvPr/>
          </p:nvSpPr>
          <p:spPr>
            <a:xfrm>
              <a:off x="4779889" y="1520586"/>
              <a:ext cx="1632866" cy="164827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xmlns="" id="{CEAC1E6E-A653-45F1-BB84-48E62D9BCAB2}"/>
                </a:ext>
              </a:extLst>
            </p:cNvPr>
            <p:cNvSpPr txBox="1"/>
            <p:nvPr/>
          </p:nvSpPr>
          <p:spPr>
            <a:xfrm>
              <a:off x="5196223" y="1869560"/>
              <a:ext cx="818605" cy="97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Textfeld 14">
            <a:extLst>
              <a:ext uri="{FF2B5EF4-FFF2-40B4-BE49-F238E27FC236}">
                <a16:creationId xmlns:a16="http://schemas.microsoft.com/office/drawing/2014/main" xmlns="" id="{4D7D2155-8497-4400-937C-A782EE4A10FC}"/>
              </a:ext>
            </a:extLst>
          </p:cNvPr>
          <p:cNvSpPr txBox="1"/>
          <p:nvPr/>
        </p:nvSpPr>
        <p:spPr>
          <a:xfrm>
            <a:off x="6897501" y="679941"/>
            <a:ext cx="73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0839" y="8606127"/>
            <a:ext cx="2640144" cy="293349"/>
          </a:xfrm>
          <a:prstGeom prst="rect">
            <a:avLst/>
          </a:prstGeom>
        </p:spPr>
      </p:pic>
      <p:grpSp>
        <p:nvGrpSpPr>
          <p:cNvPr id="37" name="Gruppieren 6">
            <a:extLst>
              <a:ext uri="{FF2B5EF4-FFF2-40B4-BE49-F238E27FC236}">
                <a16:creationId xmlns:a16="http://schemas.microsoft.com/office/drawing/2014/main" xmlns="" id="{962554AF-4FB8-48EC-9BE8-FB438386494B}"/>
              </a:ext>
            </a:extLst>
          </p:cNvPr>
          <p:cNvGrpSpPr/>
          <p:nvPr/>
        </p:nvGrpSpPr>
        <p:grpSpPr>
          <a:xfrm>
            <a:off x="2728573" y="1085330"/>
            <a:ext cx="3085511" cy="1582552"/>
            <a:chOff x="799546" y="733612"/>
            <a:chExt cx="1680754" cy="1680754"/>
          </a:xfrm>
        </p:grpSpPr>
        <p:sp>
          <p:nvSpPr>
            <p:cNvPr id="38" name="Rechteck: abgerundete Ecken 4">
              <a:extLst>
                <a:ext uri="{FF2B5EF4-FFF2-40B4-BE49-F238E27FC236}">
                  <a16:creationId xmlns:a16="http://schemas.microsoft.com/office/drawing/2014/main" xmlns="" id="{387BE52E-68AB-4858-8D76-197ABAA7906D}"/>
                </a:ext>
              </a:extLst>
            </p:cNvPr>
            <p:cNvSpPr/>
            <p:nvPr/>
          </p:nvSpPr>
          <p:spPr>
            <a:xfrm>
              <a:off x="799546" y="73361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Textfeld 5">
              <a:extLst>
                <a:ext uri="{FF2B5EF4-FFF2-40B4-BE49-F238E27FC236}">
                  <a16:creationId xmlns:a16="http://schemas.microsoft.com/office/drawing/2014/main" xmlns="" id="{EF282ED8-C8CF-4305-9A44-4AA2C342E60E}"/>
                </a:ext>
              </a:extLst>
            </p:cNvPr>
            <p:cNvSpPr txBox="1"/>
            <p:nvPr/>
          </p:nvSpPr>
          <p:spPr>
            <a:xfrm>
              <a:off x="1329094" y="1044637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pieren 12">
            <a:extLst>
              <a:ext uri="{FF2B5EF4-FFF2-40B4-BE49-F238E27FC236}">
                <a16:creationId xmlns:a16="http://schemas.microsoft.com/office/drawing/2014/main" xmlns="" id="{1CDEDC07-E94A-4B4D-8B9E-E44EBC963BDD}"/>
              </a:ext>
            </a:extLst>
          </p:cNvPr>
          <p:cNvGrpSpPr/>
          <p:nvPr/>
        </p:nvGrpSpPr>
        <p:grpSpPr>
          <a:xfrm>
            <a:off x="5832281" y="1109121"/>
            <a:ext cx="3085515" cy="1582551"/>
            <a:chOff x="3855869" y="2125037"/>
            <a:chExt cx="1680754" cy="1680754"/>
          </a:xfrm>
        </p:grpSpPr>
        <p:sp>
          <p:nvSpPr>
            <p:cNvPr id="41" name="Rechteck: abgerundete Ecken 13">
              <a:extLst>
                <a:ext uri="{FF2B5EF4-FFF2-40B4-BE49-F238E27FC236}">
                  <a16:creationId xmlns:a16="http://schemas.microsoft.com/office/drawing/2014/main" xmlns="" id="{5515186D-8BDF-41E3-B402-181DCDCAE352}"/>
                </a:ext>
              </a:extLst>
            </p:cNvPr>
            <p:cNvSpPr/>
            <p:nvPr/>
          </p:nvSpPr>
          <p:spPr>
            <a:xfrm>
              <a:off x="3855869" y="2125037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333"/>
            </a:p>
          </p:txBody>
        </p:sp>
        <p:sp>
          <p:nvSpPr>
            <p:cNvPr id="42" name="Textfeld 14">
              <a:extLst>
                <a:ext uri="{FF2B5EF4-FFF2-40B4-BE49-F238E27FC236}">
                  <a16:creationId xmlns:a16="http://schemas.microsoft.com/office/drawing/2014/main" xmlns="" id="{4D7D2155-8497-4400-937C-A782EE4A10FC}"/>
                </a:ext>
              </a:extLst>
            </p:cNvPr>
            <p:cNvSpPr txBox="1"/>
            <p:nvPr/>
          </p:nvSpPr>
          <p:spPr>
            <a:xfrm>
              <a:off x="4510977" y="2480582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ans 1"/>
          <p:cNvSpPr txBox="1"/>
          <p:nvPr/>
        </p:nvSpPr>
        <p:spPr>
          <a:xfrm>
            <a:off x="3639532" y="1557033"/>
            <a:ext cx="22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Oval 1"/>
          <p:cNvSpPr/>
          <p:nvPr/>
        </p:nvSpPr>
        <p:spPr>
          <a:xfrm>
            <a:off x="3222017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ans 2"/>
          <p:cNvSpPr/>
          <p:nvPr/>
        </p:nvSpPr>
        <p:spPr>
          <a:xfrm>
            <a:off x="3831854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61287" y="1539719"/>
            <a:ext cx="332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61932" y="1559607"/>
            <a:ext cx="29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95853" y="3040177"/>
            <a:ext cx="2096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r>
              <a:rPr lang="en-US" sz="3600" dirty="0"/>
              <a:t>   </a:t>
            </a:r>
            <a:r>
              <a:rPr lang="en-US" sz="3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51" name="Rectangle: Rounded Corners 2">
            <a:extLst>
              <a:ext uri="{FF2B5EF4-FFF2-40B4-BE49-F238E27FC236}">
                <a16:creationId xmlns:a16="http://schemas.microsoft.com/office/drawing/2014/main" xmlns="" id="{3A3C6B98-5284-3D3C-904C-FBC371CB0DC1}"/>
              </a:ext>
            </a:extLst>
          </p:cNvPr>
          <p:cNvSpPr/>
          <p:nvPr/>
        </p:nvSpPr>
        <p:spPr>
          <a:xfrm>
            <a:off x="2325905" y="395253"/>
            <a:ext cx="7531327" cy="4254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Choose a number and fill in the blank.</a:t>
            </a:r>
          </a:p>
        </p:txBody>
      </p:sp>
      <p:sp>
        <p:nvSpPr>
          <p:cNvPr id="52" name="oval 3"/>
          <p:cNvSpPr/>
          <p:nvPr/>
        </p:nvSpPr>
        <p:spPr>
          <a:xfrm>
            <a:off x="445823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84584" y="3129715"/>
            <a:ext cx="37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5" name="oval 4"/>
          <p:cNvSpPr/>
          <p:nvPr/>
        </p:nvSpPr>
        <p:spPr>
          <a:xfrm>
            <a:off x="503249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9" name="Arrow: Notched Right 23">
            <a:extLst>
              <a:ext uri="{FF2B5EF4-FFF2-40B4-BE49-F238E27FC236}">
                <a16:creationId xmlns:a16="http://schemas.microsoft.com/office/drawing/2014/main" xmlns="" id="{8A266294-E789-6559-0A67-E071EEFBB4C7}"/>
              </a:ext>
            </a:extLst>
          </p:cNvPr>
          <p:cNvSpPr/>
          <p:nvPr/>
        </p:nvSpPr>
        <p:spPr>
          <a:xfrm>
            <a:off x="41818" y="5714055"/>
            <a:ext cx="2932457" cy="1076690"/>
          </a:xfrm>
          <a:prstGeom prst="notchedRightArrow">
            <a:avLst>
              <a:gd name="adj1" fmla="val 50000"/>
              <a:gd name="adj2" fmla="val 9814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bg1"/>
                </a:solidFill>
              </a:rPr>
              <a:t>Click here to show answers.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157792" y="6252400"/>
            <a:ext cx="386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pic>
        <p:nvPicPr>
          <p:cNvPr id="2" name="catch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59649" y="0"/>
            <a:ext cx="487363" cy="487363"/>
          </a:xfrm>
          <a:prstGeom prst="rect">
            <a:avLst/>
          </a:prstGeom>
        </p:spPr>
      </p:pic>
      <p:pic>
        <p:nvPicPr>
          <p:cNvPr id="3" name="throw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03464" y="-7270"/>
            <a:ext cx="487363" cy="487363"/>
          </a:xfrm>
          <a:prstGeom prst="rect">
            <a:avLst/>
          </a:prstGeom>
        </p:spPr>
      </p:pic>
      <p:pic>
        <p:nvPicPr>
          <p:cNvPr id="5" name="kick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03465" y="-5620"/>
            <a:ext cx="487363" cy="487363"/>
          </a:xfrm>
          <a:prstGeom prst="rect">
            <a:avLst/>
          </a:prstGeom>
        </p:spPr>
      </p:pic>
      <p:pic>
        <p:nvPicPr>
          <p:cNvPr id="6" name="hitting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7279" y="-58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20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2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20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/>
      <p:bldP spid="45" grpId="0"/>
      <p:bldP spid="46" grpId="0"/>
      <p:bldP spid="4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7850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58379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endParaRPr lang="en-US" sz="4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F5DAD3-34B7-E608-4C51-592292A00A8C}"/>
              </a:ext>
            </a:extLst>
          </p:cNvPr>
          <p:cNvSpPr txBox="1"/>
          <p:nvPr/>
        </p:nvSpPr>
        <p:spPr>
          <a:xfrm>
            <a:off x="4223136" y="3433990"/>
            <a:ext cx="157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/</a:t>
            </a:r>
            <a:r>
              <a:rPr lang="el-GR" sz="7200" dirty="0">
                <a:solidFill>
                  <a:schemeClr val="bg1"/>
                </a:solidFill>
              </a:rPr>
              <a:t>θ</a:t>
            </a:r>
            <a:r>
              <a:rPr lang="en-US" sz="7200" dirty="0">
                <a:solidFill>
                  <a:schemeClr val="bg1"/>
                </a:solidFill>
              </a:rPr>
              <a:t>/</a:t>
            </a:r>
            <a:endParaRPr lang="x-none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6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74836" y="601413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5220" y="2540000"/>
            <a:ext cx="3066472" cy="1976582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l-G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θ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5" y="398169"/>
            <a:ext cx="6923314" cy="15438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01996" y="3205124"/>
            <a:ext cx="206596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rgbClr val="0070C0"/>
                </a:solidFill>
              </a:rPr>
              <a:t>th</a:t>
            </a:r>
            <a:r>
              <a:rPr lang="en-US" sz="3600" dirty="0">
                <a:solidFill>
                  <a:srgbClr val="0070C0"/>
                </a:solidFill>
              </a:rPr>
              <a:t>rowing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53536" y="3205123"/>
            <a:ext cx="206596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rgbClr val="0070C0"/>
                </a:solidFill>
              </a:rPr>
              <a:t>th</a:t>
            </a:r>
            <a:r>
              <a:rPr lang="en-US" sz="3600" dirty="0">
                <a:solidFill>
                  <a:srgbClr val="0070C0"/>
                </a:solidFill>
              </a:rPr>
              <a:t>ree</a:t>
            </a:r>
          </a:p>
        </p:txBody>
      </p:sp>
    </p:spTree>
    <p:extLst>
      <p:ext uri="{BB962C8B-B14F-4D97-AF65-F5344CB8AC3E}">
        <p14:creationId xmlns:p14="http://schemas.microsoft.com/office/powerpoint/2010/main" val="28067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5880" y="2118360"/>
            <a:ext cx="5475359" cy="2691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179811" y="1459090"/>
            <a:ext cx="64706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l-GR" sz="4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θ </a:t>
            </a:r>
            <a:r>
              <a:rPr lang="en-US" sz="4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/, /</a:t>
            </a:r>
            <a:r>
              <a:rPr lang="el-GR" sz="4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θ </a:t>
            </a:r>
            <a:r>
              <a:rPr lang="en-US" sz="4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/, /</a:t>
            </a:r>
            <a:r>
              <a:rPr lang="el-GR" sz="4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θ </a:t>
            </a:r>
            <a:r>
              <a:rPr lang="en-US" sz="4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/,</a:t>
            </a:r>
          </a:p>
          <a:p>
            <a:pPr lvl="0">
              <a:lnSpc>
                <a:spcPct val="150000"/>
              </a:lnSpc>
            </a:pPr>
            <a:r>
              <a:rPr lang="en-US" sz="4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l-GR" sz="4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θ </a:t>
            </a:r>
            <a:r>
              <a:rPr lang="en-US" sz="4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/, /</a:t>
            </a:r>
            <a:r>
              <a:rPr lang="el-GR" sz="4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θ </a:t>
            </a:r>
            <a:r>
              <a:rPr lang="en-US" sz="4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/, /</a:t>
            </a:r>
            <a:r>
              <a:rPr lang="el-GR" sz="4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θ </a:t>
            </a:r>
            <a:r>
              <a:rPr lang="en-US" sz="4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/,</a:t>
            </a:r>
          </a:p>
          <a:p>
            <a:pPr lvl="0">
              <a:lnSpc>
                <a:spcPct val="150000"/>
              </a:lnSpc>
            </a:pPr>
            <a:r>
              <a:rPr lang="en-US" sz="4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throwing, three,</a:t>
            </a:r>
          </a:p>
          <a:p>
            <a:pPr lvl="0">
              <a:lnSpc>
                <a:spcPct val="150000"/>
              </a:lnSpc>
            </a:pPr>
            <a:r>
              <a:rPr lang="en-US" sz="4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l-GR" sz="4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θ </a:t>
            </a:r>
            <a:r>
              <a:rPr lang="en-US" sz="4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/, /</a:t>
            </a:r>
            <a:r>
              <a:rPr lang="el-GR" sz="4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θ </a:t>
            </a:r>
            <a:r>
              <a:rPr lang="en-US" sz="4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/, /</a:t>
            </a:r>
            <a:r>
              <a:rPr lang="el-GR" sz="4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θ </a:t>
            </a:r>
            <a:r>
              <a:rPr lang="en-US" sz="4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4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6864" y="5861975"/>
            <a:ext cx="366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to follow the lyrics.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765" y="446378"/>
            <a:ext cx="2491956" cy="762066"/>
          </a:xfrm>
          <a:prstGeom prst="rect">
            <a:avLst/>
          </a:prstGeom>
        </p:spPr>
      </p:pic>
      <p:pic>
        <p:nvPicPr>
          <p:cNvPr id="2" name="CD2-TRACK 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61758" y="856038"/>
            <a:ext cx="875562" cy="87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297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730" y="-20558"/>
            <a:ext cx="7345270" cy="352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633" y="6429142"/>
            <a:ext cx="7749988" cy="428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070" y="0"/>
            <a:ext cx="4876800" cy="525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502" y="431947"/>
            <a:ext cx="4045655" cy="2689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724" y="3937756"/>
            <a:ext cx="3958791" cy="2767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4582" y="584560"/>
            <a:ext cx="3712309" cy="2013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4584" y="2681587"/>
            <a:ext cx="3782411" cy="3296509"/>
          </a:xfrm>
          <a:prstGeom prst="rect">
            <a:avLst/>
          </a:prstGeom>
        </p:spPr>
      </p:pic>
      <p:pic>
        <p:nvPicPr>
          <p:cNvPr id="8" name="CD2-TRACK 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822" y="399839"/>
            <a:ext cx="673815" cy="6738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48056" y="2409713"/>
            <a:ext cx="645459" cy="37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2642804">
            <a:off x="3466126" y="2091102"/>
            <a:ext cx="642872" cy="281070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>
            <a:off x="35984" y="2933539"/>
            <a:ext cx="3299964" cy="5801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can you see?</a:t>
            </a:r>
          </a:p>
        </p:txBody>
      </p:sp>
      <p:sp>
        <p:nvSpPr>
          <p:cNvPr id="14" name="Pentagon 13"/>
          <p:cNvSpPr/>
          <p:nvPr/>
        </p:nvSpPr>
        <p:spPr>
          <a:xfrm>
            <a:off x="0" y="6237176"/>
            <a:ext cx="4348602" cy="6208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actions can you see?</a:t>
            </a:r>
          </a:p>
        </p:txBody>
      </p:sp>
      <p:sp>
        <p:nvSpPr>
          <p:cNvPr id="16" name="Pentagon 15"/>
          <p:cNvSpPr/>
          <p:nvPr/>
        </p:nvSpPr>
        <p:spPr>
          <a:xfrm>
            <a:off x="5384206" y="6191456"/>
            <a:ext cx="4348602" cy="6208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does the man feel?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643" y="5056094"/>
            <a:ext cx="2280917" cy="18019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6321" y="1734263"/>
            <a:ext cx="2236590" cy="15140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007" y="3330816"/>
            <a:ext cx="2102193" cy="16919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281" y="88027"/>
            <a:ext cx="2198914" cy="14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76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11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120" y="0"/>
            <a:ext cx="5143637" cy="6917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141" y="6102161"/>
            <a:ext cx="4102190" cy="7558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576" y="6228661"/>
            <a:ext cx="4232257" cy="643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659" y="5056094"/>
            <a:ext cx="2280917" cy="1801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823" y="1566522"/>
            <a:ext cx="2236590" cy="1514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823" y="3080579"/>
            <a:ext cx="2236590" cy="18000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9073" y="-25526"/>
            <a:ext cx="2198914" cy="1491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444" y="-98026"/>
            <a:ext cx="3141922" cy="1776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60" y="1631843"/>
            <a:ext cx="3226781" cy="128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360" y="2635131"/>
            <a:ext cx="3246295" cy="1282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88"/>
          <a:stretch/>
        </p:blipFill>
        <p:spPr>
          <a:xfrm>
            <a:off x="-12180" y="3597576"/>
            <a:ext cx="3798281" cy="34266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332" y="-6585"/>
            <a:ext cx="3358830" cy="800753"/>
          </a:xfrm>
          <a:prstGeom prst="rect">
            <a:avLst/>
          </a:prstGeom>
        </p:spPr>
      </p:pic>
      <p:pic>
        <p:nvPicPr>
          <p:cNvPr id="16" name="CD2-TRACK 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630999" y="1055187"/>
            <a:ext cx="739834" cy="73983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3107478" y="791017"/>
            <a:ext cx="1952895" cy="355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45773" y="2109355"/>
            <a:ext cx="2514600" cy="18080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61409" y="2213265"/>
            <a:ext cx="2234046" cy="700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>
            <a:off x="2746221" y="3795718"/>
            <a:ext cx="2314152" cy="1506022"/>
          </a:xfrm>
          <a:prstGeom prst="curvedConnector3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67987" y="806086"/>
            <a:ext cx="260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uturaStd-Book"/>
              </a:rPr>
              <a:t>kicking, soccer</a:t>
            </a:r>
            <a:r>
              <a:rPr lang="en-US" sz="2800" dirty="0"/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44832" y="1959214"/>
            <a:ext cx="9514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uturaStd-Book"/>
              </a:rPr>
              <a:t>hitting balls, volleyball</a:t>
            </a:r>
            <a:r>
              <a:rPr lang="en-US" sz="2800" dirty="0"/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38576" y="369243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uturaStd-Book"/>
              </a:rPr>
              <a:t>catching, basketball</a:t>
            </a:r>
            <a:r>
              <a:rPr lang="en-US" sz="2800" dirty="0"/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112911" y="566795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uturaStd-Book"/>
              </a:rPr>
              <a:t>throwing</a:t>
            </a:r>
            <a:r>
              <a:rPr lang="en-US" sz="2800" dirty="0" smtClean="0">
                <a:solidFill>
                  <a:srgbClr val="000000"/>
                </a:solidFill>
                <a:latin typeface="FuturaStd-Book"/>
              </a:rPr>
              <a:t>, basketball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298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8293</TotalTime>
  <Words>288</Words>
  <Application>Microsoft Office PowerPoint</Application>
  <PresentationFormat>Custom</PresentationFormat>
  <Paragraphs>81</Paragraphs>
  <Slides>15</Slides>
  <Notes>2</Notes>
  <HiddenSlides>0</HiddenSlides>
  <MMClips>8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Custom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244</cp:revision>
  <dcterms:created xsi:type="dcterms:W3CDTF">2020-12-08T03:17:05Z</dcterms:created>
  <dcterms:modified xsi:type="dcterms:W3CDTF">2023-01-18T12:58:18Z</dcterms:modified>
</cp:coreProperties>
</file>