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92" r:id="rId7"/>
    <p:sldId id="293" r:id="rId8"/>
    <p:sldId id="294" r:id="rId9"/>
    <p:sldId id="261" r:id="rId10"/>
    <p:sldId id="262" r:id="rId11"/>
    <p:sldId id="263" r:id="rId12"/>
    <p:sldId id="295" r:id="rId13"/>
    <p:sldId id="264" r:id="rId14"/>
    <p:sldId id="265" r:id="rId15"/>
    <p:sldId id="266" r:id="rId16"/>
    <p:sldId id="267" r:id="rId17"/>
    <p:sldId id="296" r:id="rId18"/>
    <p:sldId id="270" r:id="rId19"/>
    <p:sldId id="273" r:id="rId20"/>
    <p:sldId id="290" r:id="rId21"/>
    <p:sldId id="298" r:id="rId22"/>
    <p:sldId id="291" r:id="rId23"/>
    <p:sldId id="297" r:id="rId24"/>
  </p:sldIdLst>
  <p:sldSz cx="12192000" cy="6858000"/>
  <p:notesSz cx="6858000" cy="9144000"/>
  <p:embeddedFontLst>
    <p:embeddedFont>
      <p:font typeface="#9Slide03 AmpleSoft Bold" panose="02000000000000000000" pitchFamily="2" charset="0"/>
      <p:regular r:id="rId26"/>
    </p:embeddedFont>
    <p:embeddedFont>
      <p:font typeface="#9Slide03 Arima Madurai Light" panose="00000400000000000000" pitchFamily="2" charset="0"/>
      <p:regular r:id="rId27"/>
    </p:embeddedFont>
    <p:embeddedFont>
      <p:font typeface="#9Slide07 Altus" pitchFamily="2" charset="0"/>
      <p:regular r:id="rId28"/>
    </p:embeddedFont>
    <p:embeddedFont>
      <p:font typeface="#9Slide07 HoneyCream" pitchFamily="2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SVN-Newton" panose="02040603050506020204" pitchFamily="18" charset="0"/>
      <p:regular r:id="rId40"/>
    </p:embeddedFont>
    <p:embeddedFont>
      <p:font typeface="UTM Aquarelle" panose="02040603050506020204" pitchFamily="18" charset="0"/>
      <p:regular r:id="rId41"/>
    </p:embeddedFont>
    <p:embeddedFont>
      <p:font typeface="UTM Arruba KT" panose="02040603050506020204" pitchFamily="18" charset="0"/>
      <p:regular r:id="rId42"/>
    </p:embeddedFont>
    <p:embeddedFont>
      <p:font typeface="UTM Avo" panose="02040603050506020204" pitchFamily="18" charset="0"/>
      <p:regular r:id="rId43"/>
      <p:bold r:id="rId44"/>
      <p:italic r:id="rId45"/>
      <p:boldItalic r:id="rId46"/>
    </p:embeddedFont>
    <p:embeddedFont>
      <p:font typeface="UTM Deutsch Gothic" panose="02040603050506020204" pitchFamily="18" charset="0"/>
      <p:regular r:id="rId47"/>
    </p:embeddedFont>
    <p:embeddedFont>
      <p:font typeface="UTM Erie Black" panose="02040603050506020204" pitchFamily="18" charset="0"/>
      <p:regular r:id="rId48"/>
    </p:embeddedFont>
    <p:embeddedFont>
      <p:font typeface="UTM Futura Extra" panose="02040603050506020204" pitchFamily="18" charset="0"/>
      <p:bold r:id="rId49"/>
    </p:embeddedFont>
    <p:embeddedFont>
      <p:font typeface="UTM Mabella" panose="02040603050506020204" pitchFamily="18" charset="0"/>
      <p:regular r:id="rId50"/>
    </p:embeddedFont>
    <p:embeddedFont>
      <p:font typeface="UTM Silk Script" panose="02040603050506020204" pitchFamily="18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75FF9-E401-4C14-95CC-1405744408B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9030F-26D0-4AE5-92F7-FC0A39C4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8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D760011-DCBD-43FB-9769-95BF2E4F6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ADAAF3-8D21-4991-A521-990B35F29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9812"/>
            <a:ext cx="12192000" cy="145818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16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A6F35-47C0-47B8-89B2-550096ED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050D35-A065-4EA4-88A3-DD3E70633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3DD964-5851-47EC-AF87-27CC4A69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CEECC7-8594-4CB4-8C48-DCDE8F92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58628-F3B9-4318-9C92-5C98018D8B3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60272F-9946-41EF-8F8B-E4DC2DA6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94B2B0-927D-417B-B9BD-35B22314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44AD2-940D-4D01-A797-7E223FD8CB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0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9A4F8-585B-4B65-B59D-67F179FD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D6C13B-A888-4522-A9B1-DB8D5EEA1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59A4E-CAAE-4786-9CF9-5ECCD94B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58628-F3B9-4318-9C92-5C98018D8B3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F937F7-A1E5-4A7B-9E2C-6A250D31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AA8E61-2D82-4205-84C5-EB139EB4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44AD2-940D-4D01-A797-7E223FD8CB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27FB4F9-8168-461A-8164-58C6E016B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60DDBD-FE73-4E98-879D-AF8A2003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93043F-33A1-4E1D-BD87-DCD56CF3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58628-F3B9-4318-9C92-5C98018D8B3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D8E453-A438-4827-B8C9-260BE452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34663F-D292-4C70-A7E8-15B5BA0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44AD2-940D-4D01-A797-7E223FD8CB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24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A4223E5-D9DA-4962-B475-650EBF57F40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5" t="32117" r="170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6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8452-5BB7-4C55-83C9-0589B77B8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F4961-83D9-45DC-92C1-564D12B7E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6F1A2-5029-4431-8AC8-094E6BE0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4/24/2022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F29E0-A565-49D5-8D10-05D02D57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C62AA-77A3-4667-8C87-3B959D66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3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C46A-956C-4F67-90E2-C568BAA0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8BA5C-D4AD-4F9E-9E8B-E860FB51D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E15F2-0D9B-461D-A900-79B258B2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4/24/2022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81306-46E1-480C-B68F-6D3F8343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B1BD-D3B1-4C90-A05D-6F748EEC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743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79AA-85E9-4135-AA5A-7F3197E5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E570A-DD8C-4661-86BD-BA748E5E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B8D48-53A3-4BD6-B1ED-CBA8FF60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4/24/2022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C773C-6587-445F-A540-90D10017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A844-11D6-46F9-8E70-931073B5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018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CB78-5ED9-41A9-BA27-CC7559AB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9EFCC-C8DE-44CC-AB51-49F09A3CD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550E8-7D32-4035-88C1-53ECDFB58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186B4-5520-4EF9-8A43-FCA18E2C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4/24/2022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587EB-9518-4230-A570-50834ED4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E46D4-9E73-4E05-B7E6-B3CDC6BC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418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BAA7-9A9D-4C53-8499-BFBCA3A8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C125D-0EC6-406F-BFD8-EE51EE737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77F97-2D72-4C19-826A-09C4765B9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9AD74-BBF8-4D2D-B6FA-2BA06EE67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D4ED2-269A-4F66-B29F-7B0AB7990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36D230-B05B-4CC9-9F07-B83296AA7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4/24/2022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7ED29-063F-4057-B15D-6FA74D5B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CDF862-49E5-4B66-9122-BB68A27D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702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DA45-542D-4D67-8275-52AF36A0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C942C-9E3F-4DE3-A1C5-46A21343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4/24/2022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61CFD-7F3E-4E22-B610-207B21F6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D8225-AD27-4CD0-93E7-E7DE8E4D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08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D760011-DCBD-43FB-9769-95BF2E4F6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ADAAF3-8D21-4991-A521-990B35F29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9812"/>
            <a:ext cx="12192000" cy="145818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490630C-AC17-4FEA-8077-09FD8EA7C72E}"/>
              </a:ext>
            </a:extLst>
          </p:cNvPr>
          <p:cNvSpPr/>
          <p:nvPr userDrawn="1"/>
        </p:nvSpPr>
        <p:spPr>
          <a:xfrm>
            <a:off x="219428" y="228600"/>
            <a:ext cx="11740444" cy="640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3520ED1-4A29-44EB-A86F-AC821FBB9E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9" y="228601"/>
            <a:ext cx="1653116" cy="238827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5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D01BF-44BA-4BBC-AEC0-FB7ED60C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4/24/2022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1ECD9-5417-4333-AFAF-522B4F1E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9489D-0D11-48EB-B5F8-2A8EC5A5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423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9939-1256-4518-924C-E4702F64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3465E-E7B5-47C4-B370-D029FD2F3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6725E-E645-445A-94F9-A3263B21B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8A416-1E34-4D1C-B4ED-2B128BC7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4/24/2022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AC2CB-FE0E-4C4B-B53E-1770BEBC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05922-81F3-4712-AF03-8A985D4F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100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7BC9-3B89-4054-8215-6277C697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ECF6B-95D8-4417-B3CE-A1648AAE9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D2CE4-467B-48CB-A7F9-6088FFE2F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811E3-2FA3-4B21-9DC3-3990EE2D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4/24/2022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63DBB-0035-4BDB-B92A-C8395436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AB599-C457-4BE5-AB8F-FF551256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002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DDB1-569B-41FA-81D1-43CD3129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78536-AA68-4962-81D2-35058F856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DE68E-23E8-4BD4-B460-44D68C1E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4/24/2022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1DCB9-97CE-4D5E-BB9E-88C64EE2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F3FDC-5376-4674-BDE8-7ECD8C2E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9148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007E9-8ED1-4538-B7F9-6CAA41E1E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5B239-87AF-434F-A537-67767813F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35DD4-9CFF-4997-982C-50D9C220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4/24/2022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6D805-585E-4870-99D5-ACA00F2C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9BAE-F135-478D-85DB-18DC4503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660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B8C4A0-D9F9-48EC-9438-4695130B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C73014-C14A-4FF5-AC46-319E0AC64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24BAEF-5389-4514-8EEA-1BF92124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58628-F3B9-4318-9C92-5C98018D8B3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5C0C76-14B0-4348-B544-6EAEE0E4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D6535F-1135-4AB0-A811-7CC26855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44AD2-940D-4D01-A797-7E223FD8CB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0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421FDC-14BE-40E5-88FD-970C7EB3E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7ADCFE-744E-4603-AB56-12017D5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DB1438-36CC-495F-BA96-5072753E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58628-F3B9-4318-9C92-5C98018D8B3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4C5034-CE8B-4716-BD87-52DE36D1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28E3BC-5230-43C4-AECD-9E01B0D6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44AD2-940D-4D01-A797-7E223FD8CB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05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33397-9DF7-4843-9757-AAF62027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A743F-D82E-46AA-8737-4789F6481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32B316-23AF-46AD-9418-260E4588D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083BFD-46AA-4BBC-B718-7D602D8F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58628-F3B9-4318-9C92-5C98018D8B3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C19204-4748-42B9-AD85-5955EB7E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B0FB18-9C23-44C3-8C00-150D95FD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44AD2-940D-4D01-A797-7E223FD8CB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87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A74128-5579-47B9-94C1-077D5F3C6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2BA8BF-C615-4373-95F8-9147E3BEA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69E978-D4B7-45AB-857D-06233024D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A7D3BA-EC5E-4592-9391-0481DF70E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0E0278-7EF5-42C8-93E6-BA2DCEA6D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32A7154-A713-447B-8924-053D2E35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58628-F3B9-4318-9C92-5C98018D8B3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FCA960D-3245-4F25-88BF-18D6B051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408D96-7D1D-42E6-A5F3-85234C95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44AD2-940D-4D01-A797-7E223FD8CB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89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FEF01-9F97-48A8-A7F6-5CCE8D46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54521A-AA61-46FB-A555-6AA37F2B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58628-F3B9-4318-9C92-5C98018D8B3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847C2C-83D1-4108-A412-D645D805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225354-244E-4E04-9BAA-287F2519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44AD2-940D-4D01-A797-7E223FD8CB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02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E4EDE0-3CDE-40F0-A987-DD02D43D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58628-F3B9-4318-9C92-5C98018D8B3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C8FD62-FDFE-4621-B883-F90CA100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34932B-0B06-4CB6-A88D-B9769587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44AD2-940D-4D01-A797-7E223FD8CB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90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3C40D7-6879-4371-A0BC-2ADF144F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5FD8C7-4A61-49F2-8919-DEA09F17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B6CC7B-574D-4605-8414-229EB061C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4E07AF-D1C1-44D5-BCA3-DF1B0A32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58628-F3B9-4318-9C92-5C98018D8B3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BFE5D-025C-438E-B3C9-B590CBFF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AB54C0-E1F0-4FE1-913E-850E5915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44AD2-940D-4D01-A797-7E223FD8CB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75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219170">
              <a:defRPr/>
            </a:pPr>
            <a:fld id="{4933A2E2-F15C-42CE-A047-EF5B4B89E5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219170">
              <a:defRPr/>
            </a:pPr>
            <a:fld id="{FF4BE304-5B00-45CC-86CA-819C7745569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9303" y="-20051487"/>
            <a:ext cx="1190663" cy="2024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925" y="-20051488"/>
            <a:ext cx="1190663" cy="2024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8640" y="24906513"/>
            <a:ext cx="1190663" cy="20247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588" y="24906512"/>
            <a:ext cx="1190663" cy="2024743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4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A955BD-FCBA-4D2D-A45D-82DBC0B4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0D991-0AED-4B89-9739-921389822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96B35-AE58-4EB4-9974-FB49B88FC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49825A0-B27D-4B81-8108-9C06B79E9D8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4/24/2022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0FF9D-EB23-4F54-B33E-AF2D44BD0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C4BA0-C3D6-4E64-96A1-B98E7C7AE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62C52BF-8DF2-4824-8CA4-7F9FC4EAF5F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6C912-C493-4C17-851D-5533D3CF4402}"/>
              </a:ext>
            </a:extLst>
          </p:cNvPr>
          <p:cNvSpPr/>
          <p:nvPr userDrawn="1"/>
        </p:nvSpPr>
        <p:spPr>
          <a:xfrm>
            <a:off x="-2374900" y="-335487"/>
            <a:ext cx="584200" cy="584200"/>
          </a:xfrm>
          <a:prstGeom prst="rect">
            <a:avLst/>
          </a:prstGeom>
          <a:solidFill>
            <a:srgbClr val="80C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8BB3E-BD25-433A-8AF2-84A2E0ECB4EC}"/>
              </a:ext>
            </a:extLst>
          </p:cNvPr>
          <p:cNvSpPr/>
          <p:nvPr userDrawn="1"/>
        </p:nvSpPr>
        <p:spPr>
          <a:xfrm>
            <a:off x="-2374900" y="338325"/>
            <a:ext cx="584200" cy="584200"/>
          </a:xfrm>
          <a:prstGeom prst="rect">
            <a:avLst/>
          </a:prstGeom>
          <a:solidFill>
            <a:srgbClr val="F9D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AEDAA-6571-4DBB-923E-F55FD18402A7}"/>
              </a:ext>
            </a:extLst>
          </p:cNvPr>
          <p:cNvSpPr/>
          <p:nvPr userDrawn="1"/>
        </p:nvSpPr>
        <p:spPr>
          <a:xfrm>
            <a:off x="-2374900" y="990947"/>
            <a:ext cx="584200" cy="584200"/>
          </a:xfrm>
          <a:prstGeom prst="rect">
            <a:avLst/>
          </a:prstGeom>
          <a:solidFill>
            <a:srgbClr val="ABC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34B9AC-9D6D-4265-B43F-2FF55075A935}"/>
              </a:ext>
            </a:extLst>
          </p:cNvPr>
          <p:cNvSpPr/>
          <p:nvPr userDrawn="1"/>
        </p:nvSpPr>
        <p:spPr>
          <a:xfrm>
            <a:off x="-2374900" y="1664759"/>
            <a:ext cx="584200" cy="584200"/>
          </a:xfrm>
          <a:prstGeom prst="rect">
            <a:avLst/>
          </a:prstGeom>
          <a:solidFill>
            <a:srgbClr val="FFE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0758" y="-3013190"/>
            <a:ext cx="5840359" cy="99400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328151" y="78016"/>
            <a:ext cx="724878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MANGNON</a:t>
            </a:r>
          </a:p>
        </p:txBody>
      </p:sp>
    </p:spTree>
    <p:extLst>
      <p:ext uri="{BB962C8B-B14F-4D97-AF65-F5344CB8AC3E}">
        <p14:creationId xmlns:p14="http://schemas.microsoft.com/office/powerpoint/2010/main" val="7345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52291E5-81F7-45F3-8DE5-7B846A653DD7}"/>
              </a:ext>
            </a:extLst>
          </p:cNvPr>
          <p:cNvSpPr/>
          <p:nvPr/>
        </p:nvSpPr>
        <p:spPr>
          <a:xfrm>
            <a:off x="1365250" y="889000"/>
            <a:ext cx="9448800" cy="52451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66B20E0-D32F-4F70-AE37-3C88FB675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350" y="4587745"/>
            <a:ext cx="3128132" cy="19644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241F1-EBB9-4955-B683-131445489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70" y="4236098"/>
            <a:ext cx="7806430" cy="26078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3ECB890-47B5-4A90-9EC0-3F99A34DDC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0917"/>
            <a:ext cx="12192000" cy="12170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F907F44-6F47-4E4A-87E2-62DECBF695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28" y="5274418"/>
            <a:ext cx="10123503" cy="171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97C0470-2664-4AD0-B2A1-A679595AF4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7640" cy="53998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93993A7-4762-4B3E-AE2C-81995B1A18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45" y="0"/>
            <a:ext cx="1644755" cy="33646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2D12CD-4BE1-41AA-8E1D-2CE172A746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0927" y="1130300"/>
            <a:ext cx="1066915" cy="7775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09128" y="1392334"/>
            <a:ext cx="27584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0233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rie Black" panose="02040603050506020204" pitchFamily="18" charset="0"/>
              </a:rPr>
              <a:t>Tập</a:t>
            </a:r>
            <a:r>
              <a:rPr lang="en-US" sz="4500" dirty="0">
                <a:solidFill>
                  <a:srgbClr val="0233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rie Black" panose="02040603050506020204" pitchFamily="18" charset="0"/>
              </a:rPr>
              <a:t> </a:t>
            </a:r>
            <a:r>
              <a:rPr lang="en-US" sz="4500" dirty="0" err="1">
                <a:solidFill>
                  <a:srgbClr val="0233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rie Black" panose="02040603050506020204" pitchFamily="18" charset="0"/>
              </a:rPr>
              <a:t>đọc</a:t>
            </a:r>
            <a:endParaRPr lang="en-US" sz="4500" dirty="0">
              <a:solidFill>
                <a:srgbClr val="0233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Erie Black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1498" y="2383658"/>
            <a:ext cx="9149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Deutsch Gothic" panose="02040603050506020204" pitchFamily="18" charset="0"/>
              </a:rPr>
              <a:t>Ăn “mầm đá”</a:t>
            </a:r>
            <a:endParaRPr lang="en-US" sz="14400" dirty="0">
              <a:solidFill>
                <a:schemeClr val="accent4">
                  <a:lumMod val="60000"/>
                  <a:lumOff val="40000"/>
                </a:schemeClr>
              </a:solidFill>
              <a:latin typeface="UTM Deutsch Gothic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8820" y="2436904"/>
            <a:ext cx="9092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400" dirty="0">
                <a:solidFill>
                  <a:schemeClr val="accent2">
                    <a:lumMod val="75000"/>
                  </a:schemeClr>
                </a:solidFill>
                <a:latin typeface="UTM Deutsch Gothic" panose="02040603050506020204" pitchFamily="18" charset="0"/>
              </a:rPr>
              <a:t>Ăn “mầm đá“</a:t>
            </a:r>
            <a:endParaRPr lang="en-US" sz="14400" dirty="0">
              <a:solidFill>
                <a:schemeClr val="accent2">
                  <a:lumMod val="75000"/>
                </a:schemeClr>
              </a:solidFill>
              <a:latin typeface="UTM Deutsch Gothic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1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B6249DA-EA30-4B45-B5F4-7DE343C4C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68" y="4204501"/>
            <a:ext cx="4080632" cy="2562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893E71-2203-4DFB-8921-7F5FAB281CAF}"/>
              </a:ext>
            </a:extLst>
          </p:cNvPr>
          <p:cNvSpPr txBox="1"/>
          <p:nvPr/>
        </p:nvSpPr>
        <p:spPr>
          <a:xfrm>
            <a:off x="1681189" y="298199"/>
            <a:ext cx="91531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8800" b="1" dirty="0"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>
                    <a:schemeClr val="bg1"/>
                  </a:outerShdw>
                </a:effectLst>
                <a:latin typeface="UTM Aquarelle" panose="02040603050506020204" pitchFamily="18" charset="0"/>
                <a:cs typeface="Times New Roman" panose="02020603050405020304" pitchFamily="18" charset="0"/>
              </a:rPr>
              <a:t>Giải nghĩa từ</a:t>
            </a:r>
            <a:endParaRPr lang="en-US" sz="1600" b="1" dirty="0"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>
                  <a:schemeClr val="bg1"/>
                </a:outerShdw>
              </a:effectLst>
            </a:endParaRPr>
          </a:p>
        </p:txBody>
      </p:sp>
      <p:sp>
        <p:nvSpPr>
          <p:cNvPr id="9" name="Google Shape;197;p35">
            <a:extLst>
              <a:ext uri="{FF2B5EF4-FFF2-40B4-BE49-F238E27FC236}">
                <a16:creationId xmlns:a16="http://schemas.microsoft.com/office/drawing/2014/main" id="{45C09EB7-C90E-484E-87F4-1C7ED9328775}"/>
              </a:ext>
            </a:extLst>
          </p:cNvPr>
          <p:cNvSpPr txBox="1">
            <a:spLocks/>
          </p:cNvSpPr>
          <p:nvPr/>
        </p:nvSpPr>
        <p:spPr>
          <a:xfrm>
            <a:off x="105122" y="1285343"/>
            <a:ext cx="1072919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Englebert"/>
              <a:buNone/>
              <a:defRPr sz="36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Englebert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sym typeface="Englebert"/>
              </a:rPr>
              <a:t>Tương truyền: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Englebert"/>
              </a:rPr>
              <a:t>Truyền miệng từ đời này sang đời khác</a:t>
            </a:r>
            <a:b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Englebert"/>
              </a:rPr>
            </a:b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Engleber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83153-38C8-41FF-AB77-97F5C25210EE}"/>
              </a:ext>
            </a:extLst>
          </p:cNvPr>
          <p:cNvSpPr txBox="1"/>
          <p:nvPr/>
        </p:nvSpPr>
        <p:spPr>
          <a:xfrm>
            <a:off x="503296" y="2634841"/>
            <a:ext cx="10331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kern="0" dirty="0">
                <a:solidFill>
                  <a:srgbClr val="C00000"/>
                </a:solidFill>
                <a:latin typeface="Times New Roman" panose="02020603050405020304" pitchFamily="18" charset="0"/>
                <a:sym typeface="Englebert"/>
              </a:rPr>
              <a:t>Thời vua Lê- chúa Trịnh: </a:t>
            </a:r>
            <a:r>
              <a:rPr 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sym typeface="Englebert"/>
              </a:rPr>
              <a:t>Thời kì lịch sử cuối thế kỉ XVI đến cuối thế kỉ XVIII.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sym typeface="Englebert"/>
              </a:rPr>
              <a:t> </a:t>
            </a:r>
            <a:r>
              <a:rPr 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sym typeface="Englebert"/>
              </a:rPr>
              <a:t>Nước ta có vua Lê nhưng quyền hành nằm trong tay chúa Trịnh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sym typeface="Englebert"/>
              </a:rPr>
              <a:t>.</a:t>
            </a:r>
            <a:endParaRPr lang="en-US" sz="3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1C7036-A733-4796-BFAA-D536715779B5}"/>
              </a:ext>
            </a:extLst>
          </p:cNvPr>
          <p:cNvSpPr txBox="1">
            <a:spLocks/>
          </p:cNvSpPr>
          <p:nvPr/>
        </p:nvSpPr>
        <p:spPr>
          <a:xfrm>
            <a:off x="498129" y="4324585"/>
            <a:ext cx="8241610" cy="194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Túc trực: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Có mặt thường xuyên ở chỗ nhất định để trông nom hoặc sẵn sàng làm một việc gì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0182B-B039-4415-861D-3E93BDCE13AF}"/>
              </a:ext>
            </a:extLst>
          </p:cNvPr>
          <p:cNvSpPr txBox="1"/>
          <p:nvPr/>
        </p:nvSpPr>
        <p:spPr>
          <a:xfrm>
            <a:off x="576852" y="5553999"/>
            <a:ext cx="9574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Dã vị: </a:t>
            </a:r>
            <a:r>
              <a:rPr lang="vi-V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Món ăn bình dân,nấu theo lối cổ truyền.</a:t>
            </a:r>
          </a:p>
        </p:txBody>
      </p:sp>
    </p:spTree>
    <p:extLst>
      <p:ext uri="{BB962C8B-B14F-4D97-AF65-F5344CB8AC3E}">
        <p14:creationId xmlns:p14="http://schemas.microsoft.com/office/powerpoint/2010/main" val="3954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76139" y="1115009"/>
            <a:ext cx="294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t>https://www.ypppt.com/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697" y="476559"/>
            <a:ext cx="7401152" cy="41735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EE7CA0-081B-4E37-B921-241E0C3B0D0A}"/>
              </a:ext>
            </a:extLst>
          </p:cNvPr>
          <p:cNvGrpSpPr/>
          <p:nvPr/>
        </p:nvGrpSpPr>
        <p:grpSpPr>
          <a:xfrm>
            <a:off x="4580423" y="856745"/>
            <a:ext cx="7128412" cy="3553292"/>
            <a:chOff x="2517589" y="1769955"/>
            <a:chExt cx="7128412" cy="35532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E69328-2888-4316-BCBD-2B7F216E04E9}"/>
                </a:ext>
              </a:extLst>
            </p:cNvPr>
            <p:cNvSpPr txBox="1"/>
            <p:nvPr/>
          </p:nvSpPr>
          <p:spPr>
            <a:xfrm>
              <a:off x="2621414" y="1845372"/>
              <a:ext cx="7024587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0" dirty="0">
                  <a:solidFill>
                    <a:srgbClr val="456A73"/>
                  </a:solidFill>
                  <a:latin typeface="UTM Futura Extra" panose="02040603050506020204" pitchFamily="18" charset="0"/>
                </a:rPr>
                <a:t>TÌM HIỂU BÀI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76D788-EA7E-4046-9EE0-35505A090C97}"/>
                </a:ext>
              </a:extLst>
            </p:cNvPr>
            <p:cNvSpPr txBox="1"/>
            <p:nvPr/>
          </p:nvSpPr>
          <p:spPr>
            <a:xfrm>
              <a:off x="2517589" y="1769955"/>
              <a:ext cx="7024587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0" dirty="0">
                  <a:solidFill>
                    <a:srgbClr val="FDD3D7"/>
                  </a:solidFill>
                  <a:latin typeface="UTM Futura Extra" panose="02040603050506020204" pitchFamily="18" charset="0"/>
                </a:rPr>
                <a:t>TÌM HIỂU BÀI</a:t>
              </a:r>
            </a:p>
          </p:txBody>
        </p:sp>
      </p:grpSp>
      <p:pic>
        <p:nvPicPr>
          <p:cNvPr id="2050" name="Picture 2" descr="Ăn &quot;mầm đá&quot; (trang 157) - Tiếng Việt 4 tậ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8" y="2952670"/>
            <a:ext cx="5847132" cy="306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8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6293" y="0"/>
            <a:ext cx="9734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solidFill>
                <a:srgbClr val="C000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pPr algn="ctr"/>
            <a:r>
              <a:rPr lang="vi-VN" sz="4000" b="1" dirty="0">
                <a:solidFill>
                  <a:srgbClr val="C0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Truyện kể dưới thời đại nào?</a:t>
            </a:r>
          </a:p>
          <a:p>
            <a: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           </a:t>
            </a:r>
            <a:endParaRPr lang="vi-VN" sz="3600" dirty="0">
              <a:solidFill>
                <a:srgbClr val="C000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4822" y="15048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chemeClr val="accent1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A.Thời vua Lê - chúa Trịnh</a:t>
            </a:r>
            <a:br>
              <a:rPr lang="vi-VN" sz="3600" dirty="0">
                <a:solidFill>
                  <a:schemeClr val="accent1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3983" y="14848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chemeClr val="accent1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B.Triều đại Nguyễn Ánh</a:t>
            </a:r>
            <a:br>
              <a:rPr lang="vi-VN" sz="3600" dirty="0">
                <a:solidFill>
                  <a:schemeClr val="accent1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4822" y="25620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chemeClr val="accent1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C.Thời Hồ Quý Ly</a:t>
            </a:r>
            <a:br>
              <a:rPr lang="vi-VN" sz="3600" dirty="0">
                <a:solidFill>
                  <a:schemeClr val="accent1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70822" y="2582022"/>
            <a:ext cx="3993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chemeClr val="accent1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D.Thời nhà Nguyễn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060" y="3609700"/>
            <a:ext cx="104179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 Ai là người nổi tiếng thông minh và có tài châm biếm hài hước?</a:t>
            </a:r>
          </a:p>
          <a:p>
            <a:pPr algn="ctr"/>
            <a: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 </a:t>
            </a:r>
            <a:b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</a:br>
            <a:b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</a:br>
            <a:endParaRPr lang="vi-VN" sz="4000" dirty="0">
              <a:solidFill>
                <a:srgbClr val="C000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302" y="5017281"/>
            <a:ext cx="3375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A.  Trạng Bùng</a:t>
            </a:r>
            <a:endParaRPr lang="en-US" sz="4000" dirty="0">
              <a:solidFill>
                <a:srgbClr val="00206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302" y="5895039"/>
            <a:ext cx="3592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B.  Trạng Lường</a:t>
            </a:r>
            <a:endParaRPr lang="en-US" sz="4000" dirty="0">
              <a:solidFill>
                <a:srgbClr val="00206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90757" y="5019467"/>
            <a:ext cx="2989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C.  Trạng Lợn</a:t>
            </a:r>
            <a:endParaRPr lang="en-US" sz="4000" dirty="0">
              <a:solidFill>
                <a:srgbClr val="00206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16424" y="527948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sz="4000" dirty="0">
                <a:solidFill>
                  <a:srgbClr val="002060"/>
                </a:solidFill>
                <a:latin typeface="#9Slide03 AmpleSoft Bold" panose="02000000000000000000" pitchFamily="2" charset="0"/>
              </a:rPr>
            </a:br>
            <a:r>
              <a:rPr lang="vi-VN" sz="40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D. Trạng Quỳnh</a:t>
            </a:r>
          </a:p>
        </p:txBody>
      </p:sp>
      <p:sp>
        <p:nvSpPr>
          <p:cNvPr id="17" name="Oval 16"/>
          <p:cNvSpPr/>
          <p:nvPr/>
        </p:nvSpPr>
        <p:spPr>
          <a:xfrm>
            <a:off x="6724821" y="5889448"/>
            <a:ext cx="616017" cy="728255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88192" y="1521077"/>
            <a:ext cx="616017" cy="728255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6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9307" y="1569144"/>
            <a:ext cx="113516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Câu 1 : Vì sao chúa Trịnh muốn ăn món “mầm đá”?</a:t>
            </a:r>
          </a:p>
          <a:p>
            <a:pPr algn="ctr"/>
            <a: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 </a:t>
            </a:r>
            <a:b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</a:br>
            <a:b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</a:br>
            <a:endParaRPr lang="vi-VN" sz="4000" dirty="0">
              <a:solidFill>
                <a:srgbClr val="C000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255" y="3155708"/>
            <a:ext cx="11351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Vì Chúa đã chán các món cao lương mĩ vị quen thuộc, muốn tìm một món ăn mới lạ.</a:t>
            </a: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4948015D-3D11-4496-8708-3D9580EF5B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91" y="3620055"/>
            <a:ext cx="3622437" cy="36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14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58143" y="601163"/>
            <a:ext cx="113516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Câu 2: Trạng Quỳnh chuẩn bị món ăn cho chúa</a:t>
            </a:r>
          </a:p>
          <a:p>
            <a:pPr algn="ctr"/>
            <a: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như thế nào?</a:t>
            </a:r>
            <a:b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</a:br>
            <a:b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</a:br>
            <a:endParaRPr lang="vi-VN" sz="4000" dirty="0">
              <a:solidFill>
                <a:srgbClr val="C000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359" y="2583054"/>
            <a:ext cx="113516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+ Lấy đá đem về ninh và đem một lọ tương thật ngon vào phủ Chúa.</a:t>
            </a:r>
          </a:p>
          <a:p>
            <a:r>
              <a:rPr lang="vi-VN" sz="40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+ Chúa đòi ăn “mầm đá” nhưng Trạng bảo chưa chín.</a:t>
            </a:r>
            <a:br>
              <a:rPr lang="vi-VN" sz="4000" dirty="0">
                <a:solidFill>
                  <a:srgbClr val="002060"/>
                </a:solidFill>
                <a:latin typeface="#9Slide03 AmpleSoft Bold" panose="02000000000000000000" pitchFamily="2" charset="0"/>
              </a:rPr>
            </a:br>
            <a:r>
              <a:rPr lang="vi-VN" sz="40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+ Khi thấy Chúa đã đói mèm, Trạng mới dọn cơm tương cho Chúa ăn tạm.</a:t>
            </a:r>
          </a:p>
        </p:txBody>
      </p:sp>
    </p:spTree>
    <p:extLst>
      <p:ext uri="{BB962C8B-B14F-4D97-AF65-F5344CB8AC3E}">
        <p14:creationId xmlns:p14="http://schemas.microsoft.com/office/powerpoint/2010/main" val="4046889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3255" y="2003253"/>
            <a:ext cx="11901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Câu 3: Cuối cùng, Chúa có ăn được “mầm đá” không? Vì sao?</a:t>
            </a:r>
            <a:b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</a:br>
            <a:endParaRPr lang="vi-VN" sz="4000" dirty="0">
              <a:solidFill>
                <a:srgbClr val="C000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564" y="3626763"/>
            <a:ext cx="7077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Chúa không ăn được “mầm đá” vì món này ninh mãi chưa nhừ.</a:t>
            </a: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5A848624-F7EC-4308-ABB8-CAE6C0404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83" y="2126861"/>
            <a:ext cx="5646681" cy="564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9307" y="1569144"/>
            <a:ext cx="11351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Câu 4: Vì sao Chúa ăn tương vẫn thấy ngon miệng?</a:t>
            </a:r>
          </a:p>
        </p:txBody>
      </p:sp>
      <p:sp>
        <p:nvSpPr>
          <p:cNvPr id="9" name="Rectangle 8"/>
          <p:cNvSpPr/>
          <p:nvPr/>
        </p:nvSpPr>
        <p:spPr>
          <a:xfrm>
            <a:off x="5068528" y="3562108"/>
            <a:ext cx="681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Chúa ăn tương vẫn thấy ngon miệng vì lúc đó đã quá đói.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EDA10F33-0D93-447E-9944-395AAC9F9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561" y="2435088"/>
            <a:ext cx="5360698" cy="414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91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669" y="1498830"/>
            <a:ext cx="11643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Sự khôn khéo và thông minh của Trạng Quỳnh được thể hiện qua những chi tiết nào?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0525" y="3009900"/>
            <a:ext cx="11363325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4">
                    <a:lumMod val="50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A. Bắt Chúa phải chờ đến khi đói lả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0524" y="3883331"/>
            <a:ext cx="11363325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4">
                    <a:lumMod val="50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B. Bẩm Chúa rằng không có món “mầm đá”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0524" y="4775812"/>
            <a:ext cx="11363325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4">
                    <a:lumMod val="50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C. Thay thế món “mầm đá” bằng món ngon, vật lạ khác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0523" y="5669211"/>
            <a:ext cx="11363325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4">
                    <a:lumMod val="50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D. Nói,lái, chơi chữ để Chúa không nhận ra.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69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animBg="1"/>
      <p:bldP spid="9" grpId="1" build="allAtOnce" animBg="1"/>
      <p:bldP spid="10" grpId="0" build="p" animBg="1"/>
      <p:bldP spid="11" grpId="0" build="p" animBg="1"/>
      <p:bldP spid="12" grpId="0" build="p" animBg="1"/>
      <p:bldP spid="12" grpI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7194" y="1603605"/>
            <a:ext cx="11643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Câu 5: Em có nhận xét gì về nhân vật Trạng Quỳnh?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370B54-DE6A-4C07-8413-C62590912AB2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3547530" y="3183321"/>
            <a:ext cx="1253789" cy="658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0AD97E-6CFA-4DC4-AEFA-CFD90BCA8812}"/>
              </a:ext>
            </a:extLst>
          </p:cNvPr>
          <p:cNvCxnSpPr/>
          <p:nvPr/>
        </p:nvCxnSpPr>
        <p:spPr>
          <a:xfrm flipV="1">
            <a:off x="7621899" y="4487403"/>
            <a:ext cx="860793" cy="90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1C75F6-12A6-4BA5-A477-CF616D9841DA}"/>
              </a:ext>
            </a:extLst>
          </p:cNvPr>
          <p:cNvCxnSpPr>
            <a:endCxn id="24" idx="3"/>
          </p:cNvCxnSpPr>
          <p:nvPr/>
        </p:nvCxnSpPr>
        <p:spPr>
          <a:xfrm flipH="1">
            <a:off x="3456591" y="4964342"/>
            <a:ext cx="1079701" cy="277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317384" y="3574473"/>
            <a:ext cx="3304515" cy="1825861"/>
          </a:xfrm>
          <a:prstGeom prst="ellipse">
            <a:avLst/>
          </a:prstGeom>
          <a:noFill/>
          <a:ln w="28575">
            <a:prstDash val="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TRẠNG QUỲNH</a:t>
            </a:r>
            <a:endParaRPr lang="en-US" sz="4000" dirty="0">
              <a:solidFill>
                <a:srgbClr val="0070C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72671" y="2595418"/>
            <a:ext cx="2383920" cy="979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 minh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72671" y="4752097"/>
            <a:ext cx="2383920" cy="979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thương dân lành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526587" y="2997189"/>
            <a:ext cx="2979635" cy="2729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 dùng lời lẽ hài hước để châm biếm thói xấu của vua chúa và quan lại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F75F78E-57B0-444A-A753-C7D0D3447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299" y="3155089"/>
            <a:ext cx="4329500" cy="4329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A6A299-7855-4140-B0CA-FED85BC9D3B0}"/>
              </a:ext>
            </a:extLst>
          </p:cNvPr>
          <p:cNvSpPr/>
          <p:nvPr/>
        </p:nvSpPr>
        <p:spPr>
          <a:xfrm>
            <a:off x="3162412" y="56105"/>
            <a:ext cx="54735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8000" b="1" dirty="0">
                <a:solidFill>
                  <a:srgbClr val="133523"/>
                </a:solidFill>
                <a:latin typeface="UTM Silk Script" panose="02040603050506020204" pitchFamily="18" charset="0"/>
              </a:rPr>
              <a:t>Nội dung chính</a:t>
            </a:r>
            <a:endParaRPr lang="en-US" sz="8000" b="1" dirty="0">
              <a:solidFill>
                <a:srgbClr val="133523"/>
              </a:solidFill>
              <a:latin typeface="UTM Silk Script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65828-C695-4202-A323-E65A3F9C9F1E}"/>
              </a:ext>
            </a:extLst>
          </p:cNvPr>
          <p:cNvSpPr/>
          <p:nvPr/>
        </p:nvSpPr>
        <p:spPr>
          <a:xfrm>
            <a:off x="4695649" y="1995097"/>
            <a:ext cx="69059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CC0000"/>
                </a:solidFill>
                <a:latin typeface="UTM Silk Script" panose="02040603050506020204" pitchFamily="18" charset="0"/>
              </a:rPr>
              <a:t>Ca ngợi Trạng Quỳnh thông minh, vừa biết cách làm cho chúa ăn ngon miệng, vừa khéo giúp chúa thấy bài học về ăn uống.</a:t>
            </a:r>
            <a:endParaRPr lang="en-US" sz="4400" b="1" dirty="0">
              <a:solidFill>
                <a:srgbClr val="CC0000"/>
              </a:solidFill>
              <a:latin typeface="UTM Silk Script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010C0-06C3-4FE8-BC8C-177E9C304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7384" y="232462"/>
            <a:ext cx="7252127" cy="72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7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39161" y="896645"/>
            <a:ext cx="294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t>https://www.ypppt.com/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pic>
        <p:nvPicPr>
          <p:cNvPr id="6" name="图形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33" y="1265977"/>
            <a:ext cx="7401152" cy="41735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E2695DF-BA5C-49D0-AA73-A39FAA5738F5}"/>
              </a:ext>
            </a:extLst>
          </p:cNvPr>
          <p:cNvGrpSpPr/>
          <p:nvPr/>
        </p:nvGrpSpPr>
        <p:grpSpPr>
          <a:xfrm>
            <a:off x="4518010" y="1493593"/>
            <a:ext cx="6709249" cy="3718349"/>
            <a:chOff x="2686131" y="1526532"/>
            <a:chExt cx="6709249" cy="37183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E69328-2888-4316-BCBD-2B7F216E04E9}"/>
                </a:ext>
              </a:extLst>
            </p:cNvPr>
            <p:cNvSpPr txBox="1"/>
            <p:nvPr/>
          </p:nvSpPr>
          <p:spPr>
            <a:xfrm>
              <a:off x="2796617" y="1613118"/>
              <a:ext cx="6598763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500" dirty="0">
                  <a:solidFill>
                    <a:srgbClr val="456A73"/>
                  </a:solidFill>
                  <a:latin typeface="UTM Futura Extra" panose="02040603050506020204" pitchFamily="18" charset="0"/>
                </a:rPr>
                <a:t>LUYỆN ĐỌC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68E673-0F8B-4FDA-A824-BE3528947C25}"/>
                </a:ext>
              </a:extLst>
            </p:cNvPr>
            <p:cNvSpPr txBox="1"/>
            <p:nvPr/>
          </p:nvSpPr>
          <p:spPr>
            <a:xfrm>
              <a:off x="2686131" y="1526532"/>
              <a:ext cx="6598763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500" dirty="0">
                  <a:solidFill>
                    <a:srgbClr val="A1A1C5"/>
                  </a:solidFill>
                  <a:latin typeface="UTM Futura Extra" panose="02040603050506020204" pitchFamily="18" charset="0"/>
                </a:rPr>
                <a:t>LUYỆN ĐỌC</a:t>
              </a:r>
            </a:p>
          </p:txBody>
        </p:sp>
      </p:grpSp>
      <p:pic>
        <p:nvPicPr>
          <p:cNvPr id="2050" name="Picture 2" descr="Ăn &quot;mầm đá&quot; (trang 157) - Tiếng Việt 4 tậ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4" y="3095918"/>
            <a:ext cx="6667500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4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52291E5-81F7-45F3-8DE5-7B846A653DD7}"/>
              </a:ext>
            </a:extLst>
          </p:cNvPr>
          <p:cNvSpPr/>
          <p:nvPr/>
        </p:nvSpPr>
        <p:spPr>
          <a:xfrm>
            <a:off x="1365250" y="889000"/>
            <a:ext cx="9448800" cy="52451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66B20E0-D32F-4F70-AE37-3C88FB675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350" y="4587745"/>
            <a:ext cx="3128132" cy="19644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241F1-EBB9-4955-B683-131445489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70" y="4250157"/>
            <a:ext cx="7806430" cy="26078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3ECB890-47B5-4A90-9EC0-3F99A34DDC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0917"/>
            <a:ext cx="12192000" cy="12170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F907F44-6F47-4E4A-87E2-62DECBF695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28" y="5274418"/>
            <a:ext cx="10123503" cy="171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97C0470-2664-4AD0-B2A1-A679595AF4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7640" cy="53998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93993A7-4762-4B3E-AE2C-81995B1A18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45" y="0"/>
            <a:ext cx="1644755" cy="33646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2D12CD-4BE1-41AA-8E1D-2CE172A746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0927" y="1130300"/>
            <a:ext cx="1066915" cy="77758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33EE259-D840-472A-9DE5-10EDAB39AE3A}"/>
              </a:ext>
            </a:extLst>
          </p:cNvPr>
          <p:cNvSpPr/>
          <p:nvPr/>
        </p:nvSpPr>
        <p:spPr>
          <a:xfrm>
            <a:off x="2219670" y="1458188"/>
            <a:ext cx="6505307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ruba KT" panose="02040603050506020204" pitchFamily="18" charset="0"/>
              </a:rPr>
              <a:t>DẶN </a:t>
            </a:r>
          </a:p>
          <a:p>
            <a:pPr algn="ctr"/>
            <a:r>
              <a:rPr lang="en-US" sz="1380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ruba KT" panose="02040603050506020204" pitchFamily="18" charset="0"/>
              </a:rPr>
              <a:t>        DÒ</a:t>
            </a:r>
            <a:endParaRPr lang="en-US" sz="4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rruba K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99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52291E5-81F7-45F3-8DE5-7B846A653DD7}"/>
              </a:ext>
            </a:extLst>
          </p:cNvPr>
          <p:cNvSpPr/>
          <p:nvPr/>
        </p:nvSpPr>
        <p:spPr>
          <a:xfrm>
            <a:off x="1365250" y="889000"/>
            <a:ext cx="9448800" cy="52451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66B20E0-D32F-4F70-AE37-3C88FB675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350" y="4587745"/>
            <a:ext cx="3128132" cy="19644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241F1-EBB9-4955-B683-131445489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70" y="4250157"/>
            <a:ext cx="7806430" cy="26078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3ECB890-47B5-4A90-9EC0-3F99A34DDC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0917"/>
            <a:ext cx="12192000" cy="12170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F907F44-6F47-4E4A-87E2-62DECBF695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28" y="5274418"/>
            <a:ext cx="10123503" cy="171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97C0470-2664-4AD0-B2A1-A679595AF4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7640" cy="53998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93993A7-4762-4B3E-AE2C-81995B1A18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45" y="0"/>
            <a:ext cx="1644755" cy="33646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2D12CD-4BE1-41AA-8E1D-2CE172A746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0927" y="1130300"/>
            <a:ext cx="1066915" cy="77758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33EE259-D840-472A-9DE5-10EDAB39AE3A}"/>
              </a:ext>
            </a:extLst>
          </p:cNvPr>
          <p:cNvSpPr/>
          <p:nvPr/>
        </p:nvSpPr>
        <p:spPr>
          <a:xfrm>
            <a:off x="1181318" y="1220473"/>
            <a:ext cx="9610323" cy="47705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ruba KT" panose="02040603050506020204" pitchFamily="18" charset="0"/>
              </a:rPr>
              <a:t>Chúc các em</a:t>
            </a:r>
          </a:p>
          <a:p>
            <a:pPr algn="ctr"/>
            <a:r>
              <a:rPr lang="en-US" sz="1380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ruba KT" panose="02040603050506020204" pitchFamily="18" charset="0"/>
              </a:rPr>
              <a:t>học tốt</a:t>
            </a:r>
            <a:r>
              <a:rPr lang="en-US" sz="1660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ruba KT" panose="02040603050506020204" pitchFamily="18" charset="0"/>
              </a:rPr>
              <a:t>!</a:t>
            </a:r>
            <a:endParaRPr lang="en-US" sz="4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rruba K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1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456" y="2401824"/>
            <a:ext cx="12496800" cy="6205843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quà tặng tiếp theo sẽ được MĂNG NON cập nhật tại nhóm Măng Non – Tài liệu Tiểu học sau: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2"/>
              </a:rPr>
              <a:t>https://www.facebook.com/groups/629898828017053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Mời thầy cô tham gia nhóm để chủ động cập nhật bài giảng điện tử lớp 4 và quà tặng hằng tuần 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mới nhất nhé!</a:t>
            </a: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06E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064" y="-1969689"/>
            <a:ext cx="3113783" cy="46153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97024" y="0"/>
            <a:ext cx="10094976" cy="27675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6E8A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CHUYÊN GIÁO ÁN ĐIỆN TỬ THEO TUẦN KHỐI 4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THAO GIẢNG – ELEARNING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Nhóm chia sẻ tài liệu - Qùa tặng: Măng Non – Tài liệu Tiểu học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Page: Măng Non – Tài liệu Tiểu học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-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0984848929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879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00907" y="335573"/>
            <a:ext cx="396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>
                    <a:lumMod val="75000"/>
                  </a:schemeClr>
                </a:solidFill>
                <a:latin typeface="UTM Deutsch Gothic" panose="02040603050506020204" pitchFamily="18" charset="0"/>
              </a:rPr>
              <a:t>Ăn “mầm đá”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UTM Deutsch Gothic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3" y="1037445"/>
            <a:ext cx="115731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minh.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-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ạ?”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ạ.”.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4458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0907" y="335573"/>
            <a:ext cx="396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>
                    <a:lumMod val="75000"/>
                  </a:schemeClr>
                </a:solidFill>
                <a:latin typeface="UTM Deutsch Gothic" panose="02040603050506020204" pitchFamily="18" charset="0"/>
              </a:rPr>
              <a:t>Ăn “mầm đá”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UTM Deutsch Gothic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654" y="1166570"/>
            <a:ext cx="1153943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Xin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lo,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Sao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no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			               TRUYỆN DÂN GIAN VIỆT NAM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54494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8762" y="1654024"/>
            <a:ext cx="294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t>https://www.ypppt.com/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pic>
        <p:nvPicPr>
          <p:cNvPr id="10" name="图形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6" y="2090586"/>
            <a:ext cx="7401152" cy="41735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C8D128B-AFD6-4F94-A700-5687E8394E84}"/>
              </a:ext>
            </a:extLst>
          </p:cNvPr>
          <p:cNvGrpSpPr/>
          <p:nvPr/>
        </p:nvGrpSpPr>
        <p:grpSpPr>
          <a:xfrm>
            <a:off x="718327" y="2324792"/>
            <a:ext cx="6722025" cy="3711759"/>
            <a:chOff x="2648725" y="1576415"/>
            <a:chExt cx="6722025" cy="37117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E69328-2888-4316-BCBD-2B7F216E04E9}"/>
                </a:ext>
              </a:extLst>
            </p:cNvPr>
            <p:cNvSpPr txBox="1"/>
            <p:nvPr/>
          </p:nvSpPr>
          <p:spPr>
            <a:xfrm>
              <a:off x="2771987" y="1656411"/>
              <a:ext cx="6598763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456A73"/>
                  </a:solidFill>
                  <a:latin typeface="UTM Futura Extra" panose="02040603050506020204" pitchFamily="18" charset="0"/>
                </a:rPr>
                <a:t>CHIA</a:t>
              </a:r>
            </a:p>
            <a:p>
              <a:r>
                <a:rPr lang="en-US" sz="11500" dirty="0">
                  <a:solidFill>
                    <a:srgbClr val="456A73"/>
                  </a:solidFill>
                  <a:latin typeface="UTM Futura Extra" panose="02040603050506020204" pitchFamily="18" charset="0"/>
                </a:rPr>
                <a:t>ĐOẠN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F0DF48-6043-46B8-AAE2-55EC85920A50}"/>
                </a:ext>
              </a:extLst>
            </p:cNvPr>
            <p:cNvSpPr txBox="1"/>
            <p:nvPr/>
          </p:nvSpPr>
          <p:spPr>
            <a:xfrm>
              <a:off x="2648725" y="1576415"/>
              <a:ext cx="6598763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8AC8C7"/>
                  </a:solidFill>
                  <a:latin typeface="UTM Futura Extra" panose="02040603050506020204" pitchFamily="18" charset="0"/>
                </a:rPr>
                <a:t>CHIA</a:t>
              </a:r>
            </a:p>
            <a:p>
              <a:r>
                <a:rPr lang="en-US" sz="11500" dirty="0">
                  <a:solidFill>
                    <a:srgbClr val="8AC8C7"/>
                  </a:solidFill>
                  <a:latin typeface="UTM Futura Extra" panose="02040603050506020204" pitchFamily="18" charset="0"/>
                </a:rPr>
                <a:t>ĐOẠN</a:t>
              </a:r>
            </a:p>
          </p:txBody>
        </p:sp>
      </p:grpSp>
      <p:pic>
        <p:nvPicPr>
          <p:cNvPr id="2050" name="Picture 2" descr="Ăn &quot;mầm đá&quot; (trang 157) - Tiếng Việt 4 tậ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72" y="352668"/>
            <a:ext cx="6667500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4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8922AC-8D1F-4220-ACB3-AA800C95BA01}"/>
              </a:ext>
            </a:extLst>
          </p:cNvPr>
          <p:cNvSpPr/>
          <p:nvPr/>
        </p:nvSpPr>
        <p:spPr>
          <a:xfrm>
            <a:off x="222757" y="5115417"/>
            <a:ext cx="11645970" cy="1534766"/>
          </a:xfrm>
          <a:prstGeom prst="rect">
            <a:avLst/>
          </a:prstGeom>
          <a:solidFill>
            <a:schemeClr val="accent6">
              <a:lumMod val="20000"/>
              <a:lumOff val="80000"/>
              <a:alpha val="686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922AC-8D1F-4220-ACB3-AA800C95BA01}"/>
              </a:ext>
            </a:extLst>
          </p:cNvPr>
          <p:cNvSpPr/>
          <p:nvPr/>
        </p:nvSpPr>
        <p:spPr>
          <a:xfrm>
            <a:off x="222757" y="2321371"/>
            <a:ext cx="11645970" cy="2749393"/>
          </a:xfrm>
          <a:prstGeom prst="rect">
            <a:avLst/>
          </a:prstGeom>
          <a:solidFill>
            <a:srgbClr val="EED5F9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00907" y="335573"/>
            <a:ext cx="396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>
                    <a:lumMod val="75000"/>
                  </a:schemeClr>
                </a:solidFill>
                <a:latin typeface="UTM Deutsch Gothic" panose="02040603050506020204" pitchFamily="18" charset="0"/>
              </a:rPr>
              <a:t>Ăn “mầm đá”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UTM Deutsch Gothic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922AC-8D1F-4220-ACB3-AA800C95BA01}"/>
              </a:ext>
            </a:extLst>
          </p:cNvPr>
          <p:cNvSpPr/>
          <p:nvPr/>
        </p:nvSpPr>
        <p:spPr>
          <a:xfrm>
            <a:off x="193963" y="1123719"/>
            <a:ext cx="11674764" cy="1153000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1" b="66801"/>
          <a:stretch/>
        </p:blipFill>
        <p:spPr>
          <a:xfrm rot="20828348">
            <a:off x="260057" y="1160623"/>
            <a:ext cx="374126" cy="3773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963" y="1037445"/>
            <a:ext cx="115731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minh.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-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ạ?”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ạ.”.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2" r="42758" b="69061"/>
          <a:stretch/>
        </p:blipFill>
        <p:spPr>
          <a:xfrm>
            <a:off x="436116" y="2243602"/>
            <a:ext cx="264161" cy="395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4" t="3555" r="16963" b="65630"/>
          <a:stretch/>
        </p:blipFill>
        <p:spPr>
          <a:xfrm>
            <a:off x="449402" y="5115416"/>
            <a:ext cx="250875" cy="3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9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2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8922AC-8D1F-4220-ACB3-AA800C95BA01}"/>
              </a:ext>
            </a:extLst>
          </p:cNvPr>
          <p:cNvSpPr/>
          <p:nvPr/>
        </p:nvSpPr>
        <p:spPr>
          <a:xfrm>
            <a:off x="258618" y="1196636"/>
            <a:ext cx="11702473" cy="4825473"/>
          </a:xfrm>
          <a:prstGeom prst="rect">
            <a:avLst/>
          </a:prstGeom>
          <a:solidFill>
            <a:schemeClr val="accent4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00907" y="335573"/>
            <a:ext cx="396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>
                    <a:lumMod val="75000"/>
                  </a:schemeClr>
                </a:solidFill>
                <a:latin typeface="UTM Deutsch Gothic" panose="02040603050506020204" pitchFamily="18" charset="0"/>
              </a:rPr>
              <a:t>Ăn “mầm đá”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UTM Deutsch Gothic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654" y="1166570"/>
            <a:ext cx="115394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Xin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lo,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Sao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no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just"/>
            <a:r>
              <a:rPr lang="en-US" sz="2600">
                <a:latin typeface="Times New Roman" pitchFamily="18" charset="0"/>
                <a:cs typeface="Times New Roman" pitchFamily="18" charset="0"/>
              </a:rPr>
              <a:t>						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TRUYỆN DÂN GIAN VIỆT NAM</a:t>
            </a:r>
            <a:endParaRPr lang="en-US" sz="26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E561AAA-61F8-4072-965C-F70BF13C84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31422" r="58489" b="39524"/>
          <a:stretch/>
        </p:blipFill>
        <p:spPr>
          <a:xfrm>
            <a:off x="487452" y="1574319"/>
            <a:ext cx="417712" cy="55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4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1274F2B1-2AC4-4E8C-A4C4-8C644DFE6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38" y="3408300"/>
            <a:ext cx="3622437" cy="36224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396C653-D5B0-496F-8BF8-EEC51CAA4938}"/>
              </a:ext>
            </a:extLst>
          </p:cNvPr>
          <p:cNvGrpSpPr/>
          <p:nvPr/>
        </p:nvGrpSpPr>
        <p:grpSpPr>
          <a:xfrm>
            <a:off x="6364035" y="4256178"/>
            <a:ext cx="6668309" cy="1675118"/>
            <a:chOff x="-304800" y="4376178"/>
            <a:chExt cx="10591800" cy="2088297"/>
          </a:xfrm>
        </p:grpSpPr>
        <p:pic>
          <p:nvPicPr>
            <p:cNvPr id="9" name="Picture 8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598F3AD0-D0D6-4A66-A92E-025128DF7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545" b="31602"/>
            <a:stretch/>
          </p:blipFill>
          <p:spPr>
            <a:xfrm flipH="1">
              <a:off x="-304800" y="4376178"/>
              <a:ext cx="10591800" cy="2088297"/>
            </a:xfrm>
            <a:prstGeom prst="rect">
              <a:avLst/>
            </a:prstGeom>
          </p:spPr>
        </p:pic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E561AAA-61F8-4072-965C-F70BF13C8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3" t="31422" r="58489" b="39524"/>
            <a:stretch/>
          </p:blipFill>
          <p:spPr>
            <a:xfrm>
              <a:off x="1724747" y="4386607"/>
              <a:ext cx="1136468" cy="150171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EC7187-F4AB-4939-9793-423916776A01}"/>
              </a:ext>
            </a:extLst>
          </p:cNvPr>
          <p:cNvSpPr txBox="1"/>
          <p:nvPr/>
        </p:nvSpPr>
        <p:spPr>
          <a:xfrm>
            <a:off x="8567189" y="4264544"/>
            <a:ext cx="66675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vi-VN" altLang="zh-CN" sz="4400" b="1" dirty="0">
                <a:solidFill>
                  <a:srgbClr val="4C7E7B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bênh vực</a:t>
            </a:r>
            <a:endParaRPr lang="zh-CN" altLang="en-US" sz="4400" b="1" dirty="0">
              <a:solidFill>
                <a:srgbClr val="4C7E7B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893E71-2203-4DFB-8921-7F5FAB281CAF}"/>
              </a:ext>
            </a:extLst>
          </p:cNvPr>
          <p:cNvSpPr txBox="1"/>
          <p:nvPr/>
        </p:nvSpPr>
        <p:spPr>
          <a:xfrm>
            <a:off x="2903598" y="307477"/>
            <a:ext cx="91531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>
                    <a:schemeClr val="bg1"/>
                  </a:outerShdw>
                </a:effectLst>
                <a:latin typeface="UTM Aquarelle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8800" b="1" dirty="0"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>
                    <a:schemeClr val="bg1"/>
                  </a:outerShdw>
                </a:effectLst>
                <a:latin typeface="UTM Aquarel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>
                    <a:schemeClr val="bg1"/>
                  </a:outerShdw>
                </a:effectLst>
                <a:latin typeface="UTM Aquarelle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8800" b="1" dirty="0"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>
                    <a:schemeClr val="bg1"/>
                  </a:outerShdw>
                </a:effectLst>
                <a:latin typeface="UTM Aquarel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>
                    <a:schemeClr val="bg1"/>
                  </a:outerShdw>
                </a:effectLst>
                <a:latin typeface="UTM Aquarelle" panose="02040603050506020204" pitchFamily="18" charset="0"/>
                <a:cs typeface="Times New Roman" panose="02020603050405020304" pitchFamily="18" charset="0"/>
              </a:rPr>
              <a:t>từ</a:t>
            </a:r>
            <a:endParaRPr lang="en-US" sz="1600" b="1" dirty="0"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>
                  <a:schemeClr val="bg1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8DB0F7-97AC-4FCB-8F1C-086C080A9DFF}"/>
              </a:ext>
            </a:extLst>
          </p:cNvPr>
          <p:cNvGrpSpPr/>
          <p:nvPr/>
        </p:nvGrpSpPr>
        <p:grpSpPr>
          <a:xfrm>
            <a:off x="1990446" y="1851097"/>
            <a:ext cx="6102376" cy="1882348"/>
            <a:chOff x="-457200" y="5065608"/>
            <a:chExt cx="10591800" cy="208829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6120269-4896-42EB-B1CB-00B962254C21}"/>
                </a:ext>
              </a:extLst>
            </p:cNvPr>
            <p:cNvGrpSpPr/>
            <p:nvPr/>
          </p:nvGrpSpPr>
          <p:grpSpPr>
            <a:xfrm>
              <a:off x="-457200" y="5065608"/>
              <a:ext cx="10591800" cy="2088297"/>
              <a:chOff x="-304800" y="4280294"/>
              <a:chExt cx="10591800" cy="2088297"/>
            </a:xfrm>
          </p:grpSpPr>
          <p:pic>
            <p:nvPicPr>
              <p:cNvPr id="16" name="Picture 15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id="{58F02035-830A-4D84-8627-0321C6FBA7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4" b="83333"/>
              <a:stretch/>
            </p:blipFill>
            <p:spPr>
              <a:xfrm flipH="1">
                <a:off x="-304800" y="4280294"/>
                <a:ext cx="10591800" cy="2088297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85A40315-383F-4AA9-B831-575864DBDE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640" b="30080" l="23200" r="40800">
                            <a14:foregroundMark x1="33000" y1="9640" x2="33520" y2="12880"/>
                            <a14:foregroundMark x1="34760" y1="10400" x2="35000" y2="12640"/>
                            <a14:foregroundMark x1="35000" y1="9640" x2="34000" y2="15400"/>
                            <a14:foregroundMark x1="34760" y1="9640" x2="35520" y2="16400"/>
                            <a14:foregroundMark x1="31000" y1="22640" x2="31000" y2="26360"/>
                            <a14:foregroundMark x1="30000" y1="21120" x2="30520" y2="25640"/>
                            <a14:foregroundMark x1="30760" y1="21120" x2="30280" y2="26120"/>
                            <a14:foregroundMark x1="30760" y1="23360" x2="29280" y2="27880"/>
                            <a14:foregroundMark x1="25520" y1="29360" x2="30520" y2="29640"/>
                            <a14:foregroundMark x1="29520" y1="11120" x2="32280" y2="9640"/>
                            <a14:foregroundMark x1="35000" y1="8640" x2="34280" y2="11880"/>
                            <a14:foregroundMark x1="32280" y1="6640" x2="34280" y2="816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27" t="3962" r="56985" b="66984"/>
              <a:stretch/>
            </p:blipFill>
            <p:spPr>
              <a:xfrm>
                <a:off x="1454332" y="4533900"/>
                <a:ext cx="1136468" cy="1501711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1A35B0-B7B2-4B84-BAF0-750B16521770}"/>
                </a:ext>
              </a:extLst>
            </p:cNvPr>
            <p:cNvSpPr txBox="1"/>
            <p:nvPr/>
          </p:nvSpPr>
          <p:spPr>
            <a:xfrm>
              <a:off x="2407169" y="5394451"/>
              <a:ext cx="6667500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vi-VN" altLang="zh-CN" sz="44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châm biếm</a:t>
              </a:r>
              <a:endParaRPr lang="zh-CN" altLang="en-US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2252BA-CB4A-47FF-840A-C14A57EF0F28}"/>
              </a:ext>
            </a:extLst>
          </p:cNvPr>
          <p:cNvGrpSpPr/>
          <p:nvPr/>
        </p:nvGrpSpPr>
        <p:grpSpPr>
          <a:xfrm>
            <a:off x="1746657" y="4209021"/>
            <a:ext cx="6511820" cy="1700892"/>
            <a:chOff x="-457200" y="5275421"/>
            <a:chExt cx="10591800" cy="20882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55D815A-C496-41C1-BFED-AE8C1627CECC}"/>
                </a:ext>
              </a:extLst>
            </p:cNvPr>
            <p:cNvGrpSpPr/>
            <p:nvPr/>
          </p:nvGrpSpPr>
          <p:grpSpPr>
            <a:xfrm>
              <a:off x="-457200" y="5275421"/>
              <a:ext cx="10591800" cy="2088297"/>
              <a:chOff x="-304800" y="4490107"/>
              <a:chExt cx="10591800" cy="2088297"/>
            </a:xfrm>
          </p:grpSpPr>
          <p:pic>
            <p:nvPicPr>
              <p:cNvPr id="21" name="Picture 20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id="{A00BB7EC-E7C4-4FAC-86AD-699811531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80" t="18635" r="180" b="65512"/>
              <a:stretch/>
            </p:blipFill>
            <p:spPr>
              <a:xfrm flipH="1">
                <a:off x="-304800" y="4490107"/>
                <a:ext cx="10591800" cy="2088297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340E16DE-A7E3-430E-9860-939EF9DA2C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7040" b="30280" l="45440" r="65240">
                            <a14:foregroundMark x1="54920" y1="10160" x2="57480" y2="15680"/>
                            <a14:foregroundMark x1="51960" y1="9080" x2="59720" y2="12000"/>
                            <a14:foregroundMark x1="54560" y1="9440" x2="61200" y2="13840"/>
                            <a14:foregroundMark x1="59320" y1="10920" x2="59320" y2="15320"/>
                            <a14:foregroundMark x1="57480" y1="10160" x2="62088" y2="12583"/>
                            <a14:foregroundMark x1="59720" y1="11280" x2="59720" y2="11280"/>
                            <a14:foregroundMark x1="50120" y1="22320" x2="49000" y2="25640"/>
                            <a14:foregroundMark x1="47920" y1="21960" x2="49760" y2="26000"/>
                            <a14:foregroundMark x1="48280" y1="21960" x2="52720" y2="27120"/>
                            <a14:foregroundMark x1="47560" y1="23440" x2="49400" y2="26760"/>
                            <a14:foregroundMark x1="48280" y1="22680" x2="50799" y2="26763"/>
                            <a14:foregroundMark x1="47560" y1="23080" x2="51464" y2="26689"/>
                            <a14:foregroundMark x1="47560" y1="22680" x2="50816" y2="27387"/>
                            <a14:foregroundMark x1="47160" y1="21960" x2="57880" y2="26400"/>
                            <a14:foregroundMark x1="57480" y1="8680" x2="60080" y2="12000"/>
                            <a14:foregroundMark x1="59320" y1="9440" x2="61637" y2="12399"/>
                            <a14:foregroundMark x1="61080" y1="13348" x2="61560" y2="14600"/>
                            <a14:foregroundMark x1="59720" y1="9800" x2="60808" y2="12638"/>
                            <a14:foregroundMark x1="53080" y1="7960" x2="60440" y2="10920"/>
                            <a14:foregroundMark x1="59320" y1="9440" x2="59320" y2="14600"/>
                            <a14:foregroundMark x1="49000" y1="24160" x2="55078" y2="27199"/>
                            <a14:foregroundMark x1="51920" y1="7240" x2="55080" y2="7400"/>
                            <a14:foregroundMark x1="55080" y1="7400" x2="57320" y2="8040"/>
                            <a14:foregroundMark x1="57320" y1="8040" x2="58240" y2="8640"/>
                            <a14:foregroundMark x1="52400" y1="7240" x2="56280" y2="7520"/>
                            <a14:foregroundMark x1="56280" y1="7520" x2="58560" y2="8600"/>
                            <a14:foregroundMark x1="52880" y1="7440" x2="59000" y2="8840"/>
                            <a14:foregroundMark x1="59000" y1="8840" x2="60520" y2="11080"/>
                            <a14:foregroundMark x1="59880" y1="10000" x2="60840" y2="11040"/>
                            <a14:foregroundMark x1="60840" y1="11040" x2="60880" y2="11160"/>
                            <a14:foregroundMark x1="60080" y1="10160" x2="60880" y2="11360"/>
                            <a14:foregroundMark x1="60880" y1="11360" x2="60880" y2="11440"/>
                            <a14:foregroundMark x1="60120" y1="9920" x2="61120" y2="11160"/>
                            <a14:foregroundMark x1="60240" y1="10000" x2="61160" y2="10840"/>
                            <a14:foregroundMark x1="61160" y1="10840" x2="61200" y2="10920"/>
                            <a14:foregroundMark x1="47480" y1="23160" x2="48960" y2="26000"/>
                            <a14:foregroundMark x1="48400" y1="26040" x2="48560" y2="26080"/>
                            <a14:foregroundMark x1="47280" y1="23400" x2="47560" y2="25160"/>
                            <a14:foregroundMark x1="47480" y1="22720" x2="46960" y2="25240"/>
                            <a14:foregroundMark x1="47280" y1="22360" x2="47506" y2="24691"/>
                            <a14:backgroundMark x1="62640" y1="10920" x2="63400" y2="14960"/>
                            <a14:backgroundMark x1="55280" y1="30440" x2="58240" y2="29320"/>
                            <a14:backgroundMark x1="54560" y1="29320" x2="58600" y2="28960"/>
                            <a14:backgroundMark x1="56040" y1="28960" x2="58600" y2="28600"/>
                            <a14:backgroundMark x1="46880" y1="24720" x2="46920" y2="25600"/>
                            <a14:backgroundMark x1="50920" y1="27600" x2="51880" y2="27720"/>
                            <a14:backgroundMark x1="50600" y1="27560" x2="51560" y2="27680"/>
                            <a14:backgroundMark x1="50160" y1="27720" x2="51080" y2="27600"/>
                            <a14:backgroundMark x1="50680" y1="27480" x2="51560" y2="28560"/>
                            <a14:backgroundMark x1="50520" y1="27480" x2="50960" y2="27480"/>
                            <a14:backgroundMark x1="56080" y1="27560" x2="57360" y2="28160"/>
                            <a14:backgroundMark x1="55280" y1="27560" x2="55960" y2="27680"/>
                            <a14:backgroundMark x1="55000" y1="27400" x2="55640" y2="27400"/>
                            <a14:backgroundMark x1="50480" y1="27520" x2="51120" y2="27520"/>
                            <a14:backgroundMark x1="54880" y1="27520" x2="55640" y2="27480"/>
                            <a14:backgroundMark x1="61880" y1="12280" x2="62200" y2="12880"/>
                            <a14:backgroundMark x1="64480" y1="13240" x2="64480" y2="14680"/>
                            <a14:backgroundMark x1="61800" y1="12320" x2="62040" y2="13040"/>
                            <a14:backgroundMark x1="62320" y1="12240" x2="62200" y2="1316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49" t="4150" r="34763" b="66796"/>
              <a:stretch/>
            </p:blipFill>
            <p:spPr>
              <a:xfrm>
                <a:off x="1344638" y="4526938"/>
                <a:ext cx="1379512" cy="1822866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F0A3F8-11A9-48EE-8D43-6A56537B359C}"/>
                </a:ext>
              </a:extLst>
            </p:cNvPr>
            <p:cNvSpPr txBox="1"/>
            <p:nvPr/>
          </p:nvSpPr>
          <p:spPr>
            <a:xfrm>
              <a:off x="2812336" y="5396405"/>
              <a:ext cx="5156018" cy="1206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vi-VN" altLang="zh-CN" sz="4400" b="1" dirty="0">
                  <a:solidFill>
                    <a:srgbClr val="D3882C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hài hước</a:t>
              </a:r>
              <a:endParaRPr lang="zh-CN" altLang="en-US" sz="4400" b="1" dirty="0">
                <a:solidFill>
                  <a:srgbClr val="D3882C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091802-5A34-4621-ACA4-F01A0D0FA9E1}"/>
              </a:ext>
            </a:extLst>
          </p:cNvPr>
          <p:cNvGrpSpPr/>
          <p:nvPr/>
        </p:nvGrpSpPr>
        <p:grpSpPr>
          <a:xfrm>
            <a:off x="6887654" y="1812807"/>
            <a:ext cx="6426722" cy="1822098"/>
            <a:chOff x="25037" y="5030765"/>
            <a:chExt cx="10591800" cy="208829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95F1EB6-85F4-4016-BB82-4DE325C24C1F}"/>
                </a:ext>
              </a:extLst>
            </p:cNvPr>
            <p:cNvGrpSpPr/>
            <p:nvPr/>
          </p:nvGrpSpPr>
          <p:grpSpPr>
            <a:xfrm>
              <a:off x="25037" y="5030765"/>
              <a:ext cx="10591800" cy="2088297"/>
              <a:chOff x="177437" y="4245451"/>
              <a:chExt cx="10591800" cy="2088297"/>
            </a:xfrm>
          </p:grpSpPr>
          <p:pic>
            <p:nvPicPr>
              <p:cNvPr id="26" name="Picture 25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id="{B1409250-8760-4154-A89D-B495696C78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177" t="34147" r="6177" b="50000"/>
              <a:stretch/>
            </p:blipFill>
            <p:spPr>
              <a:xfrm flipH="1">
                <a:off x="177437" y="4245451"/>
                <a:ext cx="10591800" cy="2088297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62741DD0-032A-41D6-A0EF-AAE1F54930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024" t="3407" r="11988" b="67539"/>
              <a:stretch/>
            </p:blipFill>
            <p:spPr>
              <a:xfrm>
                <a:off x="1422764" y="4491088"/>
                <a:ext cx="1190847" cy="1573566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AB9BBE-E6EF-4486-83C9-270C46AD2D8D}"/>
                </a:ext>
              </a:extLst>
            </p:cNvPr>
            <p:cNvSpPr txBox="1"/>
            <p:nvPr/>
          </p:nvSpPr>
          <p:spPr>
            <a:xfrm>
              <a:off x="3009250" y="5291067"/>
              <a:ext cx="4514306" cy="1126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vi-VN" altLang="zh-CN" sz="4400" b="1" dirty="0">
                  <a:solidFill>
                    <a:srgbClr val="7663A3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túc trực</a:t>
              </a:r>
              <a:endParaRPr lang="zh-CN" altLang="en-US" sz="4400" b="1" dirty="0">
                <a:solidFill>
                  <a:srgbClr val="7663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9" name="图片 10">
            <a:extLst>
              <a:ext uri="{FF2B5EF4-FFF2-40B4-BE49-F238E27FC236}">
                <a16:creationId xmlns:a16="http://schemas.microsoft.com/office/drawing/2014/main" id="{CEFAA246-5854-469B-8AA8-24C1ED39BD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762562" y="0"/>
            <a:ext cx="2759724" cy="20152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4E909FE-DF12-4F61-B979-F180128338F4}"/>
              </a:ext>
            </a:extLst>
          </p:cNvPr>
          <p:cNvSpPr txBox="1"/>
          <p:nvPr/>
        </p:nvSpPr>
        <p:spPr>
          <a:xfrm>
            <a:off x="11279397" y="-1451573"/>
            <a:ext cx="4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accent6">
                    <a:lumMod val="60000"/>
                    <a:lumOff val="40000"/>
                  </a:schemeClr>
                </a:solidFill>
                <a:latin typeface="UTM Mabell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46212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27760" y="2621627"/>
            <a:ext cx="9966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500" i="1" dirty="0">
                <a:solidFill>
                  <a:srgbClr val="023337"/>
                </a:solidFill>
                <a:latin typeface="UTM Avo" panose="02040603050506020204" pitchFamily="18" charset="0"/>
              </a:rPr>
              <a:t>Trạng Quỳnh cho người đi lấy đá đem về ninh, còn mình về nhà kiếm một lọ tương thật ngon đem giấu trong phủ chúa.</a:t>
            </a:r>
            <a:endParaRPr lang="en-US" sz="4500" i="1" dirty="0">
              <a:solidFill>
                <a:srgbClr val="023337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277050" y="3306028"/>
            <a:ext cx="228600" cy="746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540640" y="3930066"/>
            <a:ext cx="228600" cy="746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036467" y="4676826"/>
            <a:ext cx="228600" cy="746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094217" y="4737189"/>
            <a:ext cx="228600" cy="746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E893E71-2203-4DFB-8921-7F5FAB281CAF}"/>
              </a:ext>
            </a:extLst>
          </p:cNvPr>
          <p:cNvSpPr txBox="1"/>
          <p:nvPr/>
        </p:nvSpPr>
        <p:spPr>
          <a:xfrm>
            <a:off x="1286554" y="702460"/>
            <a:ext cx="91531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>
                    <a:schemeClr val="bg1"/>
                  </a:outerShdw>
                </a:effectLst>
                <a:latin typeface="UTM Aquarelle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8800" b="1" dirty="0"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>
                    <a:schemeClr val="bg1"/>
                  </a:outerShdw>
                </a:effectLst>
                <a:latin typeface="UTM Aquarel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>
                    <a:schemeClr val="bg1"/>
                  </a:outerShdw>
                </a:effectLst>
                <a:latin typeface="UTM Aquarelle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8800" b="1" dirty="0"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>
                    <a:schemeClr val="bg1"/>
                  </a:outerShdw>
                </a:effectLst>
                <a:latin typeface="UTM Aquarel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8800" b="1" dirty="0"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>
                    <a:schemeClr val="bg1"/>
                  </a:outerShdw>
                </a:effectLst>
                <a:latin typeface="UTM Aquarelle" panose="02040603050506020204" pitchFamily="18" charset="0"/>
                <a:cs typeface="Times New Roman" panose="02020603050405020304" pitchFamily="18" charset="0"/>
              </a:rPr>
              <a:t>câu</a:t>
            </a:r>
            <a:endParaRPr lang="en-US" sz="1600" b="1" dirty="0"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>
                  <a:schemeClr val="bg1"/>
                </a:outerShdw>
              </a:effectLst>
            </a:endParaRPr>
          </a:p>
        </p:txBody>
      </p:sp>
      <p:pic>
        <p:nvPicPr>
          <p:cNvPr id="18" name="图片 5">
            <a:extLst>
              <a:ext uri="{FF2B5EF4-FFF2-40B4-BE49-F238E27FC236}">
                <a16:creationId xmlns:a16="http://schemas.microsoft.com/office/drawing/2014/main" id="{0EBFBF05-F41D-478C-9B72-2832654F3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86" y="3141848"/>
            <a:ext cx="6067669" cy="60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33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jchh3tq">
      <a:majorFont>
        <a:latin typeface="思源黑体 CN" panose="020F0302020204030204"/>
        <a:ea typeface="思源黑体 CN"/>
        <a:cs typeface=""/>
      </a:majorFont>
      <a:minorFont>
        <a:latin typeface="思源黑体 CN" panose="020F0502020204030204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1580</Words>
  <Application>Microsoft Office PowerPoint</Application>
  <PresentationFormat>Widescreen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Arial</vt:lpstr>
      <vt:lpstr>UTM Mabella</vt:lpstr>
      <vt:lpstr>#9Slide07 HoneyCream</vt:lpstr>
      <vt:lpstr>UTM Futura Extra</vt:lpstr>
      <vt:lpstr>Times New Roman</vt:lpstr>
      <vt:lpstr>SVN-Newton</vt:lpstr>
      <vt:lpstr>UTM Aquarelle</vt:lpstr>
      <vt:lpstr>Englebert</vt:lpstr>
      <vt:lpstr>UTM Deutsch Gothic</vt:lpstr>
      <vt:lpstr>Cambria</vt:lpstr>
      <vt:lpstr>UTM Silk Script</vt:lpstr>
      <vt:lpstr>Calibri</vt:lpstr>
      <vt:lpstr>#9Slide03 Arima Madurai Light</vt:lpstr>
      <vt:lpstr>#9Slide03 AmpleSoft Bold</vt:lpstr>
      <vt:lpstr>UTM Erie Black</vt:lpstr>
      <vt:lpstr>思源黑体 CN</vt:lpstr>
      <vt:lpstr>UTM Avo</vt:lpstr>
      <vt:lpstr>Calibri Light</vt:lpstr>
      <vt:lpstr>#9Slide07 Altus</vt:lpstr>
      <vt:lpstr>UTM Arruba KT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quà tặng tiếp theo sẽ được MĂNG NON cập nhật tại nhóm Măng Non – Tài liệu Tiểu học sau: https://www.facebook.com/groups/629898828017053  Mời thầy cô tham gia nhóm để chủ động cập nhật bài giảng điện tử lớp 4 và quà tặng hằng tuần  mới nhất nhé!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MangnonTeam</cp:keywords>
  <cp:lastModifiedBy>Nguyễn Thị Diệu Hiền_GV</cp:lastModifiedBy>
  <cp:revision>18</cp:revision>
  <dcterms:created xsi:type="dcterms:W3CDTF">2022-04-15T13:53:21Z</dcterms:created>
  <dcterms:modified xsi:type="dcterms:W3CDTF">2022-04-24T09:08:38Z</dcterms:modified>
</cp:coreProperties>
</file>