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  <p:sldMasterId id="2147483799" r:id="rId2"/>
    <p:sldMasterId id="2147483814" r:id="rId3"/>
    <p:sldMasterId id="2147483829" r:id="rId4"/>
    <p:sldMasterId id="2147483899" r:id="rId5"/>
  </p:sldMasterIdLst>
  <p:notesMasterIdLst>
    <p:notesMasterId r:id="rId23"/>
  </p:notesMasterIdLst>
  <p:sldIdLst>
    <p:sldId id="452" r:id="rId6"/>
    <p:sldId id="374" r:id="rId7"/>
    <p:sldId id="448" r:id="rId8"/>
    <p:sldId id="449" r:id="rId9"/>
    <p:sldId id="450" r:id="rId10"/>
    <p:sldId id="444" r:id="rId11"/>
    <p:sldId id="445" r:id="rId12"/>
    <p:sldId id="446" r:id="rId13"/>
    <p:sldId id="447" r:id="rId14"/>
    <p:sldId id="431" r:id="rId15"/>
    <p:sldId id="425" r:id="rId16"/>
    <p:sldId id="438" r:id="rId17"/>
    <p:sldId id="439" r:id="rId18"/>
    <p:sldId id="440" r:id="rId19"/>
    <p:sldId id="433" r:id="rId20"/>
    <p:sldId id="308" r:id="rId21"/>
    <p:sldId id="386" r:id="rId2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BF1A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0966-91B3-474A-8942-DC145DDA7A68}" type="datetimeFigureOut">
              <a:rPr lang="vi-VN" smtClean="0"/>
              <a:t>5/14/2023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379D-F14D-4C4F-A472-B2AE923451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6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F9D37-4ED3-4243-9C8B-4C8898ABB9DA}" type="slidenum">
              <a:rPr lang="zh-CN" altLang="en-US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1400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2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64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2425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C312E-6683-410A-A91F-6B4DF84EF4C5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FF30B-23F3-4212-99EC-165FAD4FF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3"/>
            <a:ext cx="7314248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7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02" indent="0">
              <a:buNone/>
              <a:defRPr sz="37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09" indent="0">
              <a:buNone/>
              <a:defRPr sz="2699"/>
            </a:lvl6pPr>
            <a:lvl7pPr marL="3656411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824DF-754F-486A-A5DC-63E70235449B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380B4-AF7E-443C-80CB-422BCDEEB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20E69-6FC3-46E0-95D3-84EFC3080196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85772-E408-45C9-A092-7002F6483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1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641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5067B-2A3E-4608-8FB2-0BB51238C243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4612E-5DF0-41DA-A600-69F5FF7C3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152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152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535114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2174875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8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4" indent="0">
              <a:buNone/>
              <a:defRPr sz="3733"/>
            </a:lvl2pPr>
            <a:lvl3pPr marL="1219048" indent="0">
              <a:buNone/>
              <a:defRPr sz="3200"/>
            </a:lvl3pPr>
            <a:lvl4pPr marL="1828571" indent="0">
              <a:buNone/>
              <a:defRPr sz="2667"/>
            </a:lvl4pPr>
            <a:lvl5pPr marL="2438095" indent="0">
              <a:buNone/>
              <a:defRPr sz="2667"/>
            </a:lvl5pPr>
            <a:lvl6pPr marL="3047619" indent="0">
              <a:buNone/>
              <a:defRPr sz="2667"/>
            </a:lvl6pPr>
            <a:lvl7pPr marL="3657143" indent="0">
              <a:buNone/>
              <a:defRPr sz="2667"/>
            </a:lvl7pPr>
            <a:lvl8pPr marL="4266666" indent="0">
              <a:buNone/>
              <a:defRPr sz="2667"/>
            </a:lvl8pPr>
            <a:lvl9pPr marL="4876190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376"/>
            <a:ext cx="2742843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376"/>
            <a:ext cx="8025355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A18C8-FBF8-4D3B-B4C3-6C47631FC991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AF08E-F50F-4E21-9EAC-8462B870E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9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6903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53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6715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D110B-ED8C-47B8-9CA3-DEB6678E3520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4A2D6-99FC-4C39-AB58-42B69DA4F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9B88F-0264-45AE-8A23-EB0DC89261AD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67579-A028-4CF7-99B7-C20F704BB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7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4877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F4B93-959A-42E9-B2B9-2FC983784660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6AA4C-0AD2-49D4-BE0D-AF2746568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8E55F-FE00-42B9-BF49-B3DAC8E8B0C4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4FD4C3-54FE-46D7-9FE0-EB41EA143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677" y="1031876"/>
            <a:ext cx="991106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970" y="6451601"/>
            <a:ext cx="390474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10BDA-43BD-428E-A5DC-AE3540DF0A13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2992" y="6396039"/>
            <a:ext cx="284443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ITC Avant Garde Std Bk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E07D581A-1E45-4C5A-97B5-45359F8C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051"/>
            <a:ext cx="4010562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5"/>
            <a:ext cx="681478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106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F5B42B-19F3-4735-9BBF-FE7F4507B060}" type="datetime1">
              <a:rPr lang="en-US" altLang="zh-CN"/>
              <a:pPr>
                <a:defRPr/>
              </a:pPr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D8E9B-01DC-4B7B-B1EF-003B5A31D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Relationship Id="rId63" Type="http://schemas.openxmlformats.org/officeDocument/2006/relationships/slideLayout" Target="../slideLayouts/slideLayout117.xml"/><Relationship Id="rId6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61.xml"/><Relationship Id="rId71" Type="http://schemas.openxmlformats.org/officeDocument/2006/relationships/image" Target="../media/image6.jp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slideLayout" Target="../slideLayouts/slideLayout112.xml"/><Relationship Id="rId6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60" Type="http://schemas.openxmlformats.org/officeDocument/2006/relationships/slideLayout" Target="../slideLayouts/slideLayout114.xml"/><Relationship Id="rId6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slideLayout" Target="../slideLayouts/slideLayout110.xml"/><Relationship Id="rId64" Type="http://schemas.openxmlformats.org/officeDocument/2006/relationships/slideLayout" Target="../slideLayouts/slideLayout118.xml"/><Relationship Id="rId6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59" Type="http://schemas.openxmlformats.org/officeDocument/2006/relationships/slideLayout" Target="../slideLayouts/slideLayout113.xml"/><Relationship Id="rId67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62" Type="http://schemas.openxmlformats.org/officeDocument/2006/relationships/slideLayout" Target="../slideLayouts/slideLayout116.xml"/><Relationship Id="rId7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2558" y="305395"/>
            <a:ext cx="11593288" cy="6269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2" r:id="rId21"/>
    <p:sldLayoutId id="2147483673" r:id="rId22"/>
    <p:sldLayoutId id="2147483676" r:id="rId23"/>
    <p:sldLayoutId id="2147483677" r:id="rId24"/>
    <p:sldLayoutId id="2147483678" r:id="rId25"/>
    <p:sldLayoutId id="2147483679" r:id="rId2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1217491" rtl="0" fontAlgn="base">
        <a:spcBef>
          <a:spcPct val="0"/>
        </a:spcBef>
        <a:spcAft>
          <a:spcPct val="0"/>
        </a:spcAft>
        <a:defRPr sz="57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2pPr>
      <a:lvl3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3pPr>
      <a:lvl4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4pPr>
      <a:lvl5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5pPr>
      <a:lvl6pPr marL="457154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6pPr>
      <a:lvl7pPr marL="914309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7pPr>
      <a:lvl8pPr marL="1371463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8pPr>
      <a:lvl9pPr marL="1828617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9pPr>
    </p:titleStyle>
    <p:bodyStyle>
      <a:lvl1pPr marL="455567" indent="-455567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14" indent="-379375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61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00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339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3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=""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  <p:sldLayoutId id="2147483877" r:id="rId48"/>
    <p:sldLayoutId id="2147483878" r:id="rId49"/>
    <p:sldLayoutId id="2147483879" r:id="rId50"/>
    <p:sldLayoutId id="2147483880" r:id="rId51"/>
    <p:sldLayoutId id="2147483881" r:id="rId52"/>
    <p:sldLayoutId id="2147483882" r:id="rId53"/>
    <p:sldLayoutId id="2147483883" r:id="rId54"/>
    <p:sldLayoutId id="2147483884" r:id="rId55"/>
    <p:sldLayoutId id="2147483885" r:id="rId56"/>
    <p:sldLayoutId id="2147483886" r:id="rId57"/>
    <p:sldLayoutId id="2147483887" r:id="rId58"/>
    <p:sldLayoutId id="2147483888" r:id="rId59"/>
    <p:sldLayoutId id="2147483889" r:id="rId60"/>
    <p:sldLayoutId id="2147483890" r:id="rId61"/>
    <p:sldLayoutId id="2147483891" r:id="rId62"/>
    <p:sldLayoutId id="2147483892" r:id="rId63"/>
    <p:sldLayoutId id="2147483893" r:id="rId64"/>
    <p:sldLayoutId id="2147483894" r:id="rId65"/>
    <p:sldLayoutId id="2147483895" r:id="rId66"/>
    <p:sldLayoutId id="2147483896" r:id="rId67"/>
    <p:sldLayoutId id="2147483897" r:id="rId68"/>
    <p:sldLayoutId id="2147483898" r:id="rId6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>
              <a:defRPr/>
            </a:pPr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04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6" indent="-380952" algn="l" defTabSz="121904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4" indent="-304762" algn="l" defTabSz="121904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9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0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5.gif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2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149191" y="2281645"/>
            <a:ext cx="639996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0413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18" y="4229103"/>
            <a:ext cx="9438517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" y="3586957"/>
            <a:ext cx="2637741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428918" y="2648527"/>
            <a:ext cx="9750955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2973" y="64177"/>
            <a:ext cx="1203049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8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3" y="1165943"/>
            <a:ext cx="11449272" cy="23762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566" y="332656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1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659" y="332656"/>
            <a:ext cx="127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446" y="3487997"/>
            <a:ext cx="1101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Làm tròn số 62 000 đến hàng chục nghìn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265" y="3971953"/>
            <a:ext cx="1122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FF0000"/>
                </a:solidFill>
              </a:rPr>
              <a:t>Khi </a:t>
            </a:r>
            <a:r>
              <a:rPr lang="vi-VN" sz="2800" b="1" dirty="0">
                <a:solidFill>
                  <a:srgbClr val="FF0000"/>
                </a:solidFill>
              </a:rPr>
              <a:t>làm tròn số 62 000 đến hàng chục nghìn ta được: 60 000 (vì 2 &lt; 5</a:t>
            </a:r>
            <a:r>
              <a:rPr lang="vi-VN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46" y="4440382"/>
            <a:ext cx="1089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Sắp xếp các số dưới đây theo thứ tự từ bé đến lớn: 15 896, 15 968, </a:t>
            </a:r>
            <a:endParaRPr lang="en-GB" sz="2800" dirty="0" smtClean="0"/>
          </a:p>
          <a:p>
            <a:r>
              <a:rPr lang="vi-VN" sz="2800" dirty="0" smtClean="0"/>
              <a:t>15 </a:t>
            </a:r>
            <a:r>
              <a:rPr lang="vi-VN" sz="2800" dirty="0"/>
              <a:t>986, 15 698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6264" y="5346600"/>
            <a:ext cx="1122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2800" b="1" dirty="0">
                <a:solidFill>
                  <a:srgbClr val="FF0000"/>
                </a:solidFill>
              </a:rPr>
              <a:t>Ta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: 15 698 &lt; 15 896 &lt; 15 968 &lt; 15 986.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Sắp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 15 698, 15 896, 15 968, 15 986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870" y="2480821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62 500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4673" y="2461189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66 500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3558" y="2493444"/>
            <a:ext cx="12241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68 </a:t>
            </a:r>
            <a:r>
              <a:rPr lang="en-GB" sz="2800" b="1" dirty="0">
                <a:solidFill>
                  <a:srgbClr val="C00000"/>
                </a:solidFill>
              </a:rPr>
              <a:t>0</a:t>
            </a:r>
            <a:r>
              <a:rPr lang="en-GB" sz="2800" b="1" dirty="0" smtClean="0">
                <a:solidFill>
                  <a:srgbClr val="C00000"/>
                </a:solidFill>
              </a:rPr>
              <a:t>00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887127"/>
            <a:ext cx="6591300" cy="2514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86" y="887127"/>
            <a:ext cx="4981575" cy="254317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9" y="4604232"/>
            <a:ext cx="1601896" cy="22780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397EB67-6759-40DD-9FEB-4B7911005DA6}"/>
              </a:ext>
            </a:extLst>
          </p:cNvPr>
          <p:cNvSpPr txBox="1"/>
          <p:nvPr/>
        </p:nvSpPr>
        <p:spPr>
          <a:xfrm>
            <a:off x="1528077" y="320087"/>
            <a:ext cx="3456384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Đặt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rồi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n-US" sz="28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2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BF879D3-308E-4968-B655-D1F20530161F}"/>
              </a:ext>
            </a:extLst>
          </p:cNvPr>
          <p:cNvGrpSpPr/>
          <p:nvPr/>
        </p:nvGrpSpPr>
        <p:grpSpPr>
          <a:xfrm>
            <a:off x="1198662" y="3501011"/>
            <a:ext cx="2197555" cy="1103221"/>
            <a:chOff x="2768322" y="1255663"/>
            <a:chExt cx="2982238" cy="1103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39 178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17 416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B79FF9-C073-4E14-84FD-E1142F5C6D7D}"/>
              </a:ext>
            </a:extLst>
          </p:cNvPr>
          <p:cNvSpPr txBox="1"/>
          <p:nvPr/>
        </p:nvSpPr>
        <p:spPr>
          <a:xfrm>
            <a:off x="1363430" y="4587656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56 594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29854" y="4630236"/>
            <a:ext cx="1601896" cy="22780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BF879D3-308E-4968-B655-D1F20530161F}"/>
              </a:ext>
            </a:extLst>
          </p:cNvPr>
          <p:cNvGrpSpPr/>
          <p:nvPr/>
        </p:nvGrpSpPr>
        <p:grpSpPr>
          <a:xfrm>
            <a:off x="1198662" y="3725881"/>
            <a:ext cx="1656185" cy="887778"/>
            <a:chOff x="2768322" y="1471106"/>
            <a:chExt cx="2247560" cy="88777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B79FF9-C073-4E14-84FD-E1142F5C6D7D}"/>
              </a:ext>
            </a:extLst>
          </p:cNvPr>
          <p:cNvSpPr txBox="1"/>
          <p:nvPr/>
        </p:nvSpPr>
        <p:spPr>
          <a:xfrm>
            <a:off x="3798139" y="4531792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81 755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BF879D3-308E-4968-B655-D1F20530161F}"/>
              </a:ext>
            </a:extLst>
          </p:cNvPr>
          <p:cNvGrpSpPr/>
          <p:nvPr/>
        </p:nvGrpSpPr>
        <p:grpSpPr>
          <a:xfrm>
            <a:off x="3498438" y="3475008"/>
            <a:ext cx="2197555" cy="1103221"/>
            <a:chOff x="2768322" y="1255663"/>
            <a:chExt cx="2982238" cy="1103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86 293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4 538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B79FF9-C073-4E14-84FD-E1142F5C6D7D}"/>
              </a:ext>
            </a:extLst>
          </p:cNvPr>
          <p:cNvSpPr txBox="1"/>
          <p:nvPr/>
        </p:nvSpPr>
        <p:spPr>
          <a:xfrm>
            <a:off x="6102784" y="4531792"/>
            <a:ext cx="16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83 848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BF879D3-308E-4968-B655-D1F20530161F}"/>
              </a:ext>
            </a:extLst>
          </p:cNvPr>
          <p:cNvGrpSpPr/>
          <p:nvPr/>
        </p:nvGrpSpPr>
        <p:grpSpPr>
          <a:xfrm>
            <a:off x="5879182" y="3484435"/>
            <a:ext cx="2197555" cy="1103221"/>
            <a:chOff x="2768322" y="1255663"/>
            <a:chExt cx="2982238" cy="11032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134905B-A03C-41B8-8810-6B91BDBFF0A8}"/>
                </a:ext>
              </a:extLst>
            </p:cNvPr>
            <p:cNvSpPr txBox="1"/>
            <p:nvPr/>
          </p:nvSpPr>
          <p:spPr>
            <a:xfrm>
              <a:off x="3149601" y="1255663"/>
              <a:ext cx="2600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41 924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2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561F008-BBB6-489B-9987-E10AB9BAFF34}"/>
                </a:ext>
              </a:extLst>
            </p:cNvPr>
            <p:cNvCxnSpPr>
              <a:cxnSpLocks/>
            </p:cNvCxnSpPr>
            <p:nvPr/>
          </p:nvCxnSpPr>
          <p:spPr>
            <a:xfrm>
              <a:off x="3149601" y="2358884"/>
              <a:ext cx="186628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A6A31B0-9A89-4702-A8AF-4A509B6F112D}"/>
                </a:ext>
              </a:extLst>
            </p:cNvPr>
            <p:cNvSpPr txBox="1"/>
            <p:nvPr/>
          </p:nvSpPr>
          <p:spPr>
            <a:xfrm>
              <a:off x="2768322" y="1471106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0" name="TextBox 43">
            <a:extLst>
              <a:ext uri="{FF2B5EF4-FFF2-40B4-BE49-F238E27FC236}">
                <a16:creationId xmlns:a16="http://schemas.microsoft.com/office/drawing/2014/main" xmlns="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55" y="34637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xmlns="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851" y="3507669"/>
            <a:ext cx="151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35 920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xmlns="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064" y="404855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xmlns="" id="{A6CC2B06-D191-4453-A495-4637A95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647" y="3947017"/>
            <a:ext cx="325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xmlns="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317" y="404855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xmlns="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797" y="4397086"/>
            <a:ext cx="447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xmlns="" id="{842F0491-4E82-498F-AE6E-7679A1A1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993" y="4414880"/>
            <a:ext cx="183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xmlns="" id="{CEEA57E8-346F-4868-9430-B094ED4D0B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93213" y="3982597"/>
            <a:ext cx="384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797" y="4863011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9" name="Group 66">
            <a:extLst>
              <a:ext uri="{FF2B5EF4-FFF2-40B4-BE49-F238E27FC236}">
                <a16:creationId xmlns:a16="http://schemas.microsoft.com/office/drawing/2014/main" xmlns="" id="{08904430-3EAA-4F15-9EA7-828DF6A7C50C}"/>
              </a:ext>
            </a:extLst>
          </p:cNvPr>
          <p:cNvGrpSpPr>
            <a:grpSpLocks/>
          </p:cNvGrpSpPr>
          <p:nvPr/>
        </p:nvGrpSpPr>
        <p:grpSpPr bwMode="auto">
          <a:xfrm>
            <a:off x="9399033" y="3516224"/>
            <a:ext cx="784199" cy="846017"/>
            <a:chOff x="2299" y="1252"/>
            <a:chExt cx="438" cy="51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6C9F9F2-A2C4-422A-B976-591DC9E8259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ED598A2-CD5B-45F0-99AA-80B5D9F04CB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52" name="TextBox 36">
            <a:extLst>
              <a:ext uri="{FF2B5EF4-FFF2-40B4-BE49-F238E27FC236}">
                <a16:creationId xmlns:a16="http://schemas.microsoft.com/office/drawing/2014/main" xmlns="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991" y="40328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xmlns="" id="{153D5443-BDA1-43A6-805B-11D35CFE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927" y="4014442"/>
            <a:ext cx="330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222" y="4878189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2" y="5333396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3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tràm?</a:t>
            </a:r>
          </a:p>
          <a:p>
            <a:r>
              <a:rPr lang="vi-VN" sz="2800" dirty="0"/>
              <a:t>b) Tháng nào cửa hàng bán được nhiều tinh dầu tràm nhất?</a:t>
            </a:r>
          </a:p>
          <a:p>
            <a:r>
              <a:rPr lang="vi-VN" sz="2800" dirty="0"/>
              <a:t>c) Cả ba tháng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582" y="432052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C00000"/>
                </a:solidFill>
              </a:rPr>
              <a:t>Tháng </a:t>
            </a:r>
            <a:r>
              <a:rPr lang="vi-VN" sz="2800" b="1" dirty="0">
                <a:solidFill>
                  <a:srgbClr val="C00000"/>
                </a:solidFill>
              </a:rPr>
              <a:t>11 cửa hàng bán được 2 250 mi-li-lít tinh dầu tràm</a:t>
            </a:r>
            <a:r>
              <a:rPr lang="vi-VN" sz="2800" b="1" dirty="0" smtClean="0">
                <a:solidFill>
                  <a:srgbClr val="C00000"/>
                </a:solidFill>
              </a:rPr>
              <a:t>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7214" y="1474730"/>
            <a:ext cx="1944216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5" y="1281903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/>
              <a:t>a) Tháng 11 cửa hàng bán được bao nhiêu mi-li-lít tinh dầu tràm?</a:t>
            </a:r>
          </a:p>
          <a:p>
            <a:r>
              <a:rPr lang="vi-VN" sz="2800" dirty="0"/>
              <a:t>b) Tháng nào cửa hàng bán được nhiều tinh dầu tràm nhất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54646" y="4581128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598" y="5013176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11430" y="1441633"/>
            <a:ext cx="1944216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8582" y="51917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 smtClean="0">
                <a:solidFill>
                  <a:srgbClr val="C00000"/>
                </a:solidFill>
              </a:rPr>
              <a:t>Tháng 1</a:t>
            </a:r>
            <a:r>
              <a:rPr lang="en-GB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</a:rPr>
              <a:t> </a:t>
            </a:r>
            <a:r>
              <a:rPr lang="vi-VN" sz="2800" b="1" dirty="0">
                <a:solidFill>
                  <a:srgbClr val="C00000"/>
                </a:solidFill>
              </a:rPr>
              <a:t>cửa hàng bán được </a:t>
            </a:r>
            <a:r>
              <a:rPr lang="en-GB" sz="2800" b="1" dirty="0" err="1" smtClean="0">
                <a:solidFill>
                  <a:srgbClr val="C00000"/>
                </a:solidFill>
              </a:rPr>
              <a:t>nhiều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</a:rPr>
              <a:t>tinh </a:t>
            </a:r>
            <a:r>
              <a:rPr lang="vi-VN" sz="2800" b="1" dirty="0">
                <a:solidFill>
                  <a:srgbClr val="C00000"/>
                </a:solidFill>
              </a:rPr>
              <a:t>dầu tràm</a:t>
            </a:r>
            <a:r>
              <a:rPr lang="vi-VN" sz="2800" b="1" dirty="0" smtClean="0">
                <a:solidFill>
                  <a:srgbClr val="C00000"/>
                </a:solidFill>
              </a:rPr>
              <a:t>.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0" y="3717032"/>
            <a:ext cx="3030826" cy="2278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152" y="320087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  <a:r>
              <a:rPr lang="vi-VN" sz="2800" dirty="0" smtClean="0"/>
              <a:t>Dưới </a:t>
            </a:r>
            <a:r>
              <a:rPr lang="vi-VN" sz="2800" dirty="0"/>
              <a:t>đây là bảng số liệu thống kê lượng tinh dầu tràm của một cửa hàng đã bán được trong ba tháng cuối năm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s://img.loigiaihay.com/picture/2022/0614/bai-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221499"/>
            <a:ext cx="9649073" cy="1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582" y="288664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Dựa vào bảng trên, hãy trả lời các câu hỏi:</a:t>
            </a:r>
          </a:p>
          <a:p>
            <a:r>
              <a:rPr lang="vi-VN" sz="2800" dirty="0" smtClean="0"/>
              <a:t>c</a:t>
            </a:r>
            <a:r>
              <a:rPr lang="vi-VN" sz="2800" dirty="0"/>
              <a:t>) Cả ba tháng cửa hàng bán được bao nhiêu mi-li-lít tinh dầu tràm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4646" y="3789040"/>
            <a:ext cx="604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598" y="4221088"/>
            <a:ext cx="2376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367014" y="1991561"/>
            <a:ext cx="5688632" cy="629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582" y="437189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</a:t>
            </a:r>
            <a:r>
              <a:rPr lang="vi-VN" sz="2800" b="1" dirty="0">
                <a:solidFill>
                  <a:srgbClr val="C00000"/>
                </a:solidFill>
              </a:rPr>
              <a:t>Số mi-li-lít tinh dầu tràm cả ba tháng cửa hàng bán được là: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</a:rPr>
              <a:t>             3 200 + 2 250 + 4 800 = 10 250 (ml)</a:t>
            </a:r>
          </a:p>
        </p:txBody>
      </p:sp>
    </p:spTree>
    <p:extLst>
      <p:ext uri="{BB962C8B-B14F-4D97-AF65-F5344CB8AC3E}">
        <p14:creationId xmlns:p14="http://schemas.microsoft.com/office/powerpoint/2010/main" val="3543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75E2B0-3B47-4ACD-957D-EC1947EF9D87}"/>
              </a:ext>
            </a:extLst>
          </p:cNvPr>
          <p:cNvSpPr txBox="1"/>
          <p:nvPr/>
        </p:nvSpPr>
        <p:spPr>
          <a:xfrm>
            <a:off x="2465640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1D964D-101E-4569-90D4-EF813A2F6A19}"/>
              </a:ext>
            </a:extLst>
          </p:cNvPr>
          <p:cNvSpPr txBox="1"/>
          <p:nvPr/>
        </p:nvSpPr>
        <p:spPr>
          <a:xfrm>
            <a:off x="1525323" y="2599404"/>
            <a:ext cx="2966483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33" b="1" dirty="0">
                <a:solidFill>
                  <a:schemeClr val="bg1"/>
                </a:solidFill>
              </a:rPr>
              <a:t>Hoàn thành vở bài tập</a:t>
            </a:r>
            <a:endParaRPr lang="en-US" sz="3333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64B49B-80AB-408B-8490-9C58BA0E69DE}"/>
              </a:ext>
            </a:extLst>
          </p:cNvPr>
          <p:cNvSpPr txBox="1"/>
          <p:nvPr/>
        </p:nvSpPr>
        <p:spPr>
          <a:xfrm>
            <a:off x="4491806" y="2836302"/>
            <a:ext cx="3331592" cy="86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 smtClean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mới</a:t>
            </a:r>
            <a:endParaRPr lang="en-US" sz="3333" b="1" dirty="0">
              <a:solidFill>
                <a:schemeClr val="bg1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xmlns="" id="{3F63BAC5-9EC2-4336-94A1-A4B9726E593C}"/>
              </a:ext>
            </a:extLst>
          </p:cNvPr>
          <p:cNvGrpSpPr/>
          <p:nvPr/>
        </p:nvGrpSpPr>
        <p:grpSpPr>
          <a:xfrm>
            <a:off x="2808445" y="1807947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xmlns="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92B381D5-169F-404E-9E53-A3A7BA553633}"/>
              </a:ext>
            </a:extLst>
          </p:cNvPr>
          <p:cNvGrpSpPr/>
          <p:nvPr/>
        </p:nvGrpSpPr>
        <p:grpSpPr>
          <a:xfrm>
            <a:off x="5647611" y="1807946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xmlns="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xmlns="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xmlns="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406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" y="1687"/>
            <a:ext cx="12186005" cy="685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4" y="1830997"/>
            <a:ext cx="9259234" cy="34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7238" cy="685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3140968"/>
            <a:ext cx="5040560" cy="347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98" y="1279564"/>
            <a:ext cx="9414890" cy="23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00" y="1498852"/>
            <a:ext cx="8635986" cy="49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67" y="1600438"/>
            <a:ext cx="3047603" cy="3047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5868" y="271345"/>
            <a:ext cx="10158677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MÊ 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857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41" y="1946921"/>
            <a:ext cx="2066203" cy="2066203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70" y="1113243"/>
            <a:ext cx="2031735" cy="2031735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53" y="298910"/>
            <a:ext cx="1422215" cy="7111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chơi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12" y="2209959"/>
            <a:ext cx="2146020" cy="1740016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46" y="2413134"/>
            <a:ext cx="1273865" cy="1273865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7571" y="2149851"/>
            <a:ext cx="1909472" cy="1990257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5934" y="5968669"/>
            <a:ext cx="1422215" cy="71110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Kết thúc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636" y="2311546"/>
            <a:ext cx="6501553" cy="32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>
              <a:defRPr/>
            </a:pPr>
            <a:r>
              <a:rPr lang="en-US" sz="3733" b="1" u="sng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733" b="1" u="sng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u="sng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33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 defTabSz="1219048">
              <a:defRPr/>
            </a:pP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chướng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>
                <a:solidFill>
                  <a:srgbClr val="4F81BD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2512" y="5890893"/>
            <a:ext cx="1726975" cy="888884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48">
              <a:defRPr/>
            </a:pP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tục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5772" y="169759"/>
            <a:ext cx="7769336" cy="1667716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906" y="2565513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99 999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393693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9 999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6975" y="527449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10 001</a:t>
            </a:r>
            <a:endParaRPr lang="en-US" sz="4800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273" y="575035"/>
            <a:ext cx="84209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vi-VN" sz="3733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Số liền trước của 10 000 là: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214" y="447"/>
            <a:ext cx="9447570" cy="2209512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906" y="2565513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chục nghìn 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393693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nghìn 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906" y="527449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cs typeface="Arial" pitchFamily="34" charset="0"/>
              </a:rPr>
              <a:t>số tròn chục</a:t>
            </a:r>
            <a:endParaRPr lang="en-US" sz="4800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6692" y="655488"/>
            <a:ext cx="8838049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fr-FR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fr-FR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fr-FR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20 760 là: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801" y="2006785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8170" y="227064"/>
            <a:ext cx="8489416" cy="1867381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906" y="2565513"/>
            <a:ext cx="8617945" cy="118517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3200" b="1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40 000</a:t>
            </a:r>
            <a:endParaRPr lang="en-US" sz="32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906" y="3936935"/>
            <a:ext cx="8617945" cy="1191691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3200" b="1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45 000</a:t>
            </a:r>
            <a:endParaRPr lang="en-US" sz="32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628" y="271789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628" y="40723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3906" y="5274493"/>
                <a:ext cx="8617945" cy="1178667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1219048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US" sz="3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06" y="5274493"/>
                <a:ext cx="8617945" cy="1178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628" y="5460735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7122" y="437479"/>
            <a:ext cx="7996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48">
              <a:defRPr/>
            </a:pPr>
            <a:r>
              <a:rPr lang="en-US" sz="4400" b="1" dirty="0">
                <a:solidFill>
                  <a:prstClr val="white"/>
                </a:solidFill>
                <a:latin typeface="+mj-lt"/>
                <a:ea typeface="AvantGarde" pitchFamily="2" charset="0"/>
                <a:cs typeface="Arial" panose="020B0604020202020204" pitchFamily="34" charset="0"/>
              </a:rPr>
              <a:t>c) </a:t>
            </a:r>
            <a:r>
              <a:rPr lang="vi-VN" sz="4400" b="1" dirty="0">
                <a:solidFill>
                  <a:prstClr val="white"/>
                </a:solidFill>
                <a:latin typeface="+mj-lt"/>
                <a:ea typeface="AvantGarde" pitchFamily="2" charset="0"/>
                <a:cs typeface="Arial" panose="020B0604020202020204" pitchFamily="34" charset="0"/>
              </a:rPr>
              <a:t>Làm tròn số 45 279 đến hàng chục nghìn thì được số:</a:t>
            </a: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49681" y="5909410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893" y="177405"/>
            <a:ext cx="11856627" cy="641471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054" y="2428761"/>
            <a:ext cx="203174" cy="3860297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48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1483" y="343618"/>
            <a:ext cx="8457296" cy="1761251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d)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lớn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nhất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năm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40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48">
              <a:defRPr/>
            </a:pPr>
            <a:endParaRPr lang="en-US" sz="2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159" y="2969928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10 000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159" y="4112774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99 999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7880" y="3122308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7880" y="424822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159" y="5239341"/>
            <a:ext cx="8617945" cy="1032799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4800" ker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100 000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7880" y="5425583"/>
            <a:ext cx="609521" cy="66031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048">
              <a:defRPr/>
            </a:pPr>
            <a:r>
              <a:rPr lang="en-US" sz="37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6933" y="5874258"/>
            <a:ext cx="1303697" cy="736504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048">
              <a:defRPr/>
            </a:pP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67" b="1" kern="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b="1" kern="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867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631</Words>
  <Application>Microsoft Office PowerPoint</Application>
  <PresentationFormat>Custom</PresentationFormat>
  <Paragraphs>118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1_Office Theme</vt:lpstr>
      <vt:lpstr>Custom Design</vt:lpstr>
      <vt:lpstr>1_Custom Design</vt:lpstr>
      <vt:lpstr>千图网拥有20W+精美PPT模板 更多PPT模板下载至：www.58pic.com/office/ppt​​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Minhthangpc.VN</cp:lastModifiedBy>
  <cp:revision>876</cp:revision>
  <dcterms:created xsi:type="dcterms:W3CDTF">2021-08-13T05:34:26Z</dcterms:created>
  <dcterms:modified xsi:type="dcterms:W3CDTF">2023-05-14T10:34:06Z</dcterms:modified>
</cp:coreProperties>
</file>