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167E4-466C-4BF1-96FD-3EE006827211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BDE8A-3F0D-431D-BE9F-0F02B4C41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3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61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93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96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8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03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64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101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5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63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94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0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1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8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9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7222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251194" y="-1846588"/>
            <a:ext cx="9074889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5873161" y="2023235"/>
            <a:ext cx="351671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57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8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1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9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7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3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6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8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91118-E5FC-49C8-939C-9286720F265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70F4-D93B-43FB-B5A3-FCC16ED3E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0.svg"/><Relationship Id="rId3" Type="http://schemas.openxmlformats.org/officeDocument/2006/relationships/image" Target="../media/image26.jpeg"/><Relationship Id="rId7" Type="http://schemas.openxmlformats.org/officeDocument/2006/relationships/image" Target="../media/image46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362201" y="2281645"/>
            <a:ext cx="48006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071828" y="264852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92242" y="64176"/>
            <a:ext cx="9024048" cy="127725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4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7A1CC7F-A0F5-4586-8630-FB49AB02B6A4}"/>
              </a:ext>
            </a:extLst>
          </p:cNvPr>
          <p:cNvGrpSpPr/>
          <p:nvPr/>
        </p:nvGrpSpPr>
        <p:grpSpPr>
          <a:xfrm>
            <a:off x="-13815" y="-151322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8670246F-3256-4AF9-A0AD-1B9D55527AFE}"/>
              </a:ext>
            </a:extLst>
          </p:cNvPr>
          <p:cNvGrpSpPr/>
          <p:nvPr/>
        </p:nvGrpSpPr>
        <p:grpSpPr>
          <a:xfrm>
            <a:off x="-1" y="5629701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8CD5D65-3EBF-4F1B-AD22-A1A28A1609BF}"/>
              </a:ext>
            </a:extLst>
          </p:cNvPr>
          <p:cNvGrpSpPr/>
          <p:nvPr/>
        </p:nvGrpSpPr>
        <p:grpSpPr>
          <a:xfrm>
            <a:off x="814388" y="847726"/>
            <a:ext cx="7972425" cy="1848107"/>
            <a:chOff x="3977443" y="-1656990"/>
            <a:chExt cx="3108271" cy="1374841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xmlns="" id="{796C3DB8-C15A-4A2F-B8E2-3A701E9A43C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EECD6DF-3AF7-49A5-B835-6AE6A5AE58BA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30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Mỗi </a:t>
              </a:r>
              <a:r>
                <a:rPr lang="vi-VN" sz="2800" b="1" i="1" dirty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dụng cụ lao động đều có thể gây nguy hiểm cho chúng ta. Cần biết cách sử dụng dụng cụ lao động để đảm bảo an toàn khi lao </a:t>
              </a:r>
              <a:r>
                <a:rPr lang="vi-VN" sz="2800" b="1" i="1" dirty="0" smtClean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động</a:t>
              </a:r>
              <a:r>
                <a:rPr lang="en-US" sz="2800" b="1" i="1" dirty="0" smtClean="0"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AF15ACF0-02EE-4A52-A736-AAF6D41D0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62045" y="2973816"/>
            <a:ext cx="6671632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71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837989-F848-41A1-90DD-4D4645346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8023" y="2511460"/>
            <a:ext cx="543657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8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206571" y="1396553"/>
            <a:ext cx="6474290" cy="3080292"/>
            <a:chOff x="1996399" y="-77280"/>
            <a:chExt cx="8632387" cy="3080292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3397539" y="1497792"/>
              <a:ext cx="7231247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toàn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13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7A1CC7F-A0F5-4586-8630-FB49AB02B6A4}"/>
              </a:ext>
            </a:extLst>
          </p:cNvPr>
          <p:cNvGrpSpPr/>
          <p:nvPr/>
        </p:nvGrpSpPr>
        <p:grpSpPr>
          <a:xfrm>
            <a:off x="-13815" y="-151322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8CD5D65-3EBF-4F1B-AD22-A1A28A1609BF}"/>
              </a:ext>
            </a:extLst>
          </p:cNvPr>
          <p:cNvGrpSpPr/>
          <p:nvPr/>
        </p:nvGrpSpPr>
        <p:grpSpPr>
          <a:xfrm>
            <a:off x="782160" y="700225"/>
            <a:ext cx="8118953" cy="1115680"/>
            <a:chOff x="3977442" y="-1656990"/>
            <a:chExt cx="2495237" cy="1081969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xmlns="" id="{796C3DB8-C15A-4A2F-B8E2-3A701E9A43C8}"/>
                </a:ext>
              </a:extLst>
            </p:cNvPr>
            <p:cNvSpPr/>
            <p:nvPr/>
          </p:nvSpPr>
          <p:spPr>
            <a:xfrm>
              <a:off x="3977443" y="-1656990"/>
              <a:ext cx="2423229" cy="1081969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EECD6DF-3AF7-49A5-B835-6AE6A5AE58BA}"/>
                </a:ext>
              </a:extLst>
            </p:cNvPr>
            <p:cNvSpPr txBox="1"/>
            <p:nvPr/>
          </p:nvSpPr>
          <p:spPr>
            <a:xfrm>
              <a:off x="3977442" y="-1537846"/>
              <a:ext cx="2495237" cy="805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Mỗi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nhóm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lựa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chọn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công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việc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theo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gợi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ý: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quét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hành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lang,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lau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lớp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học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treo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dây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trang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trí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…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2FABB6-2E6C-4459-BA81-D21EB68B9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294" y="2440618"/>
            <a:ext cx="4243388" cy="2511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6165AF-B9E1-4471-93B5-413F20D6EFA4}"/>
              </a:ext>
            </a:extLst>
          </p:cNvPr>
          <p:cNvGrpSpPr/>
          <p:nvPr/>
        </p:nvGrpSpPr>
        <p:grpSpPr>
          <a:xfrm>
            <a:off x="271463" y="2419351"/>
            <a:ext cx="4250531" cy="1663508"/>
            <a:chOff x="3977443" y="-1656990"/>
            <a:chExt cx="3108271" cy="1905644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xmlns="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C6E0C1F-3880-4334-9066-2BBCD683FD65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7981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Các em sẽ sử dụng những dụng cụ lao động nào?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F2357A6-7551-4255-816B-E9C54583AC5F}"/>
              </a:ext>
            </a:extLst>
          </p:cNvPr>
          <p:cNvGrpSpPr/>
          <p:nvPr/>
        </p:nvGrpSpPr>
        <p:grpSpPr>
          <a:xfrm>
            <a:off x="0" y="4076701"/>
            <a:ext cx="4636295" cy="1596833"/>
            <a:chOff x="3972220" y="-1656990"/>
            <a:chExt cx="3191854" cy="1829264"/>
          </a:xfrm>
          <a:solidFill>
            <a:srgbClr val="FFFF00"/>
          </a:solidFill>
        </p:grpSpPr>
        <p:sp>
          <p:nvSpPr>
            <p:cNvPr id="29" name="矩形: 圆角 6">
              <a:extLst>
                <a:ext uri="{FF2B5EF4-FFF2-40B4-BE49-F238E27FC236}">
                  <a16:creationId xmlns:a16="http://schemas.microsoft.com/office/drawing/2014/main" xmlns="" id="{823B36E4-92A2-424F-B3CC-B010C6B72F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6336CF8-219F-4441-A8E8-2608A3A5F25B}"/>
                </a:ext>
              </a:extLst>
            </p:cNvPr>
            <p:cNvSpPr txBox="1"/>
            <p:nvPr/>
          </p:nvSpPr>
          <p:spPr>
            <a:xfrm>
              <a:off x="3972220" y="-1625862"/>
              <a:ext cx="3191854" cy="17981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Chúng ta sẽ làm gì để bảo vệ an toàn khi lao động?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5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347287" y="2126512"/>
            <a:ext cx="1394606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7C7C3C-990E-44BF-9C7B-2C4343C03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327" y="846853"/>
            <a:ext cx="494733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7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6165AF-B9E1-4471-93B5-413F20D6EFA4}"/>
              </a:ext>
            </a:extLst>
          </p:cNvPr>
          <p:cNvGrpSpPr/>
          <p:nvPr/>
        </p:nvGrpSpPr>
        <p:grpSpPr>
          <a:xfrm>
            <a:off x="200025" y="190502"/>
            <a:ext cx="8943975" cy="1147231"/>
            <a:chOff x="3977443" y="-1656990"/>
            <a:chExt cx="3108271" cy="1761615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xmlns="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C6E0C1F-3880-4334-9066-2BBCD683FD65}"/>
                </a:ext>
              </a:extLst>
            </p:cNvPr>
            <p:cNvSpPr txBox="1"/>
            <p:nvPr/>
          </p:nvSpPr>
          <p:spPr>
            <a:xfrm>
              <a:off x="4007503" y="-1549482"/>
              <a:ext cx="3073233" cy="16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ranh ảnh về đồ bảo hộ lao động và quy tắc an toàn lao động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1028" name="Picture 4" descr="An toàn lao động là gì? Bảo hộ lao động là như thế nào? Bảo hộ lao động gồm  những gì?">
            <a:extLst>
              <a:ext uri="{FF2B5EF4-FFF2-40B4-BE49-F238E27FC236}">
                <a16:creationId xmlns:a16="http://schemas.microsoft.com/office/drawing/2014/main" xmlns="" id="{003AD59F-816D-4876-9328-30B0EA96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" y="1514474"/>
            <a:ext cx="4643438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 của việc bảo hộ an toàn lao động.">
            <a:extLst>
              <a:ext uri="{FF2B5EF4-FFF2-40B4-BE49-F238E27FC236}">
                <a16:creationId xmlns:a16="http://schemas.microsoft.com/office/drawing/2014/main" xmlns="" id="{8B133FFB-2A5E-465C-9D3A-0518F5F3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69" y="1619251"/>
            <a:ext cx="4185119" cy="485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45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ẫu nội quy an toàn lao động - Kiểm Định KV2">
            <a:extLst>
              <a:ext uri="{FF2B5EF4-FFF2-40B4-BE49-F238E27FC236}">
                <a16:creationId xmlns:a16="http://schemas.microsoft.com/office/drawing/2014/main" xmlns="" id="{9293C267-9838-46C1-BC14-680277CA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30"/>
            <a:ext cx="4286250" cy="65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 toàn lao động trong sản xuất – Trách nhiệm từ 2 phía - Thợ sửa chữa">
            <a:extLst>
              <a:ext uri="{FF2B5EF4-FFF2-40B4-BE49-F238E27FC236}">
                <a16:creationId xmlns:a16="http://schemas.microsoft.com/office/drawing/2014/main" xmlns="" id="{635E57FF-3008-4A3B-BFC5-0CFB855B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7574"/>
            <a:ext cx="4876800" cy="326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ững điều đáng lưu ý về nội quy an toàn vệ sinh lao động -">
            <a:extLst>
              <a:ext uri="{FF2B5EF4-FFF2-40B4-BE49-F238E27FC236}">
                <a16:creationId xmlns:a16="http://schemas.microsoft.com/office/drawing/2014/main" xmlns="" id="{5B11AFC0-DACB-4A0E-998D-D9ED62DB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62352"/>
            <a:ext cx="4876800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73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619250"/>
            <a:ext cx="6858000" cy="9144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6165AF-B9E1-4471-93B5-413F20D6EFA4}"/>
              </a:ext>
            </a:extLst>
          </p:cNvPr>
          <p:cNvGrpSpPr/>
          <p:nvPr/>
        </p:nvGrpSpPr>
        <p:grpSpPr>
          <a:xfrm>
            <a:off x="200025" y="190502"/>
            <a:ext cx="8943975" cy="1147231"/>
            <a:chOff x="3977443" y="-1656990"/>
            <a:chExt cx="3108271" cy="1761615"/>
          </a:xfrm>
          <a:solidFill>
            <a:srgbClr val="FFFF00"/>
          </a:solidFill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xmlns="" id="{BB4CD632-F3B5-4789-BF2A-26C0A8E53638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custGeom>
              <a:avLst/>
              <a:gdLst>
                <a:gd name="connsiteX0" fmla="*/ 0 w 3108271"/>
                <a:gd name="connsiteY0" fmla="*/ 231235 h 1374841"/>
                <a:gd name="connsiteX1" fmla="*/ 231235 w 3108271"/>
                <a:gd name="connsiteY1" fmla="*/ 0 h 1374841"/>
                <a:gd name="connsiteX2" fmla="*/ 2877036 w 3108271"/>
                <a:gd name="connsiteY2" fmla="*/ 0 h 1374841"/>
                <a:gd name="connsiteX3" fmla="*/ 3108271 w 3108271"/>
                <a:gd name="connsiteY3" fmla="*/ 231235 h 1374841"/>
                <a:gd name="connsiteX4" fmla="*/ 3108271 w 3108271"/>
                <a:gd name="connsiteY4" fmla="*/ 1143606 h 1374841"/>
                <a:gd name="connsiteX5" fmla="*/ 2877036 w 3108271"/>
                <a:gd name="connsiteY5" fmla="*/ 1374841 h 1374841"/>
                <a:gd name="connsiteX6" fmla="*/ 231235 w 3108271"/>
                <a:gd name="connsiteY6" fmla="*/ 1374841 h 1374841"/>
                <a:gd name="connsiteX7" fmla="*/ 0 w 3108271"/>
                <a:gd name="connsiteY7" fmla="*/ 1143606 h 1374841"/>
                <a:gd name="connsiteX8" fmla="*/ 0 w 3108271"/>
                <a:gd name="connsiteY8" fmla="*/ 231235 h 137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8271" h="1374841" fill="none" extrusionOk="0">
                  <a:moveTo>
                    <a:pt x="0" y="231235"/>
                  </a:moveTo>
                  <a:cubicBezTo>
                    <a:pt x="2072" y="100163"/>
                    <a:pt x="101520" y="2526"/>
                    <a:pt x="231235" y="0"/>
                  </a:cubicBezTo>
                  <a:cubicBezTo>
                    <a:pt x="1036415" y="-99796"/>
                    <a:pt x="1820805" y="13135"/>
                    <a:pt x="2877036" y="0"/>
                  </a:cubicBezTo>
                  <a:cubicBezTo>
                    <a:pt x="2997893" y="-970"/>
                    <a:pt x="3105304" y="115614"/>
                    <a:pt x="3108271" y="231235"/>
                  </a:cubicBezTo>
                  <a:cubicBezTo>
                    <a:pt x="3109457" y="559127"/>
                    <a:pt x="3184020" y="866025"/>
                    <a:pt x="3108271" y="1143606"/>
                  </a:cubicBezTo>
                  <a:cubicBezTo>
                    <a:pt x="3084767" y="1270835"/>
                    <a:pt x="2983533" y="1376032"/>
                    <a:pt x="2877036" y="1374841"/>
                  </a:cubicBezTo>
                  <a:cubicBezTo>
                    <a:pt x="1763716" y="1282971"/>
                    <a:pt x="1190589" y="1238639"/>
                    <a:pt x="231235" y="1374841"/>
                  </a:cubicBezTo>
                  <a:cubicBezTo>
                    <a:pt x="95423" y="1370607"/>
                    <a:pt x="-3152" y="1273671"/>
                    <a:pt x="0" y="1143606"/>
                  </a:cubicBezTo>
                  <a:cubicBezTo>
                    <a:pt x="13592" y="928983"/>
                    <a:pt x="-68953" y="681477"/>
                    <a:pt x="0" y="231235"/>
                  </a:cubicBezTo>
                  <a:close/>
                </a:path>
                <a:path w="3108271" h="1374841" stroke="0" extrusionOk="0">
                  <a:moveTo>
                    <a:pt x="0" y="231235"/>
                  </a:moveTo>
                  <a:cubicBezTo>
                    <a:pt x="22647" y="94021"/>
                    <a:pt x="121006" y="-8729"/>
                    <a:pt x="231235" y="0"/>
                  </a:cubicBezTo>
                  <a:cubicBezTo>
                    <a:pt x="1211217" y="-141679"/>
                    <a:pt x="1647351" y="39453"/>
                    <a:pt x="2877036" y="0"/>
                  </a:cubicBezTo>
                  <a:cubicBezTo>
                    <a:pt x="3021069" y="-1198"/>
                    <a:pt x="3117119" y="91906"/>
                    <a:pt x="3108271" y="231235"/>
                  </a:cubicBezTo>
                  <a:cubicBezTo>
                    <a:pt x="3030113" y="613057"/>
                    <a:pt x="3030462" y="946470"/>
                    <a:pt x="3108271" y="1143606"/>
                  </a:cubicBezTo>
                  <a:cubicBezTo>
                    <a:pt x="3111228" y="1270317"/>
                    <a:pt x="3011597" y="1380306"/>
                    <a:pt x="2877036" y="1374841"/>
                  </a:cubicBezTo>
                  <a:cubicBezTo>
                    <a:pt x="1992362" y="1386262"/>
                    <a:pt x="1342947" y="1433476"/>
                    <a:pt x="231235" y="1374841"/>
                  </a:cubicBezTo>
                  <a:cubicBezTo>
                    <a:pt x="113459" y="1381233"/>
                    <a:pt x="6322" y="1293872"/>
                    <a:pt x="0" y="1143606"/>
                  </a:cubicBezTo>
                  <a:cubicBezTo>
                    <a:pt x="-80850" y="970809"/>
                    <a:pt x="52132" y="399875"/>
                    <a:pt x="0" y="231235"/>
                  </a:cubicBezTo>
                  <a:close/>
                </a:path>
              </a:pathLst>
            </a:custGeom>
            <a:grpFill/>
            <a:ln w="34925" cap="rnd">
              <a:solidFill>
                <a:srgbClr val="139F4E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2554553490">
                    <a:prstGeom prst="roundRect">
                      <a:avLst>
                        <a:gd name="adj" fmla="val 1681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C6E0C1F-3880-4334-9066-2BBCD683FD65}"/>
                </a:ext>
              </a:extLst>
            </p:cNvPr>
            <p:cNvSpPr txBox="1"/>
            <p:nvPr/>
          </p:nvSpPr>
          <p:spPr>
            <a:xfrm>
              <a:off x="4007503" y="-1549482"/>
              <a:ext cx="3073233" cy="16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solidFill>
                    <a:srgbClr val="FF00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hảo luận làm bảng phụ để xây dựng quy tắc an toàn lao động: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2DC38D0-3ECA-4F2F-B52B-D08E409D6F3B}"/>
              </a:ext>
            </a:extLst>
          </p:cNvPr>
          <p:cNvGrpSpPr/>
          <p:nvPr/>
        </p:nvGrpSpPr>
        <p:grpSpPr>
          <a:xfrm>
            <a:off x="158332" y="3452811"/>
            <a:ext cx="3208838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xmlns="" id="{51BFF930-E7EA-471B-B1C5-1862EF54B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31EB5AC-1A01-498B-8B60-CA36AB02E42F}"/>
                </a:ext>
              </a:extLst>
            </p:cNvPr>
            <p:cNvSpPr/>
            <p:nvPr/>
          </p:nvSpPr>
          <p:spPr>
            <a:xfrm>
              <a:off x="892354" y="5405120"/>
              <a:ext cx="4075142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4DF1FE8-5726-4023-A2E8-A9E4BF6F8AB4}"/>
              </a:ext>
            </a:extLst>
          </p:cNvPr>
          <p:cNvGrpSpPr/>
          <p:nvPr/>
        </p:nvGrpSpPr>
        <p:grpSpPr>
          <a:xfrm>
            <a:off x="957263" y="1239762"/>
            <a:ext cx="5386388" cy="1055608"/>
            <a:chOff x="4123716" y="1184831"/>
            <a:chExt cx="7595099" cy="51858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A11844E-B987-41F1-AB7D-F0753A68AA2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xmlns="" id="{0BDA1992-8F05-4752-A0FD-6B16F426BDE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xmlns="" id="{01B72F53-8EF4-4EF6-B356-6C02CD58FA6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7C37C7-7326-4FF1-97C1-E12B02D135BC}"/>
                </a:ext>
              </a:extLst>
            </p:cNvPr>
            <p:cNvSpPr txBox="1"/>
            <p:nvPr/>
          </p:nvSpPr>
          <p:spPr>
            <a:xfrm>
              <a:off x="4123716" y="1184831"/>
              <a:ext cx="7233394" cy="518580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lao động quần áo, đầu tóc nên chuẩn bị như thế nào?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A63834A-4EB7-4EF2-9D51-7FA70ECEE6F2}"/>
              </a:ext>
            </a:extLst>
          </p:cNvPr>
          <p:cNvGrpSpPr/>
          <p:nvPr/>
        </p:nvGrpSpPr>
        <p:grpSpPr>
          <a:xfrm>
            <a:off x="2457451" y="2497063"/>
            <a:ext cx="5722143" cy="1055608"/>
            <a:chOff x="4123716" y="1184831"/>
            <a:chExt cx="7595099" cy="63266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2E7EA370-CB31-4941-A0AE-99DF0008677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9" name="Rectangle: Diagonal Corners Rounded 4">
                <a:extLst>
                  <a:ext uri="{FF2B5EF4-FFF2-40B4-BE49-F238E27FC236}">
                    <a16:creationId xmlns:a16="http://schemas.microsoft.com/office/drawing/2014/main" xmlns="" id="{428E1611-9958-49B8-8D56-EFABB477C82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Diagonal Corners Rounded 30">
                <a:extLst>
                  <a:ext uri="{FF2B5EF4-FFF2-40B4-BE49-F238E27FC236}">
                    <a16:creationId xmlns:a16="http://schemas.microsoft.com/office/drawing/2014/main" xmlns="" id="{000E89D7-3313-409F-A552-F266345862B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14D1F8D-68A2-4423-B50E-4BBD0E34896A}"/>
                </a:ext>
              </a:extLst>
            </p:cNvPr>
            <p:cNvSpPr txBox="1"/>
            <p:nvPr/>
          </p:nvSpPr>
          <p:spPr>
            <a:xfrm>
              <a:off x="4123716" y="1184831"/>
              <a:ext cx="7233394" cy="6326600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 thể sử dụng những đồ bảo hộ lao động nào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C96699A-D1BD-4141-9021-67560A6C2222}"/>
              </a:ext>
            </a:extLst>
          </p:cNvPr>
          <p:cNvGrpSpPr/>
          <p:nvPr/>
        </p:nvGrpSpPr>
        <p:grpSpPr>
          <a:xfrm>
            <a:off x="3258562" y="3594794"/>
            <a:ext cx="5706845" cy="1013655"/>
            <a:chOff x="4144021" y="1484380"/>
            <a:chExt cx="7574794" cy="830395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172DB31-10EA-4C22-A792-2F0EEBBEF53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xmlns="" id="{D8C1558E-510B-49D0-93A8-09B48795A95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B4D01CD9-D008-4E9A-9A33-9A3CBE1ABAEB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AAEF266-318B-4908-B6ED-FE89D814F988}"/>
                </a:ext>
              </a:extLst>
            </p:cNvPr>
            <p:cNvSpPr txBox="1"/>
            <p:nvPr/>
          </p:nvSpPr>
          <p:spPr>
            <a:xfrm>
              <a:off x="4161644" y="1698611"/>
              <a:ext cx="7233393" cy="808972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dụng cụ lao động như thế nào và khi nào?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C1D476E-7D79-4089-9312-E6779ABDAC03}"/>
              </a:ext>
            </a:extLst>
          </p:cNvPr>
          <p:cNvGrpSpPr/>
          <p:nvPr/>
        </p:nvGrpSpPr>
        <p:grpSpPr>
          <a:xfrm>
            <a:off x="3214688" y="4728269"/>
            <a:ext cx="6000751" cy="1023060"/>
            <a:chOff x="3886665" y="1484380"/>
            <a:chExt cx="7832150" cy="78066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3D23842-D166-4FBD-B3ED-97FFCE85BF0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xmlns="" id="{307F46E8-0CFB-418D-827E-651740C8C8C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xmlns="" id="{30C96454-8FEF-47FC-B6FD-B15D6C11434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5D1373B-6056-44DC-BE39-02EFE1268CAF}"/>
                </a:ext>
              </a:extLst>
            </p:cNvPr>
            <p:cNvSpPr txBox="1"/>
            <p:nvPr/>
          </p:nvSpPr>
          <p:spPr>
            <a:xfrm>
              <a:off x="3886665" y="1755698"/>
              <a:ext cx="7832150" cy="753536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  làm gì để phòng tránh nguy hiểm trong lao động?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A1924-EF1A-41A4-BFFC-B158781A9F0C}"/>
              </a:ext>
            </a:extLst>
          </p:cNvPr>
          <p:cNvGrpSpPr/>
          <p:nvPr/>
        </p:nvGrpSpPr>
        <p:grpSpPr>
          <a:xfrm>
            <a:off x="3143250" y="5591176"/>
            <a:ext cx="6000751" cy="967009"/>
            <a:chOff x="3886665" y="1484380"/>
            <a:chExt cx="7832150" cy="55110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468B45C3-AECC-4981-8BAE-90B2FAE25C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8" name="Rectangle: Diagonal Corners Rounded 4">
                <a:extLst>
                  <a:ext uri="{FF2B5EF4-FFF2-40B4-BE49-F238E27FC236}">
                    <a16:creationId xmlns:a16="http://schemas.microsoft.com/office/drawing/2014/main" xmlns="" id="{75CA44F4-C7D7-4D0E-8860-64040D8FB28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: Diagonal Corners Rounded 30">
                <a:extLst>
                  <a:ext uri="{FF2B5EF4-FFF2-40B4-BE49-F238E27FC236}">
                    <a16:creationId xmlns:a16="http://schemas.microsoft.com/office/drawing/2014/main" xmlns="" id="{329079CF-339C-4123-B48C-0BD850D9FB7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B250303-85BF-46EE-B010-2F3EB6CC257C}"/>
                </a:ext>
              </a:extLst>
            </p:cNvPr>
            <p:cNvSpPr txBox="1"/>
            <p:nvPr/>
          </p:nvSpPr>
          <p:spPr>
            <a:xfrm>
              <a:off x="3886665" y="1755699"/>
              <a:ext cx="7832150" cy="5239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xảy ra tình huống nguy hiểm khiến mình bị đau, chảy máu em cần phải làm gì?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367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37E0BE-A74A-4438-8475-455CE5C589BE}"/>
              </a:ext>
            </a:extLst>
          </p:cNvPr>
          <p:cNvSpPr txBox="1"/>
          <p:nvPr/>
        </p:nvSpPr>
        <p:spPr>
          <a:xfrm>
            <a:off x="2068032" y="1355766"/>
            <a:ext cx="5007936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336600"/>
                  </a:solidFill>
                </a:ln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riển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solidFill>
                    <a:srgbClr val="336600"/>
                  </a:solidFill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lãm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93481" y="3905050"/>
            <a:ext cx="2150519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669769" y="3610260"/>
            <a:ext cx="2150519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437024" y="1942241"/>
            <a:ext cx="1409066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44737" y="3667703"/>
            <a:ext cx="2154988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2314750" y="3723472"/>
            <a:ext cx="2150519" cy="31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7950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FDC879-D8EE-40EA-804C-DCF20CDD3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871" y="2557170"/>
            <a:ext cx="562862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3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7DA651-292E-4E6B-8A9C-625898899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365" y="2791146"/>
            <a:ext cx="507993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2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457200" y="2216935"/>
            <a:ext cx="6461967" cy="2413115"/>
            <a:chOff x="674228" y="4862098"/>
            <a:chExt cx="5343799" cy="1353451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833163" y="5029050"/>
              <a:ext cx="5115750" cy="118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Về nhà </a:t>
              </a:r>
              <a:r>
                <a:rPr lang="vi-VN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thực hành lao động theo hướng dẫn của</a:t>
              </a:r>
              <a:r>
                <a:rPr lang="nl-NL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người thân</a:t>
              </a:r>
              <a:r>
                <a:rPr lang="vi-VN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như: thái rau củ, quả, lau nhà, nhổ cỏ ngoài vườn....</a:t>
              </a:r>
              <a:endParaRPr lang="en-US" sz="28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29" y="169240"/>
            <a:ext cx="348416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5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7C349D7-6DBC-40FD-AA14-47F3A0F05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CC6689B-2C4B-4E25-8D33-B7D90DC93BE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AEF15CA1-3F01-4F1C-A812-038BB761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5A85BF2-BC5E-45FB-9E8A-49ADA101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A736CEC8-D21E-4E2F-AB1E-7B1FBEF8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199913" y="4547793"/>
            <a:ext cx="747597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3590741" y="5327605"/>
            <a:ext cx="703890" cy="16642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7E27A88-2241-43AC-9D29-566B7A1DB923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xmlns="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32948" y="2043893"/>
            <a:ext cx="462610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AF32D2-9052-4B4E-ACD8-044742C426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9913" y="1371600"/>
            <a:ext cx="74077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61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063927" y="2562358"/>
            <a:ext cx="7322063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874644" y="1045783"/>
            <a:ext cx="1470655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B6BE14-3160-4CF6-AC16-40412A1E9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673" y="3159212"/>
            <a:ext cx="633734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28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7A1CC7F-A0F5-4586-8630-FB49AB02B6A4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8670246F-3256-4AF9-A0AD-1B9D55527AFE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3C0A7672-6BB5-42AF-91E1-F036DC632A00}"/>
              </a:ext>
            </a:extLst>
          </p:cNvPr>
          <p:cNvSpPr/>
          <p:nvPr/>
        </p:nvSpPr>
        <p:spPr>
          <a:xfrm>
            <a:off x="919001" y="2234042"/>
            <a:ext cx="7419456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8CD5D65-3EBF-4F1B-AD22-A1A28A1609BF}"/>
              </a:ext>
            </a:extLst>
          </p:cNvPr>
          <p:cNvGrpSpPr/>
          <p:nvPr/>
        </p:nvGrpSpPr>
        <p:grpSpPr>
          <a:xfrm>
            <a:off x="1118261" y="1116941"/>
            <a:ext cx="3758539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xmlns="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等线" panose="02010600030101010101" pitchFamily="2" charset="-122"/>
                  <a:cs typeface="Times New Roman" pitchFamily="18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E40EE0C-EDEE-4646-9E17-5B004BB00D84}"/>
              </a:ext>
            </a:extLst>
          </p:cNvPr>
          <p:cNvSpPr txBox="1"/>
          <p:nvPr/>
        </p:nvSpPr>
        <p:spPr>
          <a:xfrm>
            <a:off x="1010137" y="2260416"/>
            <a:ext cx="7126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nhịp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GV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HS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18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7A1CC7F-A0F5-4586-8630-FB49AB02B6A4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8670246F-3256-4AF9-A0AD-1B9D55527AFE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3C0A7672-6BB5-42AF-91E1-F036DC632A00}"/>
              </a:ext>
            </a:extLst>
          </p:cNvPr>
          <p:cNvSpPr/>
          <p:nvPr/>
        </p:nvSpPr>
        <p:spPr>
          <a:xfrm>
            <a:off x="919001" y="2234042"/>
            <a:ext cx="7419456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8CD5D65-3EBF-4F1B-AD22-A1A28A1609BF}"/>
              </a:ext>
            </a:extLst>
          </p:cNvPr>
          <p:cNvGrpSpPr/>
          <p:nvPr/>
        </p:nvGrpSpPr>
        <p:grpSpPr>
          <a:xfrm>
            <a:off x="1118261" y="1116941"/>
            <a:ext cx="4063339" cy="1419407"/>
            <a:chOff x="3977443" y="-1656991"/>
            <a:chExt cx="3108271" cy="1419407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xmlns="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E40EE0C-EDEE-4646-9E17-5B004BB00D84}"/>
              </a:ext>
            </a:extLst>
          </p:cNvPr>
          <p:cNvSpPr txBox="1"/>
          <p:nvPr/>
        </p:nvSpPr>
        <p:spPr>
          <a:xfrm>
            <a:off x="1098315" y="2252873"/>
            <a:ext cx="5501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!”,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Xẻng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DB752DE-4290-4354-B765-EEE0892BA29A}"/>
              </a:ext>
            </a:extLst>
          </p:cNvPr>
          <p:cNvGrpSpPr/>
          <p:nvPr/>
        </p:nvGrpSpPr>
        <p:grpSpPr>
          <a:xfrm>
            <a:off x="6603646" y="2440806"/>
            <a:ext cx="1258586" cy="2819684"/>
            <a:chOff x="8804860" y="2440806"/>
            <a:chExt cx="1678115" cy="281968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547EEC4E-A799-414C-9EA9-2B6D8E84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CD086CB-E6B4-4EAB-A803-FAE74911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72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235529" y="2546650"/>
            <a:ext cx="6765472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910904" y="796499"/>
            <a:ext cx="1586204" cy="35741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B810B2-5A50-4CC8-A4AF-9C8D35F90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40" y="2822769"/>
            <a:ext cx="507993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42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235528" y="2546650"/>
            <a:ext cx="783227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3741579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3741578" y="0"/>
            <a:ext cx="1966760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206571" y="1396552"/>
            <a:ext cx="6474290" cy="2974093"/>
            <a:chOff x="1996399" y="-77280"/>
            <a:chExt cx="8632387" cy="2974093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3857464" y="1497792"/>
              <a:ext cx="6771322" cy="136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Chơi trò chơi đoán tên dụng cụ lao động.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996399" y="-77280"/>
              <a:ext cx="1720717" cy="2974093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5201891" y="-3131342"/>
            <a:ext cx="4554417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27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7A1CC7F-A0F5-4586-8630-FB49AB02B6A4}"/>
              </a:ext>
            </a:extLst>
          </p:cNvPr>
          <p:cNvGrpSpPr/>
          <p:nvPr/>
        </p:nvGrpSpPr>
        <p:grpSpPr>
          <a:xfrm>
            <a:off x="-20692" y="-17733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8670246F-3256-4AF9-A0AD-1B9D55527AFE}"/>
              </a:ext>
            </a:extLst>
          </p:cNvPr>
          <p:cNvGrpSpPr/>
          <p:nvPr/>
        </p:nvGrpSpPr>
        <p:grpSpPr>
          <a:xfrm>
            <a:off x="-1" y="5384685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DE62FA-B858-40D2-A0E9-169E765C6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496" y="527257"/>
            <a:ext cx="2354784" cy="1079086"/>
          </a:xfrm>
          <a:prstGeom prst="rect">
            <a:avLst/>
          </a:prstGeom>
        </p:spPr>
      </p:pic>
      <p:sp>
        <p:nvSpPr>
          <p:cNvPr id="36" name="矩形: 圆角 17">
            <a:extLst>
              <a:ext uri="{FF2B5EF4-FFF2-40B4-BE49-F238E27FC236}">
                <a16:creationId xmlns:a16="http://schemas.microsoft.com/office/drawing/2014/main" xmlns="" id="{36E941C7-57BC-4578-9B8A-F9CF8B048ACC}"/>
              </a:ext>
            </a:extLst>
          </p:cNvPr>
          <p:cNvSpPr/>
          <p:nvPr/>
        </p:nvSpPr>
        <p:spPr>
          <a:xfrm>
            <a:off x="381000" y="1600199"/>
            <a:ext cx="8513341" cy="4162903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0F8E71F-CE14-4DDB-BC24-38CCCD54E188}"/>
              </a:ext>
            </a:extLst>
          </p:cNvPr>
          <p:cNvSpPr txBox="1"/>
          <p:nvPr/>
        </p:nvSpPr>
        <p:spPr>
          <a:xfrm>
            <a:off x="381000" y="1654286"/>
            <a:ext cx="822664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phát cho mỗi nhóm một thẻ dụng cụ lao động.</a:t>
            </a: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 tả đặc điểm của dụng cụ và nguy cơ không toàn khi sử dụng dụng cụ để các nhóm khác đoán. </a:t>
            </a:r>
            <a:endParaRPr lang="en-US" sz="2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tin.</a:t>
            </a:r>
          </a:p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5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8425081" y="4252485"/>
            <a:ext cx="938520" cy="1248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8473559" y="1608175"/>
            <a:ext cx="747597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4824" y="2043893"/>
            <a:ext cx="462610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132701" y="4318738"/>
            <a:ext cx="938520" cy="12481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7A1CC7F-A0F5-4586-8630-FB49AB02B6A4}"/>
              </a:ext>
            </a:extLst>
          </p:cNvPr>
          <p:cNvGrpSpPr/>
          <p:nvPr/>
        </p:nvGrpSpPr>
        <p:grpSpPr>
          <a:xfrm>
            <a:off x="-13815" y="-151322"/>
            <a:ext cx="9228923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8670246F-3256-4AF9-A0AD-1B9D55527AFE}"/>
              </a:ext>
            </a:extLst>
          </p:cNvPr>
          <p:cNvGrpSpPr/>
          <p:nvPr/>
        </p:nvGrpSpPr>
        <p:grpSpPr>
          <a:xfrm>
            <a:off x="-1" y="5629701"/>
            <a:ext cx="9144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813A43-55B5-4350-B001-AD750D315A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1" y="3138488"/>
            <a:ext cx="8004924" cy="2043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AA47C5C-F49F-4199-B5D6-CF4E22A02F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592" y="1443036"/>
            <a:ext cx="6901349" cy="13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94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431</Words>
  <Application>Microsoft Office PowerPoint</Application>
  <PresentationFormat>On-screen Show (4:3)</PresentationFormat>
  <Paragraphs>46</Paragraphs>
  <Slides>21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9</cp:revision>
  <dcterms:created xsi:type="dcterms:W3CDTF">2023-05-09T06:23:22Z</dcterms:created>
  <dcterms:modified xsi:type="dcterms:W3CDTF">2023-05-14T10:09:42Z</dcterms:modified>
</cp:coreProperties>
</file>