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3"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85097-B721-4392-8A02-A1533A62079E}" type="datetimeFigureOut">
              <a:rPr lang="en-US" smtClean="0"/>
              <a:t>5/3/2023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127D5-1C9D-4440-834F-8181C9903F8F}" type="slidenum">
              <a:rPr lang="en-US" smtClean="0"/>
              <a:t>‹#›</a:t>
            </a:fld>
            <a:endParaRPr lang="en-US"/>
          </a:p>
        </p:txBody>
      </p:sp>
    </p:spTree>
    <p:extLst>
      <p:ext uri="{BB962C8B-B14F-4D97-AF65-F5344CB8AC3E}">
        <p14:creationId xmlns:p14="http://schemas.microsoft.com/office/powerpoint/2010/main" val="337593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2793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6956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30001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4927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8839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0950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08604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2697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70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0728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51794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30059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404257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9144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4"/>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7"/>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1"/>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6"/>
            <a:ext cx="4227395" cy="3736075"/>
          </a:xfrm>
          <a:prstGeom prst="rect">
            <a:avLst/>
          </a:prstGeom>
        </p:spPr>
      </p:pic>
    </p:spTree>
    <p:extLst>
      <p:ext uri="{BB962C8B-B14F-4D97-AF65-F5344CB8AC3E}">
        <p14:creationId xmlns:p14="http://schemas.microsoft.com/office/powerpoint/2010/main" val="206147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9144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4"/>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7"/>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1"/>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6"/>
            <a:ext cx="4227395" cy="3736075"/>
          </a:xfrm>
          <a:prstGeom prst="rect">
            <a:avLst/>
          </a:prstGeom>
        </p:spPr>
      </p:pic>
    </p:spTree>
    <p:extLst>
      <p:ext uri="{BB962C8B-B14F-4D97-AF65-F5344CB8AC3E}">
        <p14:creationId xmlns:p14="http://schemas.microsoft.com/office/powerpoint/2010/main" val="362509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9144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4"/>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7"/>
            <a:ext cx="9144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1"/>
            <a:ext cx="9144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619184"/>
            <a:ext cx="3664744" cy="3238817"/>
          </a:xfrm>
          <a:prstGeom prst="rect">
            <a:avLst/>
          </a:prstGeom>
        </p:spPr>
      </p:pic>
    </p:spTree>
    <p:extLst>
      <p:ext uri="{BB962C8B-B14F-4D97-AF65-F5344CB8AC3E}">
        <p14:creationId xmlns:p14="http://schemas.microsoft.com/office/powerpoint/2010/main" val="2405822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491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6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CD47-5875-40E8-B094-F875FEDD4A8A}"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9567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6CD47-5875-40E8-B094-F875FEDD4A8A}"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71866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6CD47-5875-40E8-B094-F875FEDD4A8A}"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375413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6CD47-5875-40E8-B094-F875FEDD4A8A}"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03628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6CD47-5875-40E8-B094-F875FEDD4A8A}"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681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6CD47-5875-40E8-B094-F875FEDD4A8A}"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146235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6CD47-5875-40E8-B094-F875FEDD4A8A}"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11922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6CD47-5875-40E8-B094-F875FEDD4A8A}"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83E11-6FBF-4337-991A-F370FDCDA419}" type="slidenum">
              <a:rPr lang="en-US" smtClean="0"/>
              <a:t>‹#›</a:t>
            </a:fld>
            <a:endParaRPr lang="en-US"/>
          </a:p>
        </p:txBody>
      </p:sp>
    </p:spTree>
    <p:extLst>
      <p:ext uri="{BB962C8B-B14F-4D97-AF65-F5344CB8AC3E}">
        <p14:creationId xmlns:p14="http://schemas.microsoft.com/office/powerpoint/2010/main" val="211655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6CD47-5875-40E8-B094-F875FEDD4A8A}" type="datetimeFigureOut">
              <a:rPr lang="en-US" smtClean="0"/>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83E11-6FBF-4337-991A-F370FDCDA419}" type="slidenum">
              <a:rPr lang="en-US" smtClean="0"/>
              <a:t>‹#›</a:t>
            </a:fld>
            <a:endParaRPr lang="en-US"/>
          </a:p>
        </p:txBody>
      </p:sp>
    </p:spTree>
    <p:extLst>
      <p:ext uri="{BB962C8B-B14F-4D97-AF65-F5344CB8AC3E}">
        <p14:creationId xmlns:p14="http://schemas.microsoft.com/office/powerpoint/2010/main" val="44113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6.emf"/><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8.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jpg"/><Relationship Id="rId1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357389" y="2281645"/>
            <a:ext cx="8152961" cy="1388834"/>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012" y="4816700"/>
            <a:ext cx="4160600" cy="2202479"/>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41" y="4365938"/>
            <a:ext cx="1455051" cy="2488403"/>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560230" y="2593108"/>
            <a:ext cx="8007440" cy="815580"/>
          </a:xfrm>
          <a:prstGeom prst="rect">
            <a:avLst/>
          </a:prstGeom>
          <a:noFill/>
        </p:spPr>
        <p:txBody>
          <a:bodyPr wrap="square" lIns="121893" tIns="60946" rIns="121893" bIns="60946" rtlCol="0">
            <a:spAutoFit/>
          </a:bodyPr>
          <a:lstStyle/>
          <a:p>
            <a:pPr algn="ctr"/>
            <a:r>
              <a:rPr lang="en-US" sz="45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5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bài:Nghề</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em</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yêu</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thích</a:t>
            </a:r>
            <a:endParaRPr lang="en-US" sz="45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0" y="-18953"/>
            <a:ext cx="9144000" cy="1333670"/>
          </a:xfrm>
          <a:prstGeom prst="rect">
            <a:avLst/>
          </a:prstGeom>
          <a:noFill/>
        </p:spPr>
        <p:txBody>
          <a:bodyPr wrap="square" lIns="121893" tIns="60946" rIns="121893" bIns="6094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28">
              <a:spcBef>
                <a:spcPts val="800"/>
              </a:spcBef>
              <a:defRPr/>
            </a:pPr>
            <a:r>
              <a:rPr lang="vi-VN" altLang="en-US" sz="3600" b="1" i="1" dirty="0">
                <a:solidFill>
                  <a:srgbClr val="002060"/>
                </a:solidFill>
                <a:latin typeface="+mj-lt"/>
                <a:cs typeface="Times New Roman" panose="02020603050405020304" pitchFamily="18" charset="0"/>
              </a:rPr>
              <a:t>TRƯỜNG TIỂU HỌC ÁI MỘ A</a:t>
            </a:r>
            <a:endParaRPr lang="en-US" altLang="en-US" sz="3600" b="1" i="1" dirty="0">
              <a:solidFill>
                <a:srgbClr val="002060"/>
              </a:solidFill>
              <a:latin typeface="+mj-lt"/>
              <a:cs typeface="Times New Roman" panose="02020603050405020304" pitchFamily="18" charset="0"/>
            </a:endParaRPr>
          </a:p>
          <a:p>
            <a:pPr algn="ctr" defTabSz="1218928">
              <a:spcBef>
                <a:spcPts val="800"/>
              </a:spcBef>
              <a:defRPr/>
            </a:pPr>
            <a:r>
              <a:rPr lang="vi-VN" altLang="en-US" sz="3600" b="1" i="1" dirty="0">
                <a:solidFill>
                  <a:srgbClr val="002060"/>
                </a:solidFill>
                <a:latin typeface="+mj-lt"/>
                <a:cs typeface="Times New Roman" panose="02020603050405020304" pitchFamily="18" charset="0"/>
              </a:rPr>
              <a:t>Bài giảng điện tử </a:t>
            </a:r>
            <a:r>
              <a:rPr lang="en-US" altLang="en-US" sz="3600" b="1" i="1" dirty="0" err="1" smtClean="0">
                <a:solidFill>
                  <a:srgbClr val="002060"/>
                </a:solidFill>
                <a:latin typeface="+mj-lt"/>
                <a:cs typeface="Times New Roman" pitchFamily="18" charset="0"/>
              </a:rPr>
              <a:t>Hoạt</a:t>
            </a:r>
            <a:r>
              <a:rPr lang="en-US" altLang="en-US" sz="3600" b="1" i="1" dirty="0" smtClean="0">
                <a:solidFill>
                  <a:srgbClr val="002060"/>
                </a:solidFill>
                <a:latin typeface="+mj-lt"/>
                <a:cs typeface="Times New Roman" pitchFamily="18" charset="0"/>
              </a:rPr>
              <a:t> </a:t>
            </a:r>
            <a:r>
              <a:rPr lang="en-US" altLang="en-US" sz="3600" b="1" i="1" dirty="0" err="1" smtClean="0">
                <a:solidFill>
                  <a:srgbClr val="002060"/>
                </a:solidFill>
                <a:latin typeface="+mj-lt"/>
                <a:cs typeface="Times New Roman" pitchFamily="18" charset="0"/>
              </a:rPr>
              <a:t>động</a:t>
            </a:r>
            <a:r>
              <a:rPr lang="en-US" altLang="en-US" sz="3600" b="1" i="1" dirty="0" smtClean="0">
                <a:solidFill>
                  <a:srgbClr val="002060"/>
                </a:solidFill>
                <a:latin typeface="+mj-lt"/>
                <a:cs typeface="Times New Roman" pitchFamily="18" charset="0"/>
              </a:rPr>
              <a:t> </a:t>
            </a:r>
            <a:r>
              <a:rPr lang="en-US" altLang="en-US" sz="3600" b="1" i="1" dirty="0" err="1" smtClean="0">
                <a:solidFill>
                  <a:srgbClr val="002060"/>
                </a:solidFill>
                <a:latin typeface="+mj-lt"/>
                <a:cs typeface="Times New Roman" pitchFamily="18" charset="0"/>
              </a:rPr>
              <a:t>trải</a:t>
            </a:r>
            <a:r>
              <a:rPr lang="en-US" altLang="en-US" sz="3600" b="1" i="1" dirty="0" smtClean="0">
                <a:solidFill>
                  <a:srgbClr val="002060"/>
                </a:solidFill>
                <a:latin typeface="+mj-lt"/>
                <a:cs typeface="Times New Roman" pitchFamily="18" charset="0"/>
              </a:rPr>
              <a:t> </a:t>
            </a:r>
            <a:r>
              <a:rPr lang="en-US" altLang="en-US" sz="3600" b="1" i="1" dirty="0" err="1" smtClean="0">
                <a:solidFill>
                  <a:srgbClr val="002060"/>
                </a:solidFill>
                <a:latin typeface="+mj-lt"/>
                <a:cs typeface="Times New Roman" pitchFamily="18" charset="0"/>
              </a:rPr>
              <a:t>nghiệm</a:t>
            </a:r>
            <a:r>
              <a:rPr lang="en-US" altLang="en-US" sz="3600" b="1" i="1" dirty="0" smtClean="0">
                <a:solidFill>
                  <a:srgbClr val="002060"/>
                </a:solidFill>
                <a:latin typeface="+mj-lt"/>
                <a:cs typeface="Times New Roman" pitchFamily="18" charset="0"/>
              </a:rPr>
              <a:t> </a:t>
            </a:r>
            <a:r>
              <a:rPr lang="en-US" altLang="en-US" sz="3600" b="1" i="1" dirty="0" err="1">
                <a:solidFill>
                  <a:srgbClr val="002060"/>
                </a:solidFill>
                <a:latin typeface="+mj-lt"/>
                <a:cs typeface="Times New Roman" pitchFamily="18" charset="0"/>
              </a:rPr>
              <a:t>lớp</a:t>
            </a:r>
            <a:r>
              <a:rPr lang="en-US" altLang="en-US" sz="3600" b="1" i="1" dirty="0">
                <a:solidFill>
                  <a:srgbClr val="002060"/>
                </a:solidFill>
                <a:latin typeface="+mj-lt"/>
                <a:cs typeface="Times New Roman" panose="02020603050405020304" pitchFamily="18" charset="0"/>
              </a:rPr>
              <a:t> 3 </a:t>
            </a:r>
          </a:p>
        </p:txBody>
      </p:sp>
      <p:pic>
        <p:nvPicPr>
          <p:cNvPr id="13" name="Picture 12"/>
          <p:cNvPicPr>
            <a:picLocks noChangeAspect="1"/>
          </p:cNvPicPr>
          <p:nvPr/>
        </p:nvPicPr>
        <p:blipFill>
          <a:blip r:embed="rId5"/>
          <a:stretch>
            <a:fillRect/>
          </a:stretch>
        </p:blipFill>
        <p:spPr>
          <a:xfrm>
            <a:off x="0" y="690400"/>
            <a:ext cx="957492" cy="1694967"/>
          </a:xfrm>
          <a:prstGeom prst="rect">
            <a:avLst/>
          </a:prstGeom>
        </p:spPr>
      </p:pic>
      <p:pic>
        <p:nvPicPr>
          <p:cNvPr id="16" name="Picture 15"/>
          <p:cNvPicPr>
            <a:picLocks noChangeAspect="1"/>
          </p:cNvPicPr>
          <p:nvPr/>
        </p:nvPicPr>
        <p:blipFill>
          <a:blip r:embed="rId6"/>
          <a:stretch>
            <a:fillRect/>
          </a:stretch>
        </p:blipFill>
        <p:spPr>
          <a:xfrm>
            <a:off x="8283775" y="1142042"/>
            <a:ext cx="958568" cy="1184985"/>
          </a:xfrm>
          <a:prstGeom prst="rect">
            <a:avLst/>
          </a:prstGeom>
        </p:spPr>
      </p:pic>
    </p:spTree>
    <p:extLst>
      <p:ext uri="{BB962C8B-B14F-4D97-AF65-F5344CB8AC3E}">
        <p14:creationId xmlns:p14="http://schemas.microsoft.com/office/powerpoint/2010/main" val="58456584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9E65068E-5752-4672-9B2A-60704A1F42F6}"/>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Google Shape;59;p13">
            <a:extLst>
              <a:ext uri="{FF2B5EF4-FFF2-40B4-BE49-F238E27FC236}">
                <a16:creationId xmlns="" xmlns:a16="http://schemas.microsoft.com/office/drawing/2014/main" id="{073FBE06-EC8F-487C-98C3-8C0A250132A4}"/>
              </a:ext>
            </a:extLst>
          </p:cNvPr>
          <p:cNvPicPr preferRelativeResize="0"/>
          <p:nvPr/>
        </p:nvPicPr>
        <p:blipFill>
          <a:blip r:embed="rId5">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 xmlns:a16="http://schemas.microsoft.com/office/drawing/2014/main" id="{990A6BCE-24A3-4289-9821-E9CF010CB090}"/>
              </a:ext>
            </a:extLst>
          </p:cNvPr>
          <p:cNvPicPr preferRelativeResize="0"/>
          <p:nvPr/>
        </p:nvPicPr>
        <p:blipFill>
          <a:blip r:embed="rId5">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 xmlns:a16="http://schemas.microsoft.com/office/drawing/2014/main" id="{CBE994AF-6557-4EB3-95C6-61CAB254FC6B}"/>
              </a:ext>
            </a:extLst>
          </p:cNvPr>
          <p:cNvPicPr preferRelativeResize="0"/>
          <p:nvPr/>
        </p:nvPicPr>
        <p:blipFill>
          <a:blip r:embed="rId5">
            <a:alphaModFix/>
          </a:blip>
          <a:stretch>
            <a:fillRect/>
          </a:stretch>
        </p:blipFill>
        <p:spPr>
          <a:xfrm>
            <a:off x="5106425" y="1"/>
            <a:ext cx="2072076" cy="1036033"/>
          </a:xfrm>
          <a:prstGeom prst="rect">
            <a:avLst/>
          </a:prstGeom>
          <a:noFill/>
          <a:ln>
            <a:noFill/>
          </a:ln>
        </p:spPr>
      </p:pic>
      <p:pic>
        <p:nvPicPr>
          <p:cNvPr id="14" name="Google Shape;62;p13">
            <a:extLst>
              <a:ext uri="{FF2B5EF4-FFF2-40B4-BE49-F238E27FC236}">
                <a16:creationId xmlns="" xmlns:a16="http://schemas.microsoft.com/office/drawing/2014/main" id="{42ADC071-FC01-49B8-8562-47A74E550D88}"/>
              </a:ext>
            </a:extLst>
          </p:cNvPr>
          <p:cNvPicPr preferRelativeResize="0"/>
          <p:nvPr/>
        </p:nvPicPr>
        <p:blipFill>
          <a:blip r:embed="rId5">
            <a:alphaModFix/>
          </a:blip>
          <a:stretch>
            <a:fillRect/>
          </a:stretch>
        </p:blipFill>
        <p:spPr>
          <a:xfrm>
            <a:off x="7071925" y="1"/>
            <a:ext cx="2072076" cy="1036033"/>
          </a:xfrm>
          <a:prstGeom prst="rect">
            <a:avLst/>
          </a:prstGeom>
          <a:noFill/>
          <a:ln>
            <a:noFill/>
          </a:ln>
        </p:spPr>
      </p:pic>
      <p:pic>
        <p:nvPicPr>
          <p:cNvPr id="15" name="Tiếng-âm thanh gõ bàn phím ghép vào video - Typing chat sound effect">
            <a:hlinkClick r:id="" action="ppaction://media"/>
            <a:extLst>
              <a:ext uri="{FF2B5EF4-FFF2-40B4-BE49-F238E27FC236}">
                <a16:creationId xmlns="" xmlns:a16="http://schemas.microsoft.com/office/drawing/2014/main" id="{813C3C9C-A0A8-44C3-BB91-BB2DD8C780EC}"/>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6"/>
          <a:stretch>
            <a:fillRect/>
          </a:stretch>
        </p:blipFill>
        <p:spPr>
          <a:xfrm>
            <a:off x="107582" y="85838"/>
            <a:ext cx="475742" cy="634323"/>
          </a:xfrm>
          <a:prstGeom prst="rect">
            <a:avLst/>
          </a:prstGeom>
        </p:spPr>
      </p:pic>
      <p:sp>
        <p:nvSpPr>
          <p:cNvPr id="16" name="TextBox 15">
            <a:extLst>
              <a:ext uri="{FF2B5EF4-FFF2-40B4-BE49-F238E27FC236}">
                <a16:creationId xmlns="" xmlns:a16="http://schemas.microsoft.com/office/drawing/2014/main" id="{DB224504-99B7-4008-A999-B17F3D040E2F}"/>
              </a:ext>
            </a:extLst>
          </p:cNvPr>
          <p:cNvSpPr txBox="1"/>
          <p:nvPr/>
        </p:nvSpPr>
        <p:spPr>
          <a:xfrm>
            <a:off x="509778" y="1121870"/>
            <a:ext cx="7987284" cy="1569660"/>
          </a:xfrm>
          <a:prstGeom prst="rect">
            <a:avLst/>
          </a:prstGeom>
          <a:noFill/>
        </p:spPr>
        <p:txBody>
          <a:bodyPr wrap="square" rtlCol="0">
            <a:spAutoFit/>
          </a:bodyPr>
          <a:lstStyle/>
          <a:p>
            <a:pPr lvl="0" algn="just">
              <a:defRPr/>
            </a:pPr>
            <a:r>
              <a:rPr lang="vi-VN" sz="3200" b="1" i="1" dirty="0">
                <a:solidFill>
                  <a:prstClr val="black"/>
                </a:solidFill>
                <a:latin typeface="Times New Roman" pitchFamily="18" charset="0"/>
                <a:ea typeface="字魂59号-创粗黑"/>
                <a:cs typeface="Times New Roman" pitchFamily="18" charset="0"/>
              </a:rPr>
              <a:t>Ở trong rừng không có thợ may, vì thế chú thỏ phải tìm đến các muông thú, côn trùng trong rừng. </a:t>
            </a:r>
            <a:endParaRPr kumimoji="0" lang="en-US" sz="3200" b="1" i="1" u="none" strike="noStrike" kern="1200" cap="none" spc="0" normalizeH="0" baseline="0" noProof="0" dirty="0">
              <a:ln>
                <a:noFill/>
              </a:ln>
              <a:solidFill>
                <a:prstClr val="black"/>
              </a:solidFill>
              <a:effectLst/>
              <a:uLnTx/>
              <a:uFillTx/>
              <a:latin typeface="Times New Roman" pitchFamily="18" charset="0"/>
              <a:ea typeface="字魂59号-创粗黑"/>
              <a:cs typeface="Times New Roman" pitchFamily="18" charset="0"/>
            </a:endParaRPr>
          </a:p>
        </p:txBody>
      </p:sp>
      <p:pic>
        <p:nvPicPr>
          <p:cNvPr id="3" name="Picture 2">
            <a:extLst>
              <a:ext uri="{FF2B5EF4-FFF2-40B4-BE49-F238E27FC236}">
                <a16:creationId xmlns="" xmlns:a16="http://schemas.microsoft.com/office/drawing/2014/main" id="{986EF948-9C64-43B5-BEA3-B578B1036F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1266824"/>
            <a:ext cx="6660163" cy="5286381"/>
          </a:xfrm>
          <a:prstGeom prst="rect">
            <a:avLst/>
          </a:prstGeom>
        </p:spPr>
      </p:pic>
    </p:spTree>
    <p:extLst>
      <p:ext uri="{BB962C8B-B14F-4D97-AF65-F5344CB8AC3E}">
        <p14:creationId xmlns:p14="http://schemas.microsoft.com/office/powerpoint/2010/main" val="2480008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 presetClass="mediacall" presetSubtype="0" fill="hold" nodeType="withEffect">
                                  <p:stCondLst>
                                    <p:cond delay="0"/>
                                  </p:stCondLst>
                                  <p:childTnLst>
                                    <p:cmd type="call" cmd="playFrom(0.0)">
                                      <p:cBhvr>
                                        <p:cTn id="9" dur="6565" fill="hold"/>
                                        <p:tgtEl>
                                          <p:spTgt spid="15"/>
                                        </p:tgtEl>
                                      </p:cBhvr>
                                    </p:cmd>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repeatCount="2000" fill="hold" display="0">
                  <p:stCondLst>
                    <p:cond delay="indefinite"/>
                  </p:stCondLst>
                  <p:endCondLst>
                    <p:cond evt="onStopAudio" delay="0">
                      <p:tgtEl>
                        <p:sldTgt/>
                      </p:tgtEl>
                    </p:cond>
                  </p:endCondLst>
                </p:cTn>
                <p:tgtEl>
                  <p:spTgt spid="15"/>
                </p:tgtEl>
              </p:cMediaNode>
            </p:audio>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 xmlns:a16="http://schemas.microsoft.com/office/drawing/2014/main" id="{8BD0D779-00D8-4E83-B159-4FA74DB03842}"/>
              </a:ext>
            </a:extLst>
          </p:cNvPr>
          <p:cNvSpPr/>
          <p:nvPr/>
        </p:nvSpPr>
        <p:spPr>
          <a:xfrm>
            <a:off x="381000" y="371476"/>
            <a:ext cx="7772400" cy="2059780"/>
          </a:xfrm>
          <a:prstGeom prst="wedgeRoundRectCallout">
            <a:avLst>
              <a:gd name="adj1" fmla="val 33148"/>
              <a:gd name="adj2" fmla="val 6745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Em hãy đoán xem, để may một chiếc áo, chúng ta có vải rồi thì phải thực hiện những công việc gì tiếp theo?</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1524000" y="3151909"/>
            <a:ext cx="4648200" cy="1754326"/>
          </a:xfrm>
          <a:prstGeom prst="rect">
            <a:avLst/>
          </a:prstGeom>
          <a:noFill/>
        </p:spPr>
        <p:txBody>
          <a:bodyPr wrap="square" rtlCol="0">
            <a:spAutoFit/>
          </a:bodyPr>
          <a:lstStyle/>
          <a:p>
            <a:pPr lvl="0" algn="just"/>
            <a:r>
              <a:rPr lang="vi-VN" sz="3600" b="1" dirty="0">
                <a:solidFill>
                  <a:srgbClr val="FF0000"/>
                </a:solidFill>
                <a:latin typeface="Times New Roman" pitchFamily="18" charset="0"/>
                <a:ea typeface="Cambria" panose="02040503050406030204" pitchFamily="18" charset="0"/>
                <a:cs typeface="Times New Roman" pitchFamily="18" charset="0"/>
              </a:rPr>
              <a:t>Đo vải, đo người rồi vẽ lên vải, cắt vải, khâu bằng kim và chỉ,…</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5" name="Graphic 4">
            <a:extLst>
              <a:ext uri="{FF2B5EF4-FFF2-40B4-BE49-F238E27FC236}">
                <a16:creationId xmlns="" xmlns:a16="http://schemas.microsoft.com/office/drawing/2014/main" id="{F3163398-6C22-4AA9-9583-E1FF897818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981943" y="2505076"/>
            <a:ext cx="1816794" cy="3490329"/>
          </a:xfrm>
          <a:prstGeom prst="rect">
            <a:avLst/>
          </a:prstGeom>
        </p:spPr>
      </p:pic>
    </p:spTree>
    <p:extLst>
      <p:ext uri="{BB962C8B-B14F-4D97-AF65-F5344CB8AC3E}">
        <p14:creationId xmlns:p14="http://schemas.microsoft.com/office/powerpoint/2010/main" val="32053589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 xmlns:a16="http://schemas.microsoft.com/office/drawing/2014/main" id="{3AD4CDFC-5863-4DCB-B217-6C919FD55D5A}"/>
              </a:ext>
            </a:extLst>
          </p:cNvPr>
          <p:cNvPicPr preferRelativeResize="0"/>
          <p:nvPr/>
        </p:nvPicPr>
        <p:blipFill rotWithShape="1">
          <a:blip r:embed="rId3">
            <a:alphaModFix/>
          </a:blip>
          <a:srcRect/>
          <a:stretch/>
        </p:blipFill>
        <p:spPr>
          <a:xfrm rot="663866">
            <a:off x="7460218" y="1540534"/>
            <a:ext cx="1333001"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 xmlns:a16="http://schemas.microsoft.com/office/drawing/2014/main" id="{8BD0D779-00D8-4E83-B159-4FA74DB03842}"/>
              </a:ext>
            </a:extLst>
          </p:cNvPr>
          <p:cNvSpPr/>
          <p:nvPr/>
        </p:nvSpPr>
        <p:spPr>
          <a:xfrm>
            <a:off x="978694" y="551826"/>
            <a:ext cx="5743289" cy="1602580"/>
          </a:xfrm>
          <a:prstGeom prst="wedgeRoundRectCallout">
            <a:avLst>
              <a:gd name="adj1" fmla="val 51936"/>
              <a:gd name="adj2" fmla="val 6458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Mỗi nhân vật có thể làm công việc gì và họ dùng những công cụ nào của mình?</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978694" y="2895600"/>
            <a:ext cx="6537398" cy="2308324"/>
          </a:xfrm>
          <a:prstGeom prst="rect">
            <a:avLst/>
          </a:prstGeom>
          <a:noFill/>
        </p:spPr>
        <p:txBody>
          <a:bodyPr wrap="square" rtlCol="0">
            <a:spAutoFit/>
          </a:bodyPr>
          <a:lstStyle/>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Ốc sên đo và vẽ lên vải - thước đo bằng bước đi có phần kẻ vạch bằng nhớt của ốc sên;</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Bọ ngựa cắt vải - kéo </a:t>
            </a:r>
            <a:r>
              <a:rPr lang="en-US" sz="2400" b="1" dirty="0">
                <a:solidFill>
                  <a:srgbClr val="FF0000"/>
                </a:solidFill>
                <a:latin typeface="Times New Roman" pitchFamily="18" charset="0"/>
                <a:ea typeface="Cambria" panose="02040503050406030204" pitchFamily="18" charset="0"/>
                <a:cs typeface="Times New Roman" pitchFamily="18" charset="0"/>
              </a:rPr>
              <a:t>l</a:t>
            </a:r>
            <a:r>
              <a:rPr lang="vi-VN" sz="2400" b="1" dirty="0" smtClean="0">
                <a:solidFill>
                  <a:srgbClr val="FF0000"/>
                </a:solidFill>
                <a:latin typeface="Times New Roman" pitchFamily="18" charset="0"/>
                <a:ea typeface="Cambria" panose="02040503050406030204" pitchFamily="18" charset="0"/>
                <a:cs typeface="Times New Roman" pitchFamily="18" charset="0"/>
              </a:rPr>
              <a:t>à </a:t>
            </a:r>
            <a:r>
              <a:rPr lang="vi-VN" sz="2400" b="1" dirty="0">
                <a:solidFill>
                  <a:srgbClr val="FF0000"/>
                </a:solidFill>
                <a:latin typeface="Times New Roman" pitchFamily="18" charset="0"/>
                <a:ea typeface="Cambria" panose="02040503050406030204" pitchFamily="18" charset="0"/>
                <a:cs typeface="Times New Roman" pitchFamily="18" charset="0"/>
              </a:rPr>
              <a:t>hai chi trước rất sắc;</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Nhím cho kim - lông nhọn;</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Tằm cho tơ làm bằng chỉ - nhả ra tơ;</a:t>
            </a:r>
            <a:endParaRPr lang="en-US" sz="2400" b="1" dirty="0">
              <a:solidFill>
                <a:srgbClr val="FF0000"/>
              </a:solidFill>
              <a:latin typeface="Times New Roman" pitchFamily="18" charset="0"/>
              <a:ea typeface="Cambria" panose="02040503050406030204" pitchFamily="18" charset="0"/>
              <a:cs typeface="Times New Roman" pitchFamily="18" charset="0"/>
            </a:endParaRPr>
          </a:p>
          <a:p>
            <a:pPr marL="342900" lvl="0" indent="-342900" algn="just">
              <a:buFont typeface="Wingdings" panose="05000000000000000000" pitchFamily="2" charset="2"/>
              <a:buChar char="ü"/>
            </a:pPr>
            <a:r>
              <a:rPr lang="vi-VN" sz="2400" b="1" dirty="0">
                <a:solidFill>
                  <a:srgbClr val="FF0000"/>
                </a:solidFill>
                <a:latin typeface="Times New Roman" pitchFamily="18" charset="0"/>
                <a:ea typeface="Cambria" panose="02040503050406030204" pitchFamily="18" charset="0"/>
                <a:cs typeface="Times New Roman" pitchFamily="18" charset="0"/>
              </a:rPr>
              <a:t>Chim dùng mỏ dùi lỗ, luồn kim chỉ để khâu.</a:t>
            </a:r>
            <a:endParaRPr kumimoji="0" lang="en-US" sz="24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244583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down)">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down)">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down)">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wipe(down)">
                                      <p:cBhvr>
                                        <p:cTn id="4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 xmlns:a16="http://schemas.microsoft.com/office/drawing/2014/main" id="{8BD0D779-00D8-4E83-B159-4FA74DB03842}"/>
              </a:ext>
            </a:extLst>
          </p:cNvPr>
          <p:cNvSpPr/>
          <p:nvPr/>
        </p:nvSpPr>
        <p:spPr>
          <a:xfrm>
            <a:off x="685800" y="371476"/>
            <a:ext cx="6303866" cy="2059780"/>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Khi đo và vẽ lên vải cần đức tính gì để không nhầm lẫn, luôn chính xác? Nếu nhầm thì có hại thế nào?</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1714501" y="3162301"/>
            <a:ext cx="4593431" cy="646331"/>
          </a:xfrm>
          <a:prstGeom prst="rect">
            <a:avLst/>
          </a:prstGeom>
          <a:noFill/>
        </p:spPr>
        <p:txBody>
          <a:bodyPr wrap="square" rtlCol="0">
            <a:spAutoFit/>
          </a:bodyPr>
          <a:lstStyle/>
          <a:p>
            <a:pPr lvl="0" algn="ctr"/>
            <a:r>
              <a:rPr lang="vi-VN" sz="3600" b="1" dirty="0">
                <a:solidFill>
                  <a:srgbClr val="FF0000"/>
                </a:solidFill>
                <a:latin typeface="Times New Roman" pitchFamily="18" charset="0"/>
                <a:ea typeface="Cambria" panose="02040503050406030204" pitchFamily="18" charset="0"/>
                <a:cs typeface="Times New Roman" pitchFamily="18" charset="0"/>
              </a:rPr>
              <a:t>Cẩn thận, chậm rãi,…</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5" name="Graphic 4">
            <a:extLst>
              <a:ext uri="{FF2B5EF4-FFF2-40B4-BE49-F238E27FC236}">
                <a16:creationId xmlns="" xmlns:a16="http://schemas.microsoft.com/office/drawing/2014/main" id="{F3163398-6C22-4AA9-9583-E1FF897818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981943" y="2505076"/>
            <a:ext cx="1816794" cy="3490329"/>
          </a:xfrm>
          <a:prstGeom prst="rect">
            <a:avLst/>
          </a:prstGeom>
        </p:spPr>
      </p:pic>
    </p:spTree>
    <p:extLst>
      <p:ext uri="{BB962C8B-B14F-4D97-AF65-F5344CB8AC3E}">
        <p14:creationId xmlns:p14="http://schemas.microsoft.com/office/powerpoint/2010/main" val="3565932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 xmlns:a16="http://schemas.microsoft.com/office/drawing/2014/main" id="{8BD0D779-00D8-4E83-B159-4FA74DB03842}"/>
              </a:ext>
            </a:extLst>
          </p:cNvPr>
          <p:cNvSpPr/>
          <p:nvPr/>
        </p:nvSpPr>
        <p:spPr>
          <a:xfrm>
            <a:off x="609600" y="514351"/>
            <a:ext cx="6380066" cy="1916905"/>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Khi cắt vải, để cắt được chính xác không bị nham nhở, xấu xí, cầm kéo thì lại nặng, mỏi tay, người cắt vải cần đức tính gì?</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1714501" y="3162301"/>
            <a:ext cx="4593431" cy="1200329"/>
          </a:xfrm>
          <a:prstGeom prst="rect">
            <a:avLst/>
          </a:prstGeom>
          <a:noFill/>
        </p:spPr>
        <p:txBody>
          <a:bodyPr wrap="square" rtlCol="0">
            <a:spAutoFit/>
          </a:bodyPr>
          <a:lstStyle/>
          <a:p>
            <a:pPr lvl="0" algn="ctr"/>
            <a:r>
              <a:rPr lang="vi-VN" sz="3600" b="1" dirty="0">
                <a:solidFill>
                  <a:srgbClr val="FF0000"/>
                </a:solidFill>
                <a:latin typeface="Times New Roman" pitchFamily="18" charset="0"/>
                <a:ea typeface="Cambria" panose="02040503050406030204" pitchFamily="18" charset="0"/>
                <a:cs typeface="Times New Roman" pitchFamily="18" charset="0"/>
              </a:rPr>
              <a:t>Cẩn thận, mạnh mẽ, dứt khoát,…</a:t>
            </a:r>
          </a:p>
        </p:txBody>
      </p:sp>
      <p:pic>
        <p:nvPicPr>
          <p:cNvPr id="5" name="Picture 2" descr="Feliz Menino Bonitinho Garoto Com Idéia De Luz | Art drawings for kids,  School art activities, Back to school art activity">
            <a:extLst>
              <a:ext uri="{FF2B5EF4-FFF2-40B4-BE49-F238E27FC236}">
                <a16:creationId xmlns="" xmlns:a16="http://schemas.microsoft.com/office/drawing/2014/main" id="{B1D0DF0A-680A-4482-BFE2-CCDAAEA852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121776" y="1831177"/>
            <a:ext cx="2886920"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91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 xmlns:a16="http://schemas.microsoft.com/office/drawing/2014/main" id="{3AD4CDFC-5863-4DCB-B217-6C919FD55D5A}"/>
              </a:ext>
            </a:extLst>
          </p:cNvPr>
          <p:cNvPicPr preferRelativeResize="0"/>
          <p:nvPr/>
        </p:nvPicPr>
        <p:blipFill rotWithShape="1">
          <a:blip r:embed="rId3">
            <a:alphaModFix/>
          </a:blip>
          <a:srcRect/>
          <a:stretch/>
        </p:blipFill>
        <p:spPr>
          <a:xfrm rot="663866">
            <a:off x="6900930" y="2247141"/>
            <a:ext cx="1333001"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 xmlns:a16="http://schemas.microsoft.com/office/drawing/2014/main" id="{8BD0D779-00D8-4E83-B159-4FA74DB03842}"/>
              </a:ext>
            </a:extLst>
          </p:cNvPr>
          <p:cNvSpPr/>
          <p:nvPr/>
        </p:nvSpPr>
        <p:spPr>
          <a:xfrm>
            <a:off x="1246377" y="828676"/>
            <a:ext cx="5743289" cy="1602580"/>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Để đường khâu được đẹp, không bị xô lệch, cần có đức tính gì?</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978694" y="3143251"/>
            <a:ext cx="5650706" cy="1323439"/>
          </a:xfrm>
          <a:prstGeom prst="rect">
            <a:avLst/>
          </a:prstGeom>
          <a:noFill/>
        </p:spPr>
        <p:txBody>
          <a:bodyPr wrap="square" rtlCol="0">
            <a:spAutoFit/>
          </a:bodyPr>
          <a:lstStyle/>
          <a:p>
            <a:pPr lvl="0" algn="ctr"/>
            <a:r>
              <a:rPr lang="vi-VN" sz="4000" b="1" dirty="0">
                <a:solidFill>
                  <a:srgbClr val="FF0000"/>
                </a:solidFill>
                <a:latin typeface="Times New Roman" pitchFamily="18" charset="0"/>
                <a:ea typeface="Cambria" panose="02040503050406030204" pitchFamily="18" charset="0"/>
                <a:cs typeface="Times New Roman" pitchFamily="18" charset="0"/>
              </a:rPr>
              <a:t>Cẩn thận, khéo léo, có trách </a:t>
            </a:r>
            <a:r>
              <a:rPr lang="en-US" sz="4000" b="1" dirty="0" err="1" smtClean="0">
                <a:solidFill>
                  <a:srgbClr val="FF0000"/>
                </a:solidFill>
                <a:latin typeface="Times New Roman" pitchFamily="18" charset="0"/>
                <a:ea typeface="Cambria" panose="02040503050406030204" pitchFamily="18" charset="0"/>
                <a:cs typeface="Times New Roman" pitchFamily="18" charset="0"/>
              </a:rPr>
              <a:t>nhiệm</a:t>
            </a:r>
            <a:r>
              <a:rPr lang="en-US" sz="4000" b="1" dirty="0" smtClean="0">
                <a:solidFill>
                  <a:srgbClr val="FF0000"/>
                </a:solidFill>
                <a:latin typeface="Times New Roman" pitchFamily="18" charset="0"/>
                <a:ea typeface="Cambria" panose="02040503050406030204" pitchFamily="18" charset="0"/>
                <a:cs typeface="Times New Roman" pitchFamily="18" charset="0"/>
              </a:rPr>
              <a:t>,</a:t>
            </a:r>
            <a:r>
              <a:rPr lang="vi-VN" sz="4000" b="1" dirty="0" smtClean="0">
                <a:solidFill>
                  <a:srgbClr val="FF0000"/>
                </a:solidFill>
                <a:latin typeface="Times New Roman" pitchFamily="18" charset="0"/>
                <a:ea typeface="Cambria" panose="02040503050406030204" pitchFamily="18" charset="0"/>
                <a:cs typeface="Times New Roman" pitchFamily="18" charset="0"/>
              </a:rPr>
              <a:t> </a:t>
            </a:r>
            <a:r>
              <a:rPr lang="vi-VN" sz="4000" b="1" dirty="0">
                <a:solidFill>
                  <a:srgbClr val="FF0000"/>
                </a:solidFill>
                <a:latin typeface="Times New Roman" pitchFamily="18" charset="0"/>
                <a:ea typeface="Cambria" panose="02040503050406030204" pitchFamily="18" charset="0"/>
                <a:cs typeface="Times New Roman" pitchFamily="18" charset="0"/>
              </a:rPr>
              <a:t>tỉ </a:t>
            </a:r>
            <a:r>
              <a:rPr lang="en-US" sz="4000" b="1" dirty="0" err="1" smtClean="0">
                <a:solidFill>
                  <a:srgbClr val="FF0000"/>
                </a:solidFill>
                <a:latin typeface="Times New Roman" pitchFamily="18" charset="0"/>
                <a:ea typeface="Cambria" panose="02040503050406030204" pitchFamily="18" charset="0"/>
                <a:cs typeface="Times New Roman" pitchFamily="18" charset="0"/>
              </a:rPr>
              <a:t>mỉ</a:t>
            </a:r>
            <a:r>
              <a:rPr lang="en-US" sz="4000" b="1" dirty="0" smtClean="0">
                <a:solidFill>
                  <a:srgbClr val="FF0000"/>
                </a:solidFill>
                <a:latin typeface="Times New Roman" pitchFamily="18" charset="0"/>
                <a:ea typeface="Cambria" panose="02040503050406030204" pitchFamily="18" charset="0"/>
                <a:cs typeface="Times New Roman" pitchFamily="18" charset="0"/>
              </a:rPr>
              <a:t>,…</a:t>
            </a:r>
            <a:endParaRPr kumimoji="0" lang="en-US" sz="40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540973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ular Callout 16">
            <a:extLst>
              <a:ext uri="{FF2B5EF4-FFF2-40B4-BE49-F238E27FC236}">
                <a16:creationId xmlns="" xmlns:a16="http://schemas.microsoft.com/office/drawing/2014/main" id="{8BD0D779-00D8-4E83-B159-4FA74DB03842}"/>
              </a:ext>
            </a:extLst>
          </p:cNvPr>
          <p:cNvSpPr/>
          <p:nvPr/>
        </p:nvSpPr>
        <p:spPr>
          <a:xfrm>
            <a:off x="609600" y="133350"/>
            <a:ext cx="6380066" cy="2297906"/>
          </a:xfrm>
          <a:prstGeom prst="wedgeRoundRectCallout">
            <a:avLst>
              <a:gd name="adj1" fmla="val 50606"/>
              <a:gd name="adj2" fmla="val 8225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Một cái áo cắt thì nhanh chứ khâu thì lâu lắm, theo các em người khâu áo còn phải có đức tính gì nữa để không chán nản, không bỏ cuộc?</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1714501" y="3162301"/>
            <a:ext cx="4593431" cy="1200329"/>
          </a:xfrm>
          <a:prstGeom prst="rect">
            <a:avLst/>
          </a:prstGeom>
          <a:noFill/>
        </p:spPr>
        <p:txBody>
          <a:bodyPr wrap="square" rtlCol="0">
            <a:spAutoFit/>
          </a:bodyPr>
          <a:lstStyle/>
          <a:p>
            <a:pPr lvl="0" algn="ctr"/>
            <a:r>
              <a:rPr lang="vi-VN" sz="3600" b="1" dirty="0">
                <a:solidFill>
                  <a:srgbClr val="FF0000"/>
                </a:solidFill>
                <a:latin typeface="Times New Roman" pitchFamily="18" charset="0"/>
                <a:ea typeface="Cambria" panose="02040503050406030204" pitchFamily="18" charset="0"/>
                <a:cs typeface="Times New Roman" pitchFamily="18" charset="0"/>
              </a:rPr>
              <a:t>Kiên nhẫn, kiên trì, yêu nghề của mình,..</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Cambria" panose="02040503050406030204" pitchFamily="18" charset="0"/>
              <a:cs typeface="Times New Roman" pitchFamily="18" charset="0"/>
            </a:endParaRPr>
          </a:p>
        </p:txBody>
      </p:sp>
      <p:pic>
        <p:nvPicPr>
          <p:cNvPr id="5" name="Graphic 4">
            <a:extLst>
              <a:ext uri="{FF2B5EF4-FFF2-40B4-BE49-F238E27FC236}">
                <a16:creationId xmlns="" xmlns:a16="http://schemas.microsoft.com/office/drawing/2014/main" id="{F3163398-6C22-4AA9-9583-E1FF8978180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981943" y="2505076"/>
            <a:ext cx="1816794" cy="3490329"/>
          </a:xfrm>
          <a:prstGeom prst="rect">
            <a:avLst/>
          </a:prstGeom>
        </p:spPr>
      </p:pic>
    </p:spTree>
    <p:extLst>
      <p:ext uri="{BB962C8B-B14F-4D97-AF65-F5344CB8AC3E}">
        <p14:creationId xmlns:p14="http://schemas.microsoft.com/office/powerpoint/2010/main" val="2225053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5" presetClass="emph" presetSubtype="0" grpId="1" nodeType="withEffect">
                                  <p:stCondLst>
                                    <p:cond delay="0"/>
                                  </p:stCondLst>
                                  <p:iterate type="lt">
                                    <p:tmAbs val="25"/>
                                  </p:iterate>
                                  <p:childTnLst>
                                    <p:set>
                                      <p:cBhvr override="childStyle">
                                        <p:cTn id="9" dur="indefinite"/>
                                        <p:tgtEl>
                                          <p:spTgt spid="29"/>
                                        </p:tgtEl>
                                        <p:attrNameLst>
                                          <p:attrName>style.fontWeight</p:attrName>
                                        </p:attrNameLst>
                                      </p:cBhvr>
                                      <p:to>
                                        <p:strVal val="bol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5">
            <a:extLst>
              <a:ext uri="{FF2B5EF4-FFF2-40B4-BE49-F238E27FC236}">
                <a16:creationId xmlns="" xmlns:a16="http://schemas.microsoft.com/office/drawing/2014/main" id="{41689458-D58A-4A65-B576-DAAAE3090C10}"/>
              </a:ext>
            </a:extLst>
          </p:cNvPr>
          <p:cNvPicPr>
            <a:picLocks noChangeAspect="1"/>
          </p:cNvPicPr>
          <p:nvPr/>
        </p:nvPicPr>
        <p:blipFill>
          <a:blip r:embed="rId3"/>
          <a:stretch>
            <a:fillRect/>
          </a:stretch>
        </p:blipFill>
        <p:spPr>
          <a:xfrm>
            <a:off x="1" y="1"/>
            <a:ext cx="9144000" cy="500912"/>
          </a:xfrm>
          <a:prstGeom prst="rect">
            <a:avLst/>
          </a:prstGeom>
        </p:spPr>
      </p:pic>
      <p:grpSp>
        <p:nvGrpSpPr>
          <p:cNvPr id="16" name="Group 15">
            <a:extLst>
              <a:ext uri="{FF2B5EF4-FFF2-40B4-BE49-F238E27FC236}">
                <a16:creationId xmlns="" xmlns:a16="http://schemas.microsoft.com/office/drawing/2014/main" id="{4F0FC742-5E36-4C43-9996-4D22C88BC677}"/>
              </a:ext>
            </a:extLst>
          </p:cNvPr>
          <p:cNvGrpSpPr/>
          <p:nvPr/>
        </p:nvGrpSpPr>
        <p:grpSpPr>
          <a:xfrm>
            <a:off x="891540" y="3341716"/>
            <a:ext cx="7960166" cy="1670766"/>
            <a:chOff x="1629819" y="733985"/>
            <a:chExt cx="9439138" cy="1670766"/>
          </a:xfrm>
        </p:grpSpPr>
        <p:pic>
          <p:nvPicPr>
            <p:cNvPr id="17" name="图片 16">
              <a:extLst>
                <a:ext uri="{FF2B5EF4-FFF2-40B4-BE49-F238E27FC236}">
                  <a16:creationId xmlns="" xmlns:a16="http://schemas.microsoft.com/office/drawing/2014/main" id="{030D19B5-BB0D-4749-9441-B10151192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8" name="Straight Connector 17">
              <a:extLst>
                <a:ext uri="{FF2B5EF4-FFF2-40B4-BE49-F238E27FC236}">
                  <a16:creationId xmlns="" xmlns:a16="http://schemas.microsoft.com/office/drawing/2014/main" id="{964F813B-F493-4382-9A0B-5275E341ADFD}"/>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 xmlns:a16="http://schemas.microsoft.com/office/drawing/2014/main" id="{728714EC-9463-410D-B364-8CA0CD007484}"/>
              </a:ext>
            </a:extLst>
          </p:cNvPr>
          <p:cNvSpPr txBox="1"/>
          <p:nvPr/>
        </p:nvSpPr>
        <p:spPr>
          <a:xfrm>
            <a:off x="460344" y="2954388"/>
            <a:ext cx="8017450" cy="2677656"/>
          </a:xfrm>
          <a:prstGeom prst="rect">
            <a:avLst/>
          </a:prstGeom>
          <a:noFill/>
        </p:spPr>
        <p:txBody>
          <a:bodyPr wrap="square" rtlCol="0">
            <a:spAutoFit/>
          </a:bodyPr>
          <a:lstStyle/>
          <a:p>
            <a:pPr lvl="0" algn="ctr"/>
            <a:r>
              <a:rPr lang="vi-VN" sz="4200" b="1" dirty="0">
                <a:solidFill>
                  <a:srgbClr val="FF2D4E"/>
                </a:solidFill>
                <a:latin typeface="Times New Roman" pitchFamily="18" charset="0"/>
                <a:cs typeface="Times New Roman" pitchFamily="18" charset="0"/>
              </a:rPr>
              <a:t>Mỗi con vật có một tính cách khác nhau, nhưng chúng giống nhau ở chỗ: chăm chỉ, có trách nhiệm, nhiệt tình, yêu nghề,.. </a:t>
            </a:r>
            <a:endParaRPr kumimoji="0" lang="en-US" sz="4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432356D4-ACE6-4FA2-91B9-4CFEF6B8CE15}"/>
              </a:ext>
            </a:extLst>
          </p:cNvPr>
          <p:cNvPicPr>
            <a:picLocks noChangeAspect="1"/>
          </p:cNvPicPr>
          <p:nvPr/>
        </p:nvPicPr>
        <p:blipFill>
          <a:blip r:embed="rId5"/>
          <a:stretch>
            <a:fillRect/>
          </a:stretch>
        </p:blipFill>
        <p:spPr>
          <a:xfrm>
            <a:off x="267907" y="199520"/>
            <a:ext cx="4201162" cy="2877561"/>
          </a:xfrm>
          <a:prstGeom prst="rect">
            <a:avLst/>
          </a:prstGeom>
        </p:spPr>
      </p:pic>
    </p:spTree>
    <p:extLst>
      <p:ext uri="{BB962C8B-B14F-4D97-AF65-F5344CB8AC3E}">
        <p14:creationId xmlns:p14="http://schemas.microsoft.com/office/powerpoint/2010/main" val="222438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365126"/>
            <a:ext cx="78867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152" y="447762"/>
            <a:ext cx="5143500" cy="6858000"/>
          </a:xfrm>
          <a:prstGeom prst="rect">
            <a:avLst/>
          </a:prstGeom>
        </p:spPr>
      </p:pic>
      <p:pic>
        <p:nvPicPr>
          <p:cNvPr id="5" name="Picture 4">
            <a:extLst>
              <a:ext uri="{FF2B5EF4-FFF2-40B4-BE49-F238E27FC236}">
                <a16:creationId xmlns="" xmlns:a16="http://schemas.microsoft.com/office/drawing/2014/main" id="{F82DD9B7-A9A5-4A22-B297-43001D234DD7}"/>
              </a:ext>
            </a:extLst>
          </p:cNvPr>
          <p:cNvPicPr>
            <a:picLocks noChangeAspect="1"/>
          </p:cNvPicPr>
          <p:nvPr/>
        </p:nvPicPr>
        <p:blipFill>
          <a:blip r:embed="rId5"/>
          <a:stretch>
            <a:fillRect/>
          </a:stretch>
        </p:blipFill>
        <p:spPr>
          <a:xfrm>
            <a:off x="3520261" y="2019300"/>
            <a:ext cx="5005612" cy="1965290"/>
          </a:xfrm>
          <a:prstGeom prst="rect">
            <a:avLst/>
          </a:prstGeom>
        </p:spPr>
      </p:pic>
    </p:spTree>
    <p:extLst>
      <p:ext uri="{BB962C8B-B14F-4D97-AF65-F5344CB8AC3E}">
        <p14:creationId xmlns:p14="http://schemas.microsoft.com/office/powerpoint/2010/main" val="133279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13324" y="5449784"/>
            <a:ext cx="1709038" cy="801760"/>
            <a:chOff x="1446331" y="4097234"/>
            <a:chExt cx="2278717" cy="801760"/>
          </a:xfrm>
        </p:grpSpPr>
        <p:sp>
          <p:nvSpPr>
            <p:cNvPr id="10" name="Rectangle 29">
              <a:extLst>
                <a:ext uri="{FF2B5EF4-FFF2-40B4-BE49-F238E27FC236}">
                  <a16:creationId xmlns="" xmlns:a16="http://schemas.microsoft.com/office/drawing/2014/main" id="{FE0C2608-F092-48D7-B193-8E57A31D87D4}"/>
                </a:ext>
              </a:extLst>
            </p:cNvPr>
            <p:cNvSpPr/>
            <p:nvPr/>
          </p:nvSpPr>
          <p:spPr>
            <a:xfrm>
              <a:off x="1446331" y="4550181"/>
              <a:ext cx="227871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cs"/>
                <a:sym typeface="iekie jianheiti" panose="02000000000000000000" pitchFamily="2" charset="-128"/>
              </a:endParaRPr>
            </a:p>
          </p:txBody>
        </p:sp>
        <p:sp>
          <p:nvSpPr>
            <p:cNvPr id="11" name="Rectangle 30">
              <a:extLst>
                <a:ext uri="{FF2B5EF4-FFF2-40B4-BE49-F238E27FC236}">
                  <a16:creationId xmlns="" xmlns:a16="http://schemas.microsoft.com/office/drawing/2014/main" id="{77819B99-880D-4646-B6DD-1168803A99F1}"/>
                </a:ext>
              </a:extLst>
            </p:cNvPr>
            <p:cNvSpPr/>
            <p:nvPr/>
          </p:nvSpPr>
          <p:spPr>
            <a:xfrm>
              <a:off x="1766248" y="4097234"/>
              <a:ext cx="1529701"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Open Sans" pitchFamily="34" charset="0"/>
                <a:sym typeface="iekie jianheiti" panose="02000000000000000000" pitchFamily="2" charset="-128"/>
              </a:endParaRPr>
            </a:p>
          </p:txBody>
        </p:sp>
      </p:grpSp>
      <p:pic>
        <p:nvPicPr>
          <p:cNvPr id="15" name="Picture 14">
            <a:extLst>
              <a:ext uri="{FF2B5EF4-FFF2-40B4-BE49-F238E27FC236}">
                <a16:creationId xmlns="" xmlns:a16="http://schemas.microsoft.com/office/drawing/2014/main" id="{0B776244-EEB5-448E-877D-76C28C6B52D7}"/>
              </a:ext>
            </a:extLst>
          </p:cNvPr>
          <p:cNvPicPr>
            <a:picLocks noChangeAspect="1"/>
          </p:cNvPicPr>
          <p:nvPr/>
        </p:nvPicPr>
        <p:blipFill>
          <a:blip r:embed="rId3"/>
          <a:stretch>
            <a:fillRect/>
          </a:stretch>
        </p:blipFill>
        <p:spPr>
          <a:xfrm>
            <a:off x="914400" y="974311"/>
            <a:ext cx="7305372" cy="2832571"/>
          </a:xfrm>
          <a:prstGeom prst="rect">
            <a:avLst/>
          </a:prstGeom>
        </p:spPr>
      </p:pic>
      <p:grpSp>
        <p:nvGrpSpPr>
          <p:cNvPr id="16" name="Group 15">
            <a:extLst>
              <a:ext uri="{FF2B5EF4-FFF2-40B4-BE49-F238E27FC236}">
                <a16:creationId xmlns="" xmlns:a16="http://schemas.microsoft.com/office/drawing/2014/main" id="{E03A73A0-E996-41FA-B18B-F2999275FD99}"/>
              </a:ext>
            </a:extLst>
          </p:cNvPr>
          <p:cNvGrpSpPr/>
          <p:nvPr/>
        </p:nvGrpSpPr>
        <p:grpSpPr>
          <a:xfrm>
            <a:off x="3337578" y="3383398"/>
            <a:ext cx="2937374" cy="2746185"/>
            <a:chOff x="1197026" y="4232126"/>
            <a:chExt cx="3751815" cy="2630711"/>
          </a:xfrm>
        </p:grpSpPr>
        <p:pic>
          <p:nvPicPr>
            <p:cNvPr id="17" name="Picture 16">
              <a:extLst>
                <a:ext uri="{FF2B5EF4-FFF2-40B4-BE49-F238E27FC236}">
                  <a16:creationId xmlns="" xmlns:a16="http://schemas.microsoft.com/office/drawing/2014/main" id="{DDEF7692-7A41-4A14-A62E-5E9F1D78005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8" name="Picture 17">
              <a:extLst>
                <a:ext uri="{FF2B5EF4-FFF2-40B4-BE49-F238E27FC236}">
                  <a16:creationId xmlns="" xmlns:a16="http://schemas.microsoft.com/office/drawing/2014/main" id="{CA1625A0-3647-4E03-B7A0-B1D9BE190451}"/>
                </a:ext>
              </a:extLst>
            </p:cNvPr>
            <p:cNvPicPr>
              <a:picLocks noChangeAspect="1"/>
            </p:cNvPicPr>
            <p:nvPr/>
          </p:nvPicPr>
          <p:blipFill>
            <a:blip r:embed="rId5"/>
            <a:stretch>
              <a:fillRect/>
            </a:stretch>
          </p:blipFill>
          <p:spPr>
            <a:xfrm>
              <a:off x="1197026" y="4232126"/>
              <a:ext cx="1811038" cy="2616200"/>
            </a:xfrm>
            <a:prstGeom prst="rect">
              <a:avLst/>
            </a:prstGeom>
          </p:spPr>
        </p:pic>
      </p:grpSp>
      <p:sp>
        <p:nvSpPr>
          <p:cNvPr id="19" name="TextBox 18">
            <a:extLst>
              <a:ext uri="{FF2B5EF4-FFF2-40B4-BE49-F238E27FC236}">
                <a16:creationId xmlns="" xmlns:a16="http://schemas.microsoft.com/office/drawing/2014/main" id="{33E865D3-2DC2-4783-BB1E-6CC40F72253E}"/>
              </a:ext>
            </a:extLst>
          </p:cNvPr>
          <p:cNvSpPr txBox="1"/>
          <p:nvPr/>
        </p:nvSpPr>
        <p:spPr>
          <a:xfrm>
            <a:off x="1447800" y="1698454"/>
            <a:ext cx="6437948" cy="1323439"/>
          </a:xfrm>
          <a:prstGeom prst="rect">
            <a:avLst/>
          </a:prstGeom>
          <a:noFill/>
        </p:spPr>
        <p:txBody>
          <a:bodyPr wrap="square" rtlCol="0">
            <a:spAutoFit/>
          </a:bodyPr>
          <a:lstStyle/>
          <a:p>
            <a:pPr algn="ctr"/>
            <a:r>
              <a:rPr lang="en-US" sz="4000" b="1" dirty="0" err="1">
                <a:solidFill>
                  <a:srgbClr val="002060"/>
                </a:solidFill>
                <a:latin typeface="Times New Roman" pitchFamily="18" charset="0"/>
                <a:cs typeface="Times New Roman" pitchFamily="18" charset="0"/>
              </a:rPr>
              <a:t>Ghi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tên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một</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nghề</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yêu</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thích</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nhất</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của</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mình</a:t>
            </a:r>
            <a:r>
              <a:rPr lang="en-US" sz="4000" b="1" dirty="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vào</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vở</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nháp</a:t>
            </a:r>
            <a:r>
              <a:rPr lang="en-US" sz="4000" b="1" dirty="0" smtClean="0">
                <a:solidFill>
                  <a:srgbClr val="002060"/>
                </a:solidFill>
                <a:latin typeface="Times New Roman" pitchFamily="18" charset="0"/>
                <a:cs typeface="Times New Roman" pitchFamily="18" charset="0"/>
              </a:rPr>
              <a:t>.</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41281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365126"/>
            <a:ext cx="78867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325" y="1514474"/>
            <a:ext cx="4007644" cy="5343525"/>
          </a:xfrm>
          <a:prstGeom prst="rect">
            <a:avLst/>
          </a:prstGeom>
        </p:spPr>
      </p:pic>
      <p:pic>
        <p:nvPicPr>
          <p:cNvPr id="3" name="Picture 2">
            <a:extLst>
              <a:ext uri="{FF2B5EF4-FFF2-40B4-BE49-F238E27FC236}">
                <a16:creationId xmlns="" xmlns:a16="http://schemas.microsoft.com/office/drawing/2014/main" id="{CD8BA573-08B1-4330-ACDF-EC0E97563BC6}"/>
              </a:ext>
            </a:extLst>
          </p:cNvPr>
          <p:cNvPicPr>
            <a:picLocks noChangeAspect="1"/>
          </p:cNvPicPr>
          <p:nvPr/>
        </p:nvPicPr>
        <p:blipFill>
          <a:blip r:embed="rId5"/>
          <a:stretch>
            <a:fillRect/>
          </a:stretch>
        </p:blipFill>
        <p:spPr>
          <a:xfrm>
            <a:off x="1219200" y="1835970"/>
            <a:ext cx="5442705" cy="2350265"/>
          </a:xfrm>
          <a:prstGeom prst="rect">
            <a:avLst/>
          </a:prstGeom>
        </p:spPr>
      </p:pic>
    </p:spTree>
    <p:extLst>
      <p:ext uri="{BB962C8B-B14F-4D97-AF65-F5344CB8AC3E}">
        <p14:creationId xmlns:p14="http://schemas.microsoft.com/office/powerpoint/2010/main" val="1182899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oogle Shape;1023;p13">
            <a:extLst>
              <a:ext uri="{FF2B5EF4-FFF2-40B4-BE49-F238E27FC236}">
                <a16:creationId xmlns="" xmlns:a16="http://schemas.microsoft.com/office/drawing/2014/main" id="{EEC75074-1374-472A-BDEA-EAC174A030D6}"/>
              </a:ext>
            </a:extLst>
          </p:cNvPr>
          <p:cNvGrpSpPr/>
          <p:nvPr/>
        </p:nvGrpSpPr>
        <p:grpSpPr>
          <a:xfrm>
            <a:off x="228599" y="1990727"/>
            <a:ext cx="2398774" cy="2933699"/>
            <a:chOff x="7106256" y="975793"/>
            <a:chExt cx="2450881" cy="2365058"/>
          </a:xfrm>
        </p:grpSpPr>
        <p:pic>
          <p:nvPicPr>
            <p:cNvPr id="23" name="Google Shape;1025;p13" descr="2">
              <a:extLst>
                <a:ext uri="{FF2B5EF4-FFF2-40B4-BE49-F238E27FC236}">
                  <a16:creationId xmlns="" xmlns:a16="http://schemas.microsoft.com/office/drawing/2014/main" id="{3DA495F4-AD1D-4DAA-B9CA-983097AE1BCD}"/>
                </a:ext>
              </a:extLst>
            </p:cNvPr>
            <p:cNvPicPr preferRelativeResize="0"/>
            <p:nvPr/>
          </p:nvPicPr>
          <p:blipFill rotWithShape="1">
            <a:blip r:embed="rId3">
              <a:alphaModFix/>
            </a:blip>
            <a:srcRect/>
            <a:stretch/>
          </p:blipFill>
          <p:spPr>
            <a:xfrm>
              <a:off x="7106256" y="975793"/>
              <a:ext cx="2450881" cy="2077555"/>
            </a:xfrm>
            <a:prstGeom prst="rect">
              <a:avLst/>
            </a:prstGeom>
            <a:noFill/>
            <a:ln>
              <a:noFill/>
            </a:ln>
          </p:spPr>
        </p:pic>
        <p:sp>
          <p:nvSpPr>
            <p:cNvPr id="24" name="Google Shape;1028;p13">
              <a:extLst>
                <a:ext uri="{FF2B5EF4-FFF2-40B4-BE49-F238E27FC236}">
                  <a16:creationId xmlns="" xmlns:a16="http://schemas.microsoft.com/office/drawing/2014/main" id="{73F576BD-1D26-4881-92D3-A9CCD5BB20F9}"/>
                </a:ext>
              </a:extLst>
            </p:cNvPr>
            <p:cNvSpPr/>
            <p:nvPr/>
          </p:nvSpPr>
          <p:spPr>
            <a:xfrm>
              <a:off x="7131000" y="2556980"/>
              <a:ext cx="2401393" cy="783871"/>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Thảo</a:t>
              </a:r>
              <a:r>
                <a:rPr lang="en-US" sz="3200" b="1" dirty="0">
                  <a:solidFill>
                    <a:srgbClr val="C00000"/>
                  </a:solidFill>
                  <a:latin typeface="Arial"/>
                  <a:ea typeface="Arial"/>
                  <a:cs typeface="Arial"/>
                  <a:sym typeface="Arial"/>
                </a:rPr>
                <a:t> </a:t>
              </a:r>
              <a:r>
                <a:rPr lang="en-US" sz="3200" b="1" dirty="0" err="1">
                  <a:solidFill>
                    <a:srgbClr val="C00000"/>
                  </a:solidFill>
                  <a:latin typeface="Arial"/>
                  <a:ea typeface="Arial"/>
                  <a:cs typeface="Arial"/>
                  <a:sym typeface="Arial"/>
                </a:rPr>
                <a:t>luận</a:t>
              </a:r>
              <a:endParaRPr lang="en-US" sz="3200" b="1" dirty="0">
                <a:solidFill>
                  <a:srgbClr val="C00000"/>
                </a:solidFill>
                <a:latin typeface="Arial"/>
                <a:ea typeface="Arial"/>
                <a:cs typeface="Arial"/>
                <a:sym typeface="Arial"/>
              </a:endParaRPr>
            </a:p>
            <a:p>
              <a:pPr marL="0" marR="0" lvl="0" indent="0" algn="ctr" rtl="0">
                <a:spcBef>
                  <a:spcPts val="0"/>
                </a:spcBef>
                <a:spcAft>
                  <a:spcPts val="0"/>
                </a:spcAft>
                <a:buNone/>
              </a:pPr>
              <a:r>
                <a:rPr lang="en-US" sz="3200" b="1" dirty="0" err="1">
                  <a:solidFill>
                    <a:srgbClr val="C00000"/>
                  </a:solidFill>
                  <a:latin typeface="Arial"/>
                  <a:ea typeface="Arial"/>
                  <a:cs typeface="Arial"/>
                  <a:sym typeface="Arial"/>
                </a:rPr>
                <a:t>nhóm</a:t>
              </a:r>
              <a:r>
                <a:rPr lang="en-US" sz="3200" b="1" dirty="0">
                  <a:solidFill>
                    <a:srgbClr val="C00000"/>
                  </a:solidFill>
                  <a:latin typeface="Arial"/>
                  <a:ea typeface="Arial"/>
                  <a:cs typeface="Arial"/>
                  <a:sym typeface="Arial"/>
                </a:rPr>
                <a:t> 2</a:t>
              </a:r>
              <a:endParaRPr dirty="0"/>
            </a:p>
          </p:txBody>
        </p:sp>
      </p:grpSp>
      <p:sp>
        <p:nvSpPr>
          <p:cNvPr id="2" name="Rectangle: Rounded Corners 1">
            <a:extLst>
              <a:ext uri="{FF2B5EF4-FFF2-40B4-BE49-F238E27FC236}">
                <a16:creationId xmlns="" xmlns:a16="http://schemas.microsoft.com/office/drawing/2014/main" id="{4A62AE0A-CD60-4618-B8E6-40F617312999}"/>
              </a:ext>
            </a:extLst>
          </p:cNvPr>
          <p:cNvSpPr/>
          <p:nvPr/>
        </p:nvSpPr>
        <p:spPr>
          <a:xfrm>
            <a:off x="1657350" y="295275"/>
            <a:ext cx="6415088" cy="1123950"/>
          </a:xfrm>
          <a:prstGeom prst="round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Times New Roman" pitchFamily="18" charset="0"/>
                <a:cs typeface="Times New Roman" pitchFamily="18" charset="0"/>
              </a:rPr>
              <a:t>Vẽ sơ đồ ghi những đức tính cần thiết để làm việc đó theo gợi ý sau:</a:t>
            </a:r>
            <a:endParaRPr lang="en-US" sz="3200" b="1" dirty="0">
              <a:latin typeface="Times New Roman" pitchFamily="18" charset="0"/>
              <a:cs typeface="Times New Roman" pitchFamily="18" charset="0"/>
            </a:endParaRPr>
          </a:p>
        </p:txBody>
      </p:sp>
      <p:pic>
        <p:nvPicPr>
          <p:cNvPr id="26" name="Picture 25">
            <a:extLst>
              <a:ext uri="{FF2B5EF4-FFF2-40B4-BE49-F238E27FC236}">
                <a16:creationId xmlns="" xmlns:a16="http://schemas.microsoft.com/office/drawing/2014/main" id="{D62A5F3A-CD34-4A8C-B9DB-128BA94E2FED}"/>
              </a:ext>
            </a:extLst>
          </p:cNvPr>
          <p:cNvPicPr>
            <a:picLocks noChangeAspect="1"/>
          </p:cNvPicPr>
          <p:nvPr/>
        </p:nvPicPr>
        <p:blipFill>
          <a:blip r:embed="rId4"/>
          <a:stretch>
            <a:fillRect/>
          </a:stretch>
        </p:blipFill>
        <p:spPr>
          <a:xfrm>
            <a:off x="2627374" y="1824036"/>
            <a:ext cx="6516626" cy="3814763"/>
          </a:xfrm>
          <a:prstGeom prst="rect">
            <a:avLst/>
          </a:prstGeom>
        </p:spPr>
      </p:pic>
    </p:spTree>
    <p:extLst>
      <p:ext uri="{BB962C8B-B14F-4D97-AF65-F5344CB8AC3E}">
        <p14:creationId xmlns:p14="http://schemas.microsoft.com/office/powerpoint/2010/main" val="1927533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 xmlns:a16="http://schemas.microsoft.com/office/drawing/2014/main" id="{D36BBD45-F213-4F68-B37B-AC56AF0EF7B9}"/>
              </a:ext>
            </a:extLst>
          </p:cNvPr>
          <p:cNvPicPr preferRelativeResize="0"/>
          <p:nvPr/>
        </p:nvPicPr>
        <p:blipFill>
          <a:blip r:embed="rId9">
            <a:alphaModFix/>
          </a:blip>
          <a:stretch>
            <a:fillRect/>
          </a:stretch>
        </p:blipFill>
        <p:spPr>
          <a:xfrm>
            <a:off x="2298835" y="974664"/>
            <a:ext cx="4778781" cy="3791229"/>
          </a:xfrm>
          <a:prstGeom prst="rect">
            <a:avLst/>
          </a:prstGeom>
          <a:noFill/>
          <a:ln>
            <a:noFill/>
          </a:ln>
        </p:spPr>
      </p:pic>
      <p:sp>
        <p:nvSpPr>
          <p:cNvPr id="47" name="Google Shape;95;p14">
            <a:extLst>
              <a:ext uri="{FF2B5EF4-FFF2-40B4-BE49-F238E27FC236}">
                <a16:creationId xmlns="" xmlns:a16="http://schemas.microsoft.com/office/drawing/2014/main" id="{3E0DA39B-87D4-493D-B09A-A5B0539A1CD2}"/>
              </a:ext>
            </a:extLst>
          </p:cNvPr>
          <p:cNvSpPr txBox="1"/>
          <p:nvPr/>
        </p:nvSpPr>
        <p:spPr>
          <a:xfrm>
            <a:off x="2492144" y="1130744"/>
            <a:ext cx="4392101"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 xmlns:a16="http://schemas.microsoft.com/office/drawing/2014/main"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 xmlns:a16="http://schemas.microsoft.com/office/drawing/2014/main" id="{B5EE0D9C-F92A-4408-9D5D-8DC38946A186}"/>
              </a:ext>
            </a:extLst>
          </p:cNvPr>
          <p:cNvPicPr>
            <a:picLocks noChangeAspect="1"/>
          </p:cNvPicPr>
          <p:nvPr/>
        </p:nvPicPr>
        <p:blipFill>
          <a:blip r:embed="rId12"/>
          <a:stretch>
            <a:fillRect/>
          </a:stretch>
        </p:blipFill>
        <p:spPr>
          <a:xfrm>
            <a:off x="2521744" y="2108005"/>
            <a:ext cx="4494185" cy="806645"/>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5">
            <a:extLst>
              <a:ext uri="{FF2B5EF4-FFF2-40B4-BE49-F238E27FC236}">
                <a16:creationId xmlns="" xmlns:a16="http://schemas.microsoft.com/office/drawing/2014/main" id="{41689458-D58A-4A65-B576-DAAAE3090C10}"/>
              </a:ext>
            </a:extLst>
          </p:cNvPr>
          <p:cNvPicPr>
            <a:picLocks noChangeAspect="1"/>
          </p:cNvPicPr>
          <p:nvPr/>
        </p:nvPicPr>
        <p:blipFill>
          <a:blip r:embed="rId3"/>
          <a:stretch>
            <a:fillRect/>
          </a:stretch>
        </p:blipFill>
        <p:spPr>
          <a:xfrm>
            <a:off x="1" y="1"/>
            <a:ext cx="9144000" cy="500912"/>
          </a:xfrm>
          <a:prstGeom prst="rect">
            <a:avLst/>
          </a:prstGeom>
        </p:spPr>
      </p:pic>
      <p:grpSp>
        <p:nvGrpSpPr>
          <p:cNvPr id="16" name="Group 15">
            <a:extLst>
              <a:ext uri="{FF2B5EF4-FFF2-40B4-BE49-F238E27FC236}">
                <a16:creationId xmlns="" xmlns:a16="http://schemas.microsoft.com/office/drawing/2014/main" id="{4F0FC742-5E36-4C43-9996-4D22C88BC677}"/>
              </a:ext>
            </a:extLst>
          </p:cNvPr>
          <p:cNvGrpSpPr/>
          <p:nvPr/>
        </p:nvGrpSpPr>
        <p:grpSpPr>
          <a:xfrm>
            <a:off x="1140930" y="3341716"/>
            <a:ext cx="7960166" cy="1670766"/>
            <a:chOff x="1629819" y="733985"/>
            <a:chExt cx="9439138" cy="1670766"/>
          </a:xfrm>
        </p:grpSpPr>
        <p:pic>
          <p:nvPicPr>
            <p:cNvPr id="17" name="图片 16">
              <a:extLst>
                <a:ext uri="{FF2B5EF4-FFF2-40B4-BE49-F238E27FC236}">
                  <a16:creationId xmlns="" xmlns:a16="http://schemas.microsoft.com/office/drawing/2014/main" id="{030D19B5-BB0D-4749-9441-B101511922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8" name="Straight Connector 17">
              <a:extLst>
                <a:ext uri="{FF2B5EF4-FFF2-40B4-BE49-F238E27FC236}">
                  <a16:creationId xmlns="" xmlns:a16="http://schemas.microsoft.com/office/drawing/2014/main" id="{964F813B-F493-4382-9A0B-5275E341ADFD}"/>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 xmlns:a16="http://schemas.microsoft.com/office/drawing/2014/main" id="{728714EC-9463-410D-B364-8CA0CD007484}"/>
              </a:ext>
            </a:extLst>
          </p:cNvPr>
          <p:cNvSpPr txBox="1"/>
          <p:nvPr/>
        </p:nvSpPr>
        <p:spPr>
          <a:xfrm>
            <a:off x="431769" y="2744837"/>
            <a:ext cx="8017450" cy="2062103"/>
          </a:xfrm>
          <a:prstGeom prst="rect">
            <a:avLst/>
          </a:prstGeom>
          <a:noFill/>
        </p:spPr>
        <p:txBody>
          <a:bodyPr wrap="square" rtlCol="0">
            <a:spAutoFit/>
          </a:bodyPr>
          <a:lstStyle/>
          <a:p>
            <a:pPr lvl="0" algn="just"/>
            <a:r>
              <a:rPr lang="vi-VN" sz="3200" b="1" dirty="0">
                <a:solidFill>
                  <a:srgbClr val="FF2D4E"/>
                </a:solidFill>
                <a:latin typeface="Times New Roman" pitchFamily="18" charset="0"/>
                <a:cs typeface="Times New Roman" pitchFamily="18" charset="0"/>
              </a:rPr>
              <a:t>Mỗi nghề nghiệp đều cần thiết cho con người. Người thợ cần thực hiện nhiều công việc trong nghề và để làm những công việc đó cần có những đức tính phù hợp với nghề.</a:t>
            </a:r>
            <a:endParaRPr kumimoji="0" lang="en-US" sz="3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432356D4-ACE6-4FA2-91B9-4CFEF6B8CE15}"/>
              </a:ext>
            </a:extLst>
          </p:cNvPr>
          <p:cNvPicPr>
            <a:picLocks noChangeAspect="1"/>
          </p:cNvPicPr>
          <p:nvPr/>
        </p:nvPicPr>
        <p:blipFill>
          <a:blip r:embed="rId5"/>
          <a:stretch>
            <a:fillRect/>
          </a:stretch>
        </p:blipFill>
        <p:spPr>
          <a:xfrm>
            <a:off x="246475" y="104270"/>
            <a:ext cx="2921762" cy="2877561"/>
          </a:xfrm>
          <a:prstGeom prst="rect">
            <a:avLst/>
          </a:prstGeom>
        </p:spPr>
      </p:pic>
    </p:spTree>
    <p:extLst>
      <p:ext uri="{BB962C8B-B14F-4D97-AF65-F5344CB8AC3E}">
        <p14:creationId xmlns:p14="http://schemas.microsoft.com/office/powerpoint/2010/main" val="4273388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p:tgtEl>
                                          <p:spTgt spid="19"/>
                                        </p:tgtEl>
                                        <p:attrNameLst>
                                          <p:attrName>ppt_x</p:attrName>
                                        </p:attrNameLst>
                                      </p:cBhvr>
                                      <p:tavLst>
                                        <p:tav tm="0">
                                          <p:val>
                                            <p:strVal val="#ppt_x-#ppt_w*1.125000"/>
                                          </p:val>
                                        </p:tav>
                                        <p:tav tm="100000">
                                          <p:val>
                                            <p:strVal val="#ppt_x"/>
                                          </p:val>
                                        </p:tav>
                                      </p:tavLst>
                                    </p:anim>
                                    <p:animEffect transition="in" filter="wipe(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120110C7-C2C1-4327-B788-39981BA08BFC}"/>
              </a:ext>
            </a:extLst>
          </p:cNvPr>
          <p:cNvGrpSpPr/>
          <p:nvPr/>
        </p:nvGrpSpPr>
        <p:grpSpPr>
          <a:xfrm>
            <a:off x="1066800" y="1434320"/>
            <a:ext cx="6969919" cy="3747277"/>
            <a:chOff x="674228" y="4832940"/>
            <a:chExt cx="5343799" cy="1600964"/>
          </a:xfrm>
        </p:grpSpPr>
        <p:sp>
          <p:nvSpPr>
            <p:cNvPr id="3" name="Rectangle: Rounded Corners 2">
              <a:extLst>
                <a:ext uri="{FF2B5EF4-FFF2-40B4-BE49-F238E27FC236}">
                  <a16:creationId xmlns="" xmlns:a16="http://schemas.microsoft.com/office/drawing/2014/main" id="{E5D12F44-A915-4BE7-870A-C204F15CFF47}"/>
                </a:ext>
              </a:extLst>
            </p:cNvPr>
            <p:cNvSpPr/>
            <p:nvPr/>
          </p:nvSpPr>
          <p:spPr>
            <a:xfrm>
              <a:off x="674228" y="4862097"/>
              <a:ext cx="5343799" cy="1571807"/>
            </a:xfrm>
            <a:prstGeom prst="roundRect">
              <a:avLst>
                <a:gd name="adj" fmla="val 10301"/>
              </a:avLst>
            </a:prstGeom>
            <a:solidFill>
              <a:schemeClr val="accent5">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152A19D8-727B-4F3C-9D82-4DD1AAB69F8C}"/>
                </a:ext>
              </a:extLst>
            </p:cNvPr>
            <p:cNvSpPr txBox="1"/>
            <p:nvPr/>
          </p:nvSpPr>
          <p:spPr>
            <a:xfrm>
              <a:off x="743340" y="4832940"/>
              <a:ext cx="5205574" cy="1512165"/>
            </a:xfrm>
            <a:prstGeom prst="rect">
              <a:avLst/>
            </a:prstGeom>
            <a:noFill/>
          </p:spPr>
          <p:txBody>
            <a:bodyPr wrap="square" rtlCol="0">
              <a:spAutoFit/>
            </a:bodyPr>
            <a:lstStyle/>
            <a:p>
              <a:pPr marL="0" marR="0" indent="44450" algn="ctr">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Về nhà:</a:t>
              </a:r>
            </a:p>
            <a:p>
              <a:pPr marL="457200" marR="0" indent="-457200" algn="just">
                <a:spcBef>
                  <a:spcPts val="0"/>
                </a:spcBef>
                <a:spcAft>
                  <a:spcPts val="0"/>
                </a:spcAft>
                <a:buFont typeface="Wingdings" panose="05000000000000000000" pitchFamily="2" charset="2"/>
                <a:buChar char="q"/>
              </a:pPr>
              <a:r>
                <a:rPr lang="nl-NL" sz="2800" b="1" dirty="0">
                  <a:effectLst/>
                  <a:latin typeface="Times New Roman" pitchFamily="18" charset="0"/>
                  <a:ea typeface="Cambria" panose="02040503050406030204" pitchFamily="18" charset="0"/>
                  <a:cs typeface="Times New Roman" pitchFamily="18" charset="0"/>
                </a:rPr>
                <a:t>Phỏng vấn người thân hoặc hàng xóm về ước mơ ngày bé và nghề nghiệp hiện nay.</a:t>
              </a:r>
            </a:p>
            <a:p>
              <a:pPr marL="457200" indent="-457200" algn="just">
                <a:buFont typeface="Wingdings" panose="05000000000000000000" pitchFamily="2" charset="2"/>
                <a:buChar char="q"/>
              </a:pPr>
              <a:r>
                <a:rPr lang="nl-NL" sz="2800" b="1" dirty="0">
                  <a:effectLst/>
                  <a:latin typeface="Times New Roman" pitchFamily="18" charset="0"/>
                  <a:ea typeface="Cambria" panose="02040503050406030204" pitchFamily="18" charset="0"/>
                  <a:cs typeface="Times New Roman" pitchFamily="18" charset="0"/>
                </a:rPr>
                <a:t>Ghi lại những công việc trong nghề mình yêu thích và đức tính liên quan hoặc cả công việc của người thân và những đặc điểm liên quan.</a:t>
              </a:r>
              <a:endParaRPr lang="en-US" sz="2800" b="1" dirty="0">
                <a:effectLst/>
                <a:latin typeface="Times New Roman" pitchFamily="18" charset="0"/>
                <a:ea typeface="Cambria" panose="02040503050406030204" pitchFamily="18" charset="0"/>
                <a:cs typeface="Times New Roman" pitchFamily="18" charset="0"/>
              </a:endParaRPr>
            </a:p>
          </p:txBody>
        </p:sp>
      </p:grpSp>
      <p:pic>
        <p:nvPicPr>
          <p:cNvPr id="5" name="Hình ảnh 15">
            <a:extLst>
              <a:ext uri="{FF2B5EF4-FFF2-40B4-BE49-F238E27FC236}">
                <a16:creationId xmlns="" xmlns:a16="http://schemas.microsoft.com/office/drawing/2014/main" id="{5DB8B7F3-F635-4B8B-9500-3625AF0CD89D}"/>
              </a:ext>
            </a:extLst>
          </p:cNvPr>
          <p:cNvPicPr>
            <a:picLocks noChangeAspect="1"/>
          </p:cNvPicPr>
          <p:nvPr/>
        </p:nvPicPr>
        <p:blipFill>
          <a:blip r:embed="rId2"/>
          <a:stretch>
            <a:fillRect/>
          </a:stretch>
        </p:blipFill>
        <p:spPr>
          <a:xfrm>
            <a:off x="3349553" y="0"/>
            <a:ext cx="2827038" cy="1518636"/>
          </a:xfrm>
          <a:prstGeom prst="rect">
            <a:avLst/>
          </a:prstGeom>
        </p:spPr>
      </p:pic>
    </p:spTree>
    <p:extLst>
      <p:ext uri="{BB962C8B-B14F-4D97-AF65-F5344CB8AC3E}">
        <p14:creationId xmlns:p14="http://schemas.microsoft.com/office/powerpoint/2010/main" val="1370822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5" name="Picture 4">
            <a:extLst>
              <a:ext uri="{FF2B5EF4-FFF2-40B4-BE49-F238E27FC236}">
                <a16:creationId xmlns="" xmlns:a16="http://schemas.microsoft.com/office/drawing/2014/main" id="{3B5521E9-4DAC-437A-A766-0769C381C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92" y="1615409"/>
            <a:ext cx="8122846" cy="2912118"/>
          </a:xfrm>
          <a:prstGeom prst="rect">
            <a:avLst/>
          </a:prstGeom>
        </p:spPr>
      </p:pic>
    </p:spTree>
    <p:extLst>
      <p:ext uri="{BB962C8B-B14F-4D97-AF65-F5344CB8AC3E}">
        <p14:creationId xmlns:p14="http://schemas.microsoft.com/office/powerpoint/2010/main" val="3285984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2A6D694-5ECA-48E3-A3BA-C7E416AACA45}"/>
              </a:ext>
            </a:extLst>
          </p:cNvPr>
          <p:cNvPicPr>
            <a:picLocks noChangeAspect="1"/>
          </p:cNvPicPr>
          <p:nvPr/>
        </p:nvPicPr>
        <p:blipFill>
          <a:blip r:embed="rId3"/>
          <a:stretch>
            <a:fillRect/>
          </a:stretch>
        </p:blipFill>
        <p:spPr>
          <a:xfrm>
            <a:off x="2832729" y="730331"/>
            <a:ext cx="4535817" cy="1072989"/>
          </a:xfrm>
          <a:prstGeom prst="rect">
            <a:avLst/>
          </a:prstGeom>
        </p:spPr>
      </p:pic>
      <p:sp>
        <p:nvSpPr>
          <p:cNvPr id="4" name="TextBox 3">
            <a:extLst>
              <a:ext uri="{FF2B5EF4-FFF2-40B4-BE49-F238E27FC236}">
                <a16:creationId xmlns="" xmlns:a16="http://schemas.microsoft.com/office/drawing/2014/main" id="{F38566ED-C0CE-4CC6-973C-5A3D1BB7ED60}"/>
              </a:ext>
            </a:extLst>
          </p:cNvPr>
          <p:cNvSpPr txBox="1"/>
          <p:nvPr/>
        </p:nvSpPr>
        <p:spPr>
          <a:xfrm>
            <a:off x="1221582" y="1409701"/>
            <a:ext cx="3264694" cy="4524315"/>
          </a:xfrm>
          <a:prstGeom prst="rect">
            <a:avLst/>
          </a:prstGeom>
          <a:noFill/>
        </p:spPr>
        <p:txBody>
          <a:bodyPr wrap="square" rtlCol="0">
            <a:spAutoFit/>
          </a:bodyPr>
          <a:lstStyle/>
          <a:p>
            <a:r>
              <a:rPr lang="vi-VN" sz="3200" b="1" dirty="0">
                <a:solidFill>
                  <a:srgbClr val="002060"/>
                </a:solidFill>
                <a:latin typeface="+mj-lt"/>
                <a:cs typeface="Calibri" panose="020F0502020204030204" pitchFamily="34" charset="0"/>
              </a:rPr>
              <a:t>Một tay dẹp                </a:t>
            </a:r>
          </a:p>
          <a:p>
            <a:r>
              <a:rPr lang="vi-VN" sz="3200" b="1" dirty="0" smtClean="0">
                <a:solidFill>
                  <a:srgbClr val="002060"/>
                </a:solidFill>
                <a:latin typeface="+mj-lt"/>
                <a:cs typeface="Calibri" panose="020F0502020204030204" pitchFamily="34" charset="0"/>
              </a:rPr>
              <a:t>Hai </a:t>
            </a:r>
            <a:r>
              <a:rPr lang="vi-VN" sz="3200" b="1" dirty="0">
                <a:solidFill>
                  <a:srgbClr val="002060"/>
                </a:solidFill>
                <a:latin typeface="+mj-lt"/>
                <a:cs typeface="Calibri" panose="020F0502020204030204" pitchFamily="34" charset="0"/>
              </a:rPr>
              <a:t>tay dẹp</a:t>
            </a:r>
          </a:p>
          <a:p>
            <a:r>
              <a:rPr lang="vi-VN" sz="3200" b="1" dirty="0">
                <a:solidFill>
                  <a:srgbClr val="002060"/>
                </a:solidFill>
                <a:latin typeface="+mj-lt"/>
                <a:cs typeface="Calibri" panose="020F0502020204030204" pitchFamily="34" charset="0"/>
              </a:rPr>
              <a:t>Tay dệt vải</a:t>
            </a:r>
          </a:p>
          <a:p>
            <a:r>
              <a:rPr lang="vi-VN" sz="3200" b="1" dirty="0">
                <a:solidFill>
                  <a:srgbClr val="002060"/>
                </a:solidFill>
                <a:latin typeface="+mj-lt"/>
                <a:cs typeface="Calibri" panose="020F0502020204030204" pitchFamily="34" charset="0"/>
              </a:rPr>
              <a:t>Tay tưới rau</a:t>
            </a:r>
            <a:endParaRPr lang="en-US" sz="3200" b="1" dirty="0">
              <a:solidFill>
                <a:srgbClr val="002060"/>
              </a:solidFill>
              <a:latin typeface="+mj-lt"/>
              <a:cs typeface="Calibri" panose="020F0502020204030204" pitchFamily="34" charset="0"/>
            </a:endParaRPr>
          </a:p>
          <a:p>
            <a:endParaRPr lang="en-US" sz="3200" b="1" dirty="0">
              <a:solidFill>
                <a:srgbClr val="002060"/>
              </a:solidFill>
              <a:latin typeface="+mj-lt"/>
              <a:cs typeface="Calibri" panose="020F0502020204030204" pitchFamily="34" charset="0"/>
            </a:endParaRPr>
          </a:p>
          <a:p>
            <a:pPr marL="0" marR="0" indent="44450" algn="just">
              <a:spcBef>
                <a:spcPts val="0"/>
              </a:spcBef>
              <a:spcAft>
                <a:spcPts val="0"/>
              </a:spcAft>
            </a:pPr>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buông</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câu</a:t>
            </a:r>
            <a:r>
              <a:rPr lang="en-US" sz="3200" b="1" dirty="0">
                <a:solidFill>
                  <a:srgbClr val="002060"/>
                </a:solidFill>
                <a:effectLst/>
                <a:latin typeface="+mj-lt"/>
                <a:ea typeface="Times New Roman" panose="02020603050405020304" pitchFamily="18" charset="0"/>
                <a:cs typeface="Calibri" panose="020F0502020204030204" pitchFamily="34" charset="0"/>
              </a:rPr>
              <a:t>         </a:t>
            </a:r>
          </a:p>
          <a:p>
            <a:pPr marL="0" marR="0" indent="44450" algn="just">
              <a:spcBef>
                <a:spcPts val="0"/>
              </a:spcBef>
              <a:spcAft>
                <a:spcPts val="0"/>
              </a:spcAft>
            </a:pPr>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chặt</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củi</a:t>
            </a:r>
            <a:endParaRPr lang="en-US" sz="3200" b="1" dirty="0">
              <a:solidFill>
                <a:srgbClr val="002060"/>
              </a:solidFill>
              <a:effectLst/>
              <a:latin typeface="+mj-lt"/>
              <a:ea typeface="Times New Roman" panose="02020603050405020304" pitchFamily="18" charset="0"/>
              <a:cs typeface="Calibri" panose="020F0502020204030204" pitchFamily="34" charset="0"/>
            </a:endParaRPr>
          </a:p>
          <a:p>
            <a:pPr marL="0" marR="0" indent="44450" algn="just">
              <a:spcBef>
                <a:spcPts val="0"/>
              </a:spcBef>
              <a:spcAft>
                <a:spcPts val="0"/>
              </a:spcAft>
            </a:pPr>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đắp</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núi</a:t>
            </a:r>
            <a:endParaRPr lang="en-US" sz="3200" b="1" dirty="0">
              <a:solidFill>
                <a:srgbClr val="002060"/>
              </a:solidFill>
              <a:effectLst/>
              <a:latin typeface="+mj-lt"/>
              <a:ea typeface="Times New Roman" panose="02020603050405020304" pitchFamily="18" charset="0"/>
              <a:cs typeface="Calibri" panose="020F0502020204030204" pitchFamily="34" charset="0"/>
            </a:endParaRPr>
          </a:p>
          <a:p>
            <a:r>
              <a:rPr lang="en-US" sz="3200" b="1" dirty="0">
                <a:solidFill>
                  <a:srgbClr val="002060"/>
                </a:solidFill>
                <a:effectLst/>
                <a:latin typeface="+mj-lt"/>
                <a:ea typeface="Times New Roman" panose="02020603050405020304" pitchFamily="18" charset="0"/>
                <a:cs typeface="Calibri" panose="020F0502020204030204" pitchFamily="34" charset="0"/>
              </a:rPr>
              <a:t>Tay </a:t>
            </a:r>
            <a:r>
              <a:rPr lang="en-US" sz="3200" b="1" dirty="0" err="1">
                <a:solidFill>
                  <a:srgbClr val="002060"/>
                </a:solidFill>
                <a:effectLst/>
                <a:latin typeface="+mj-lt"/>
                <a:ea typeface="Times New Roman" panose="02020603050405020304" pitchFamily="18" charset="0"/>
                <a:cs typeface="Calibri" panose="020F0502020204030204" pitchFamily="34" charset="0"/>
              </a:rPr>
              <a:t>đào</a:t>
            </a:r>
            <a:r>
              <a:rPr lang="en-US" sz="3200" b="1" dirty="0">
                <a:solidFill>
                  <a:srgbClr val="002060"/>
                </a:solidFill>
                <a:effectLst/>
                <a:latin typeface="+mj-lt"/>
                <a:ea typeface="Times New Roman" panose="02020603050405020304" pitchFamily="18" charset="0"/>
                <a:cs typeface="Calibri" panose="020F0502020204030204" pitchFamily="34" charset="0"/>
              </a:rPr>
              <a:t> </a:t>
            </a:r>
            <a:r>
              <a:rPr lang="en-US" sz="3200" b="1" dirty="0" err="1">
                <a:solidFill>
                  <a:srgbClr val="002060"/>
                </a:solidFill>
                <a:effectLst/>
                <a:latin typeface="+mj-lt"/>
                <a:ea typeface="Times New Roman" panose="02020603050405020304" pitchFamily="18" charset="0"/>
                <a:cs typeface="Calibri" panose="020F0502020204030204" pitchFamily="34" charset="0"/>
              </a:rPr>
              <a:t>sông</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vi-VN" sz="3200" b="1" dirty="0">
              <a:solidFill>
                <a:srgbClr val="00206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 xmlns:a16="http://schemas.microsoft.com/office/drawing/2014/main" id="{2C449D53-3B12-486D-AD11-5E86AF94940F}"/>
              </a:ext>
            </a:extLst>
          </p:cNvPr>
          <p:cNvSpPr txBox="1"/>
          <p:nvPr/>
        </p:nvSpPr>
        <p:spPr>
          <a:xfrm>
            <a:off x="5543550" y="1562101"/>
            <a:ext cx="3264694" cy="4524315"/>
          </a:xfrm>
          <a:prstGeom prst="rect">
            <a:avLst/>
          </a:prstGeom>
          <a:noFill/>
        </p:spPr>
        <p:txBody>
          <a:bodyPr wrap="square" rtlCol="0">
            <a:spAutoFit/>
          </a:bodyPr>
          <a:lstStyle/>
          <a:p>
            <a:r>
              <a:rPr lang="vi-VN" sz="3200" b="1" dirty="0">
                <a:solidFill>
                  <a:srgbClr val="002060"/>
                </a:solidFill>
                <a:latin typeface="+mj-lt"/>
                <a:cs typeface="Calibri" panose="020F0502020204030204" pitchFamily="34" charset="0"/>
              </a:rPr>
              <a:t>Tay nuôi trồng</a:t>
            </a:r>
          </a:p>
          <a:p>
            <a:r>
              <a:rPr lang="vi-VN" sz="3200" b="1" dirty="0">
                <a:solidFill>
                  <a:srgbClr val="002060"/>
                </a:solidFill>
                <a:latin typeface="+mj-lt"/>
                <a:cs typeface="Calibri" panose="020F0502020204030204" pitchFamily="34" charset="0"/>
              </a:rPr>
              <a:t>Tay hái lượm</a:t>
            </a:r>
          </a:p>
          <a:p>
            <a:r>
              <a:rPr lang="vi-VN" sz="3200" b="1" dirty="0">
                <a:solidFill>
                  <a:srgbClr val="002060"/>
                </a:solidFill>
                <a:latin typeface="+mj-lt"/>
                <a:cs typeface="Calibri" panose="020F0502020204030204" pitchFamily="34" charset="0"/>
              </a:rPr>
              <a:t>Tay tạc tượng</a:t>
            </a:r>
          </a:p>
          <a:p>
            <a:r>
              <a:rPr lang="vi-VN" sz="3200" b="1" dirty="0">
                <a:solidFill>
                  <a:srgbClr val="002060"/>
                </a:solidFill>
                <a:latin typeface="+mj-lt"/>
                <a:cs typeface="Calibri" panose="020F0502020204030204" pitchFamily="34" charset="0"/>
              </a:rPr>
              <a:t>Tay vẽ tranh </a:t>
            </a:r>
            <a:endParaRPr lang="en-US" sz="3200" b="1" dirty="0">
              <a:solidFill>
                <a:srgbClr val="002060"/>
              </a:solidFill>
              <a:latin typeface="+mj-lt"/>
              <a:cs typeface="Calibri" panose="020F0502020204030204" pitchFamily="34" charset="0"/>
            </a:endParaRPr>
          </a:p>
          <a:p>
            <a:endParaRPr lang="en-US" sz="3200" b="1" dirty="0">
              <a:solidFill>
                <a:srgbClr val="002060"/>
              </a:solidFill>
              <a:latin typeface="+mj-lt"/>
              <a:cs typeface="Calibri" panose="020F0502020204030204" pitchFamily="34" charset="0"/>
            </a:endParaRPr>
          </a:p>
          <a:p>
            <a:r>
              <a:rPr lang="vi-VN" sz="3200" b="1" dirty="0">
                <a:solidFill>
                  <a:srgbClr val="002060"/>
                </a:solidFill>
                <a:latin typeface="+mj-lt"/>
                <a:cs typeface="Calibri" panose="020F0502020204030204" pitchFamily="34" charset="0"/>
              </a:rPr>
              <a:t>Tay làm nhanh</a:t>
            </a:r>
          </a:p>
          <a:p>
            <a:r>
              <a:rPr lang="vi-VN" sz="3200" b="1" dirty="0">
                <a:solidFill>
                  <a:srgbClr val="002060"/>
                </a:solidFill>
                <a:latin typeface="+mj-lt"/>
                <a:cs typeface="Calibri" panose="020F0502020204030204" pitchFamily="34" charset="0"/>
              </a:rPr>
              <a:t>Tay làm chậm</a:t>
            </a:r>
          </a:p>
          <a:p>
            <a:r>
              <a:rPr lang="vi-VN" sz="3200" b="1" dirty="0">
                <a:solidFill>
                  <a:srgbClr val="002060"/>
                </a:solidFill>
                <a:latin typeface="+mj-lt"/>
                <a:cs typeface="Calibri" panose="020F0502020204030204" pitchFamily="34" charset="0"/>
              </a:rPr>
              <a:t>Đều lao động</a:t>
            </a:r>
          </a:p>
          <a:p>
            <a:r>
              <a:rPr lang="vi-VN" sz="3200" b="1" dirty="0">
                <a:solidFill>
                  <a:srgbClr val="002060"/>
                </a:solidFill>
                <a:latin typeface="+mj-lt"/>
                <a:cs typeface="Calibri" panose="020F0502020204030204" pitchFamily="34" charset="0"/>
              </a:rPr>
              <a:t>Điểm tô đời!”</a:t>
            </a:r>
          </a:p>
        </p:txBody>
      </p:sp>
    </p:spTree>
    <p:extLst>
      <p:ext uri="{BB962C8B-B14F-4D97-AF65-F5344CB8AC3E}">
        <p14:creationId xmlns:p14="http://schemas.microsoft.com/office/powerpoint/2010/main" val="69135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B9D4B932-FAF2-4DFC-9274-99B226755872}"/>
              </a:ext>
            </a:extLst>
          </p:cNvPr>
          <p:cNvPicPr/>
          <p:nvPr/>
        </p:nvPicPr>
        <p:blipFill>
          <a:blip r:embed="rId3">
            <a:clrChange>
              <a:clrFrom>
                <a:srgbClr val="FFFFFF">
                  <a:alpha val="100000"/>
                </a:srgbClr>
              </a:clrFrom>
              <a:clrTo>
                <a:srgbClr val="FFFFFF">
                  <a:alpha val="100000"/>
                  <a:alpha val="0"/>
                </a:srgbClr>
              </a:clrTo>
            </a:clrChange>
          </a:blip>
          <a:srcRect l="27786" t="9938" r="21295" b="11346"/>
          <a:stretch>
            <a:fillRect/>
          </a:stretch>
        </p:blipFill>
        <p:spPr>
          <a:xfrm>
            <a:off x="394494" y="2367280"/>
            <a:ext cx="1845786" cy="4277996"/>
          </a:xfrm>
          <a:prstGeom prst="rect">
            <a:avLst/>
          </a:prstGeom>
          <a:noFill/>
          <a:ln w="9525">
            <a:noFill/>
          </a:ln>
        </p:spPr>
      </p:pic>
      <p:grpSp>
        <p:nvGrpSpPr>
          <p:cNvPr id="14" name="Group 13">
            <a:extLst>
              <a:ext uri="{FF2B5EF4-FFF2-40B4-BE49-F238E27FC236}">
                <a16:creationId xmlns="" xmlns:a16="http://schemas.microsoft.com/office/drawing/2014/main" id="{C77DE21C-F0C9-4293-8632-A4EACAB8E5E6}"/>
              </a:ext>
            </a:extLst>
          </p:cNvPr>
          <p:cNvGrpSpPr/>
          <p:nvPr/>
        </p:nvGrpSpPr>
        <p:grpSpPr>
          <a:xfrm>
            <a:off x="1770653" y="1000973"/>
            <a:ext cx="6531049" cy="2808684"/>
            <a:chOff x="3328481" y="125388"/>
            <a:chExt cx="5535038" cy="2808684"/>
          </a:xfrm>
        </p:grpSpPr>
        <p:pic>
          <p:nvPicPr>
            <p:cNvPr id="15" name="图片 1">
              <a:extLst>
                <a:ext uri="{FF2B5EF4-FFF2-40B4-BE49-F238E27FC236}">
                  <a16:creationId xmlns="" xmlns:a16="http://schemas.microsoft.com/office/drawing/2014/main" id="{E4AA5D93-B0EC-4E64-8222-008135BE20D1}"/>
                </a:ext>
              </a:extLst>
            </p:cNvPr>
            <p:cNvPicPr>
              <a:picLocks noChangeAspect="1"/>
            </p:cNvPicPr>
            <p:nvPr/>
          </p:nvPicPr>
          <p:blipFill>
            <a:blip r:embed="rId4"/>
            <a:stretch>
              <a:fillRect/>
            </a:stretch>
          </p:blipFill>
          <p:spPr>
            <a:xfrm>
              <a:off x="3328481" y="125388"/>
              <a:ext cx="5535038" cy="2808684"/>
            </a:xfrm>
            <a:prstGeom prst="rect">
              <a:avLst/>
            </a:prstGeom>
          </p:spPr>
        </p:pic>
        <p:sp>
          <p:nvSpPr>
            <p:cNvPr id="16" name="TextBox 15">
              <a:extLst>
                <a:ext uri="{FF2B5EF4-FFF2-40B4-BE49-F238E27FC236}">
                  <a16:creationId xmlns="" xmlns:a16="http://schemas.microsoft.com/office/drawing/2014/main" id="{1236273F-8C0D-499B-AFDA-AF7FEAB76C65}"/>
                </a:ext>
              </a:extLst>
            </p:cNvPr>
            <p:cNvSpPr txBox="1"/>
            <p:nvPr/>
          </p:nvSpPr>
          <p:spPr>
            <a:xfrm>
              <a:off x="3726488" y="535514"/>
              <a:ext cx="4688450" cy="1938992"/>
            </a:xfrm>
            <a:prstGeom prst="rect">
              <a:avLst/>
            </a:prstGeom>
            <a:noFill/>
          </p:spPr>
          <p:txBody>
            <a:bodyPr wrap="square">
              <a:spAutoFit/>
            </a:bodyPr>
            <a:lstStyle/>
            <a:p>
              <a:pPr algn="ctr"/>
              <a:r>
                <a:rPr lang="en-US" sz="4000" b="1" dirty="0" err="1">
                  <a:solidFill>
                    <a:srgbClr val="FF0000"/>
                  </a:solidFill>
                  <a:latin typeface="Times New Roman" pitchFamily="18" charset="0"/>
                  <a:cs typeface="Times New Roman" pitchFamily="18" charset="0"/>
                </a:rPr>
                <a:t>Trong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đồng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thấy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tay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những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việc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grpSp>
    </p:spTree>
    <p:extLst>
      <p:ext uri="{BB962C8B-B14F-4D97-AF65-F5344CB8AC3E}">
        <p14:creationId xmlns:p14="http://schemas.microsoft.com/office/powerpoint/2010/main" val="293584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365126"/>
            <a:ext cx="78867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1" y="0"/>
            <a:ext cx="9140588"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325" y="1514474"/>
            <a:ext cx="4007644" cy="5343525"/>
          </a:xfrm>
          <a:prstGeom prst="rect">
            <a:avLst/>
          </a:prstGeom>
        </p:spPr>
      </p:pic>
      <p:pic>
        <p:nvPicPr>
          <p:cNvPr id="6" name="Picture 5">
            <a:extLst>
              <a:ext uri="{FF2B5EF4-FFF2-40B4-BE49-F238E27FC236}">
                <a16:creationId xmlns="" xmlns:a16="http://schemas.microsoft.com/office/drawing/2014/main" id="{979B5EC7-F1CB-4A72-9C98-AB21E9D6D3BC}"/>
              </a:ext>
            </a:extLst>
          </p:cNvPr>
          <p:cNvPicPr>
            <a:picLocks noChangeAspect="1"/>
          </p:cNvPicPr>
          <p:nvPr/>
        </p:nvPicPr>
        <p:blipFill>
          <a:blip r:embed="rId5"/>
          <a:stretch>
            <a:fillRect/>
          </a:stretch>
        </p:blipFill>
        <p:spPr>
          <a:xfrm>
            <a:off x="685800" y="1600200"/>
            <a:ext cx="6492511" cy="2931144"/>
          </a:xfrm>
          <a:prstGeom prst="rect">
            <a:avLst/>
          </a:prstGeom>
        </p:spPr>
      </p:pic>
    </p:spTree>
    <p:extLst>
      <p:ext uri="{BB962C8B-B14F-4D97-AF65-F5344CB8AC3E}">
        <p14:creationId xmlns:p14="http://schemas.microsoft.com/office/powerpoint/2010/main" val="3134814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w of colorful buildings&#10;&#10;Description automatically generated with low confidence">
            <a:extLst>
              <a:ext uri="{FF2B5EF4-FFF2-40B4-BE49-F238E27FC236}">
                <a16:creationId xmlns="" xmlns:a16="http://schemas.microsoft.com/office/drawing/2014/main" id="{D040ADAD-EA34-6D82-2D8A-CF1F80F12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2" y="-329"/>
            <a:ext cx="9144000" cy="6858000"/>
          </a:xfrm>
          <a:prstGeom prst="rect">
            <a:avLst/>
          </a:prstGeom>
        </p:spPr>
      </p:pic>
      <p:sp>
        <p:nvSpPr>
          <p:cNvPr id="2" name="Rectangle: Rounded Corners 1">
            <a:extLst>
              <a:ext uri="{FF2B5EF4-FFF2-40B4-BE49-F238E27FC236}">
                <a16:creationId xmlns="" xmlns:a16="http://schemas.microsoft.com/office/drawing/2014/main" id="{B71BC40F-FF07-A422-2424-B310ED9AE1D3}"/>
              </a:ext>
            </a:extLst>
          </p:cNvPr>
          <p:cNvSpPr/>
          <p:nvPr/>
        </p:nvSpPr>
        <p:spPr>
          <a:xfrm>
            <a:off x="745443" y="1666875"/>
            <a:ext cx="8325293" cy="1711621"/>
          </a:xfrm>
          <a:custGeom>
            <a:avLst/>
            <a:gdLst>
              <a:gd name="connsiteX0" fmla="*/ 0 w 11100390"/>
              <a:gd name="connsiteY0" fmla="*/ 214483 h 1711621"/>
              <a:gd name="connsiteX1" fmla="*/ 214483 w 11100390"/>
              <a:gd name="connsiteY1" fmla="*/ 0 h 1711621"/>
              <a:gd name="connsiteX2" fmla="*/ 881447 w 11100390"/>
              <a:gd name="connsiteY2" fmla="*/ 0 h 1711621"/>
              <a:gd name="connsiteX3" fmla="*/ 1441697 w 11100390"/>
              <a:gd name="connsiteY3" fmla="*/ 0 h 1711621"/>
              <a:gd name="connsiteX4" fmla="*/ 1788518 w 11100390"/>
              <a:gd name="connsiteY4" fmla="*/ 0 h 1711621"/>
              <a:gd name="connsiteX5" fmla="*/ 2348768 w 11100390"/>
              <a:gd name="connsiteY5" fmla="*/ 0 h 1711621"/>
              <a:gd name="connsiteX6" fmla="*/ 2802303 w 11100390"/>
              <a:gd name="connsiteY6" fmla="*/ 0 h 1711621"/>
              <a:gd name="connsiteX7" fmla="*/ 3149125 w 11100390"/>
              <a:gd name="connsiteY7" fmla="*/ 0 h 1711621"/>
              <a:gd name="connsiteX8" fmla="*/ 4029517 w 11100390"/>
              <a:gd name="connsiteY8" fmla="*/ 0 h 1711621"/>
              <a:gd name="connsiteX9" fmla="*/ 4696481 w 11100390"/>
              <a:gd name="connsiteY9" fmla="*/ 0 h 1711621"/>
              <a:gd name="connsiteX10" fmla="*/ 5256731 w 11100390"/>
              <a:gd name="connsiteY10" fmla="*/ 0 h 1711621"/>
              <a:gd name="connsiteX11" fmla="*/ 6030409 w 11100390"/>
              <a:gd name="connsiteY11" fmla="*/ 0 h 1711621"/>
              <a:gd name="connsiteX12" fmla="*/ 6697373 w 11100390"/>
              <a:gd name="connsiteY12" fmla="*/ 0 h 1711621"/>
              <a:gd name="connsiteX13" fmla="*/ 7257623 w 11100390"/>
              <a:gd name="connsiteY13" fmla="*/ 0 h 1711621"/>
              <a:gd name="connsiteX14" fmla="*/ 7604444 w 11100390"/>
              <a:gd name="connsiteY14" fmla="*/ 0 h 1711621"/>
              <a:gd name="connsiteX15" fmla="*/ 8164694 w 11100390"/>
              <a:gd name="connsiteY15" fmla="*/ 0 h 1711621"/>
              <a:gd name="connsiteX16" fmla="*/ 8724944 w 11100390"/>
              <a:gd name="connsiteY16" fmla="*/ 0 h 1711621"/>
              <a:gd name="connsiteX17" fmla="*/ 9071765 w 11100390"/>
              <a:gd name="connsiteY17" fmla="*/ 0 h 1711621"/>
              <a:gd name="connsiteX18" fmla="*/ 9525300 w 11100390"/>
              <a:gd name="connsiteY18" fmla="*/ 0 h 1711621"/>
              <a:gd name="connsiteX19" fmla="*/ 9872122 w 11100390"/>
              <a:gd name="connsiteY19" fmla="*/ 0 h 1711621"/>
              <a:gd name="connsiteX20" fmla="*/ 10885907 w 11100390"/>
              <a:gd name="connsiteY20" fmla="*/ 0 h 1711621"/>
              <a:gd name="connsiteX21" fmla="*/ 11100390 w 11100390"/>
              <a:gd name="connsiteY21" fmla="*/ 214483 h 1711621"/>
              <a:gd name="connsiteX22" fmla="*/ 11100390 w 11100390"/>
              <a:gd name="connsiteY22" fmla="*/ 881464 h 1711621"/>
              <a:gd name="connsiteX23" fmla="*/ 11100390 w 11100390"/>
              <a:gd name="connsiteY23" fmla="*/ 1497138 h 1711621"/>
              <a:gd name="connsiteX24" fmla="*/ 10885907 w 11100390"/>
              <a:gd name="connsiteY24" fmla="*/ 1711621 h 1711621"/>
              <a:gd name="connsiteX25" fmla="*/ 10112229 w 11100390"/>
              <a:gd name="connsiteY25" fmla="*/ 1711621 h 1711621"/>
              <a:gd name="connsiteX26" fmla="*/ 9338551 w 11100390"/>
              <a:gd name="connsiteY26" fmla="*/ 1711621 h 1711621"/>
              <a:gd name="connsiteX27" fmla="*/ 8885015 w 11100390"/>
              <a:gd name="connsiteY27" fmla="*/ 1711621 h 1711621"/>
              <a:gd name="connsiteX28" fmla="*/ 8538194 w 11100390"/>
              <a:gd name="connsiteY28" fmla="*/ 1711621 h 1711621"/>
              <a:gd name="connsiteX29" fmla="*/ 7657801 w 11100390"/>
              <a:gd name="connsiteY29" fmla="*/ 1711621 h 1711621"/>
              <a:gd name="connsiteX30" fmla="*/ 7097551 w 11100390"/>
              <a:gd name="connsiteY30" fmla="*/ 1711621 h 1711621"/>
              <a:gd name="connsiteX31" fmla="*/ 6537302 w 11100390"/>
              <a:gd name="connsiteY31" fmla="*/ 1711621 h 1711621"/>
              <a:gd name="connsiteX32" fmla="*/ 5870338 w 11100390"/>
              <a:gd name="connsiteY32" fmla="*/ 1711621 h 1711621"/>
              <a:gd name="connsiteX33" fmla="*/ 4989945 w 11100390"/>
              <a:gd name="connsiteY33" fmla="*/ 1711621 h 1711621"/>
              <a:gd name="connsiteX34" fmla="*/ 4429695 w 11100390"/>
              <a:gd name="connsiteY34" fmla="*/ 1711621 h 1711621"/>
              <a:gd name="connsiteX35" fmla="*/ 3762731 w 11100390"/>
              <a:gd name="connsiteY35" fmla="*/ 1711621 h 1711621"/>
              <a:gd name="connsiteX36" fmla="*/ 3202482 w 11100390"/>
              <a:gd name="connsiteY36" fmla="*/ 1711621 h 1711621"/>
              <a:gd name="connsiteX37" fmla="*/ 2535518 w 11100390"/>
              <a:gd name="connsiteY37" fmla="*/ 1711621 h 1711621"/>
              <a:gd name="connsiteX38" fmla="*/ 1761839 w 11100390"/>
              <a:gd name="connsiteY38" fmla="*/ 1711621 h 1711621"/>
              <a:gd name="connsiteX39" fmla="*/ 1201590 w 11100390"/>
              <a:gd name="connsiteY39" fmla="*/ 1711621 h 1711621"/>
              <a:gd name="connsiteX40" fmla="*/ 214483 w 11100390"/>
              <a:gd name="connsiteY40" fmla="*/ 1711621 h 1711621"/>
              <a:gd name="connsiteX41" fmla="*/ 0 w 11100390"/>
              <a:gd name="connsiteY41" fmla="*/ 1497138 h 1711621"/>
              <a:gd name="connsiteX42" fmla="*/ 0 w 11100390"/>
              <a:gd name="connsiteY42" fmla="*/ 842984 h 1711621"/>
              <a:gd name="connsiteX43" fmla="*/ 0 w 11100390"/>
              <a:gd name="connsiteY43" fmla="*/ 214483 h 171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100390" h="1711621" fill="none" extrusionOk="0">
                <a:moveTo>
                  <a:pt x="0" y="214483"/>
                </a:moveTo>
                <a:cubicBezTo>
                  <a:pt x="-2341" y="91083"/>
                  <a:pt x="87889" y="6403"/>
                  <a:pt x="214483" y="0"/>
                </a:cubicBezTo>
                <a:cubicBezTo>
                  <a:pt x="370593" y="21014"/>
                  <a:pt x="630462" y="17226"/>
                  <a:pt x="881447" y="0"/>
                </a:cubicBezTo>
                <a:cubicBezTo>
                  <a:pt x="1132432" y="-17226"/>
                  <a:pt x="1189718" y="-1773"/>
                  <a:pt x="1441697" y="0"/>
                </a:cubicBezTo>
                <a:cubicBezTo>
                  <a:pt x="1693676" y="1773"/>
                  <a:pt x="1642165" y="4129"/>
                  <a:pt x="1788518" y="0"/>
                </a:cubicBezTo>
                <a:cubicBezTo>
                  <a:pt x="1934871" y="-4129"/>
                  <a:pt x="2101593" y="-10928"/>
                  <a:pt x="2348768" y="0"/>
                </a:cubicBezTo>
                <a:cubicBezTo>
                  <a:pt x="2595943" y="10928"/>
                  <a:pt x="2665009" y="-13712"/>
                  <a:pt x="2802303" y="0"/>
                </a:cubicBezTo>
                <a:cubicBezTo>
                  <a:pt x="2939598" y="13712"/>
                  <a:pt x="3064336" y="-5657"/>
                  <a:pt x="3149125" y="0"/>
                </a:cubicBezTo>
                <a:cubicBezTo>
                  <a:pt x="3233914" y="5657"/>
                  <a:pt x="3665644" y="31413"/>
                  <a:pt x="4029517" y="0"/>
                </a:cubicBezTo>
                <a:cubicBezTo>
                  <a:pt x="4393390" y="-31413"/>
                  <a:pt x="4422266" y="11760"/>
                  <a:pt x="4696481" y="0"/>
                </a:cubicBezTo>
                <a:cubicBezTo>
                  <a:pt x="4970696" y="-11760"/>
                  <a:pt x="5020192" y="818"/>
                  <a:pt x="5256731" y="0"/>
                </a:cubicBezTo>
                <a:cubicBezTo>
                  <a:pt x="5493270" y="-818"/>
                  <a:pt x="5816182" y="31350"/>
                  <a:pt x="6030409" y="0"/>
                </a:cubicBezTo>
                <a:cubicBezTo>
                  <a:pt x="6244636" y="-31350"/>
                  <a:pt x="6539602" y="-9196"/>
                  <a:pt x="6697373" y="0"/>
                </a:cubicBezTo>
                <a:cubicBezTo>
                  <a:pt x="6855144" y="9196"/>
                  <a:pt x="7137444" y="-9014"/>
                  <a:pt x="7257623" y="0"/>
                </a:cubicBezTo>
                <a:cubicBezTo>
                  <a:pt x="7377802" y="9014"/>
                  <a:pt x="7525356" y="-3756"/>
                  <a:pt x="7604444" y="0"/>
                </a:cubicBezTo>
                <a:cubicBezTo>
                  <a:pt x="7683532" y="3756"/>
                  <a:pt x="8007232" y="8535"/>
                  <a:pt x="8164694" y="0"/>
                </a:cubicBezTo>
                <a:cubicBezTo>
                  <a:pt x="8322156" y="-8535"/>
                  <a:pt x="8507581" y="-22579"/>
                  <a:pt x="8724944" y="0"/>
                </a:cubicBezTo>
                <a:cubicBezTo>
                  <a:pt x="8942307" y="22579"/>
                  <a:pt x="8965113" y="-13391"/>
                  <a:pt x="9071765" y="0"/>
                </a:cubicBezTo>
                <a:cubicBezTo>
                  <a:pt x="9178417" y="13391"/>
                  <a:pt x="9324145" y="-210"/>
                  <a:pt x="9525300" y="0"/>
                </a:cubicBezTo>
                <a:cubicBezTo>
                  <a:pt x="9726455" y="210"/>
                  <a:pt x="9765438" y="5357"/>
                  <a:pt x="9872122" y="0"/>
                </a:cubicBezTo>
                <a:cubicBezTo>
                  <a:pt x="9978806" y="-5357"/>
                  <a:pt x="10455830" y="-13126"/>
                  <a:pt x="10885907" y="0"/>
                </a:cubicBezTo>
                <a:cubicBezTo>
                  <a:pt x="11014840" y="17836"/>
                  <a:pt x="11078682" y="107537"/>
                  <a:pt x="11100390" y="214483"/>
                </a:cubicBezTo>
                <a:cubicBezTo>
                  <a:pt x="11073982" y="381899"/>
                  <a:pt x="11117501" y="734678"/>
                  <a:pt x="11100390" y="881464"/>
                </a:cubicBezTo>
                <a:cubicBezTo>
                  <a:pt x="11083279" y="1028250"/>
                  <a:pt x="11076018" y="1283387"/>
                  <a:pt x="11100390" y="1497138"/>
                </a:cubicBezTo>
                <a:cubicBezTo>
                  <a:pt x="11095329" y="1605655"/>
                  <a:pt x="11027031" y="1721719"/>
                  <a:pt x="10885907" y="1711621"/>
                </a:cubicBezTo>
                <a:cubicBezTo>
                  <a:pt x="10559012" y="1705264"/>
                  <a:pt x="10495107" y="1720276"/>
                  <a:pt x="10112229" y="1711621"/>
                </a:cubicBezTo>
                <a:cubicBezTo>
                  <a:pt x="9729351" y="1702966"/>
                  <a:pt x="9639979" y="1731849"/>
                  <a:pt x="9338551" y="1711621"/>
                </a:cubicBezTo>
                <a:cubicBezTo>
                  <a:pt x="9037123" y="1691393"/>
                  <a:pt x="8997116" y="1717062"/>
                  <a:pt x="8885015" y="1711621"/>
                </a:cubicBezTo>
                <a:cubicBezTo>
                  <a:pt x="8772914" y="1706180"/>
                  <a:pt x="8633269" y="1711225"/>
                  <a:pt x="8538194" y="1711621"/>
                </a:cubicBezTo>
                <a:cubicBezTo>
                  <a:pt x="8443119" y="1712017"/>
                  <a:pt x="7943033" y="1735914"/>
                  <a:pt x="7657801" y="1711621"/>
                </a:cubicBezTo>
                <a:cubicBezTo>
                  <a:pt x="7372569" y="1687328"/>
                  <a:pt x="7343756" y="1702369"/>
                  <a:pt x="7097551" y="1711621"/>
                </a:cubicBezTo>
                <a:cubicBezTo>
                  <a:pt x="6851346" y="1720874"/>
                  <a:pt x="6678380" y="1724217"/>
                  <a:pt x="6537302" y="1711621"/>
                </a:cubicBezTo>
                <a:cubicBezTo>
                  <a:pt x="6396224" y="1699025"/>
                  <a:pt x="6042327" y="1702219"/>
                  <a:pt x="5870338" y="1711621"/>
                </a:cubicBezTo>
                <a:cubicBezTo>
                  <a:pt x="5698349" y="1721023"/>
                  <a:pt x="5187449" y="1714669"/>
                  <a:pt x="4989945" y="1711621"/>
                </a:cubicBezTo>
                <a:cubicBezTo>
                  <a:pt x="4792441" y="1708573"/>
                  <a:pt x="4690857" y="1733126"/>
                  <a:pt x="4429695" y="1711621"/>
                </a:cubicBezTo>
                <a:cubicBezTo>
                  <a:pt x="4168533" y="1690117"/>
                  <a:pt x="3924649" y="1729613"/>
                  <a:pt x="3762731" y="1711621"/>
                </a:cubicBezTo>
                <a:cubicBezTo>
                  <a:pt x="3600813" y="1693629"/>
                  <a:pt x="3392246" y="1693911"/>
                  <a:pt x="3202482" y="1711621"/>
                </a:cubicBezTo>
                <a:cubicBezTo>
                  <a:pt x="3012718" y="1729331"/>
                  <a:pt x="2690662" y="1704225"/>
                  <a:pt x="2535518" y="1711621"/>
                </a:cubicBezTo>
                <a:cubicBezTo>
                  <a:pt x="2380374" y="1719017"/>
                  <a:pt x="2094379" y="1725544"/>
                  <a:pt x="1761839" y="1711621"/>
                </a:cubicBezTo>
                <a:cubicBezTo>
                  <a:pt x="1429299" y="1697698"/>
                  <a:pt x="1427702" y="1730144"/>
                  <a:pt x="1201590" y="1711621"/>
                </a:cubicBezTo>
                <a:cubicBezTo>
                  <a:pt x="975478" y="1693098"/>
                  <a:pt x="418430" y="1752898"/>
                  <a:pt x="214483" y="1711621"/>
                </a:cubicBezTo>
                <a:cubicBezTo>
                  <a:pt x="93758" y="1714371"/>
                  <a:pt x="-21235" y="1598995"/>
                  <a:pt x="0" y="1497138"/>
                </a:cubicBezTo>
                <a:cubicBezTo>
                  <a:pt x="594" y="1355963"/>
                  <a:pt x="28763" y="1012150"/>
                  <a:pt x="0" y="842984"/>
                </a:cubicBezTo>
                <a:cubicBezTo>
                  <a:pt x="-28763" y="673818"/>
                  <a:pt x="-26750" y="473837"/>
                  <a:pt x="0" y="214483"/>
                </a:cubicBezTo>
                <a:close/>
              </a:path>
              <a:path w="11100390" h="1711621" stroke="0" extrusionOk="0">
                <a:moveTo>
                  <a:pt x="0" y="214483"/>
                </a:moveTo>
                <a:cubicBezTo>
                  <a:pt x="707" y="117633"/>
                  <a:pt x="106688" y="19051"/>
                  <a:pt x="214483" y="0"/>
                </a:cubicBezTo>
                <a:cubicBezTo>
                  <a:pt x="401348" y="17660"/>
                  <a:pt x="605972" y="-27976"/>
                  <a:pt x="988161" y="0"/>
                </a:cubicBezTo>
                <a:cubicBezTo>
                  <a:pt x="1370350" y="27976"/>
                  <a:pt x="1216267" y="-4152"/>
                  <a:pt x="1441697" y="0"/>
                </a:cubicBezTo>
                <a:cubicBezTo>
                  <a:pt x="1667127" y="4152"/>
                  <a:pt x="1757390" y="21110"/>
                  <a:pt x="1895232" y="0"/>
                </a:cubicBezTo>
                <a:cubicBezTo>
                  <a:pt x="2033074" y="-21110"/>
                  <a:pt x="2372350" y="18685"/>
                  <a:pt x="2668911" y="0"/>
                </a:cubicBezTo>
                <a:cubicBezTo>
                  <a:pt x="2965472" y="-18685"/>
                  <a:pt x="2989763" y="11938"/>
                  <a:pt x="3229160" y="0"/>
                </a:cubicBezTo>
                <a:cubicBezTo>
                  <a:pt x="3468557" y="-11938"/>
                  <a:pt x="3814832" y="-28161"/>
                  <a:pt x="4109553" y="0"/>
                </a:cubicBezTo>
                <a:cubicBezTo>
                  <a:pt x="4404274" y="28161"/>
                  <a:pt x="4552135" y="35546"/>
                  <a:pt x="4989945" y="0"/>
                </a:cubicBezTo>
                <a:cubicBezTo>
                  <a:pt x="5427755" y="-35546"/>
                  <a:pt x="5597810" y="7028"/>
                  <a:pt x="5763623" y="0"/>
                </a:cubicBezTo>
                <a:cubicBezTo>
                  <a:pt x="5929436" y="-7028"/>
                  <a:pt x="6093192" y="15112"/>
                  <a:pt x="6217159" y="0"/>
                </a:cubicBezTo>
                <a:cubicBezTo>
                  <a:pt x="6341126" y="-15112"/>
                  <a:pt x="6426951" y="-8406"/>
                  <a:pt x="6563980" y="0"/>
                </a:cubicBezTo>
                <a:cubicBezTo>
                  <a:pt x="6701009" y="8406"/>
                  <a:pt x="7054218" y="1838"/>
                  <a:pt x="7444373" y="0"/>
                </a:cubicBezTo>
                <a:cubicBezTo>
                  <a:pt x="7834528" y="-1838"/>
                  <a:pt x="7966599" y="-27446"/>
                  <a:pt x="8111337" y="0"/>
                </a:cubicBezTo>
                <a:cubicBezTo>
                  <a:pt x="8256075" y="27446"/>
                  <a:pt x="8497568" y="-26192"/>
                  <a:pt x="8778301" y="0"/>
                </a:cubicBezTo>
                <a:cubicBezTo>
                  <a:pt x="9059034" y="26192"/>
                  <a:pt x="9027190" y="20733"/>
                  <a:pt x="9231836" y="0"/>
                </a:cubicBezTo>
                <a:cubicBezTo>
                  <a:pt x="9436483" y="-20733"/>
                  <a:pt x="9788731" y="7004"/>
                  <a:pt x="10005515" y="0"/>
                </a:cubicBezTo>
                <a:cubicBezTo>
                  <a:pt x="10222299" y="-7004"/>
                  <a:pt x="10565953" y="30610"/>
                  <a:pt x="10885907" y="0"/>
                </a:cubicBezTo>
                <a:cubicBezTo>
                  <a:pt x="11015812" y="-23744"/>
                  <a:pt x="11117894" y="118970"/>
                  <a:pt x="11100390" y="214483"/>
                </a:cubicBezTo>
                <a:cubicBezTo>
                  <a:pt x="11124191" y="479782"/>
                  <a:pt x="11086406" y="589311"/>
                  <a:pt x="11100390" y="817331"/>
                </a:cubicBezTo>
                <a:cubicBezTo>
                  <a:pt x="11114374" y="1045351"/>
                  <a:pt x="11099016" y="1188377"/>
                  <a:pt x="11100390" y="1497138"/>
                </a:cubicBezTo>
                <a:cubicBezTo>
                  <a:pt x="11110180" y="1612932"/>
                  <a:pt x="11008322" y="1713637"/>
                  <a:pt x="10885907" y="1711621"/>
                </a:cubicBezTo>
                <a:cubicBezTo>
                  <a:pt x="10680896" y="1717446"/>
                  <a:pt x="10601950" y="1692850"/>
                  <a:pt x="10432371" y="1711621"/>
                </a:cubicBezTo>
                <a:cubicBezTo>
                  <a:pt x="10262792" y="1730392"/>
                  <a:pt x="9919165" y="1719763"/>
                  <a:pt x="9551979" y="1711621"/>
                </a:cubicBezTo>
                <a:cubicBezTo>
                  <a:pt x="9184793" y="1703479"/>
                  <a:pt x="9241003" y="1690346"/>
                  <a:pt x="8991729" y="1711621"/>
                </a:cubicBezTo>
                <a:cubicBezTo>
                  <a:pt x="8742455" y="1732897"/>
                  <a:pt x="8513838" y="1741484"/>
                  <a:pt x="8111337" y="1711621"/>
                </a:cubicBezTo>
                <a:cubicBezTo>
                  <a:pt x="7708836" y="1681758"/>
                  <a:pt x="7499208" y="1725354"/>
                  <a:pt x="7230944" y="1711621"/>
                </a:cubicBezTo>
                <a:cubicBezTo>
                  <a:pt x="6962680" y="1697888"/>
                  <a:pt x="6939807" y="1691367"/>
                  <a:pt x="6670695" y="1711621"/>
                </a:cubicBezTo>
                <a:cubicBezTo>
                  <a:pt x="6401583" y="1731875"/>
                  <a:pt x="6493395" y="1722515"/>
                  <a:pt x="6323873" y="1711621"/>
                </a:cubicBezTo>
                <a:cubicBezTo>
                  <a:pt x="6154351" y="1700727"/>
                  <a:pt x="6027441" y="1705565"/>
                  <a:pt x="5870338" y="1711621"/>
                </a:cubicBezTo>
                <a:cubicBezTo>
                  <a:pt x="5713236" y="1717677"/>
                  <a:pt x="5634403" y="1715079"/>
                  <a:pt x="5416802" y="1711621"/>
                </a:cubicBezTo>
                <a:cubicBezTo>
                  <a:pt x="5199201" y="1708163"/>
                  <a:pt x="4903228" y="1731714"/>
                  <a:pt x="4643124" y="1711621"/>
                </a:cubicBezTo>
                <a:cubicBezTo>
                  <a:pt x="4383020" y="1691528"/>
                  <a:pt x="4451776" y="1697949"/>
                  <a:pt x="4296303" y="1711621"/>
                </a:cubicBezTo>
                <a:cubicBezTo>
                  <a:pt x="4140830" y="1725293"/>
                  <a:pt x="3999361" y="1690713"/>
                  <a:pt x="3842767" y="1711621"/>
                </a:cubicBezTo>
                <a:cubicBezTo>
                  <a:pt x="3686173" y="1732529"/>
                  <a:pt x="3307438" y="1671520"/>
                  <a:pt x="2962375" y="1711621"/>
                </a:cubicBezTo>
                <a:cubicBezTo>
                  <a:pt x="2617312" y="1751722"/>
                  <a:pt x="2698781" y="1703863"/>
                  <a:pt x="2615553" y="1711621"/>
                </a:cubicBezTo>
                <a:cubicBezTo>
                  <a:pt x="2532325" y="1719379"/>
                  <a:pt x="2400474" y="1725111"/>
                  <a:pt x="2268732" y="1711621"/>
                </a:cubicBezTo>
                <a:cubicBezTo>
                  <a:pt x="2136990" y="1698131"/>
                  <a:pt x="2043530" y="1721133"/>
                  <a:pt x="1921911" y="1711621"/>
                </a:cubicBezTo>
                <a:cubicBezTo>
                  <a:pt x="1800292" y="1702109"/>
                  <a:pt x="1579133" y="1738158"/>
                  <a:pt x="1254947" y="1711621"/>
                </a:cubicBezTo>
                <a:cubicBezTo>
                  <a:pt x="930761" y="1685084"/>
                  <a:pt x="591029" y="1745967"/>
                  <a:pt x="214483" y="1711621"/>
                </a:cubicBezTo>
                <a:cubicBezTo>
                  <a:pt x="124718" y="1706533"/>
                  <a:pt x="-15152" y="1599690"/>
                  <a:pt x="0" y="1497138"/>
                </a:cubicBezTo>
                <a:cubicBezTo>
                  <a:pt x="452" y="1181947"/>
                  <a:pt x="8938" y="1051425"/>
                  <a:pt x="0" y="855811"/>
                </a:cubicBezTo>
                <a:cubicBezTo>
                  <a:pt x="-8938" y="660197"/>
                  <a:pt x="16635" y="508502"/>
                  <a:pt x="0" y="214483"/>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lnSpc>
                <a:spcPct val="120000"/>
              </a:lnSpc>
            </a:pPr>
            <a:r>
              <a:rPr lang="en-US" sz="4800" b="1" dirty="0">
                <a:solidFill>
                  <a:srgbClr val="FF0000"/>
                </a:solidFill>
                <a:latin typeface="Times New Roman" pitchFamily="18" charset="0"/>
                <a:cs typeface="Times New Roman" pitchFamily="18" charset="0"/>
              </a:rPr>
              <a:t>1. </a:t>
            </a:r>
            <a:r>
              <a:rPr lang="vi-VN" sz="4800" b="1" dirty="0">
                <a:solidFill>
                  <a:srgbClr val="FF0000"/>
                </a:solidFill>
                <a:latin typeface="Times New Roman" pitchFamily="18" charset="0"/>
                <a:cs typeface="Times New Roman" pitchFamily="18" charset="0"/>
              </a:rPr>
              <a:t>Đóng kịch “Xưởng may áo ấm” của nhà văn Võ Quảng. </a:t>
            </a:r>
            <a:endParaRPr kumimoji="0" lang="vi-VN" sz="4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818F90BC-8660-5DD5-86F0-A8D692FCA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552" y="3581457"/>
            <a:ext cx="1705103" cy="3114569"/>
          </a:xfrm>
          <a:prstGeom prst="rect">
            <a:avLst/>
          </a:prstGeom>
          <a:effectLst>
            <a:glow rad="101600">
              <a:schemeClr val="bg1">
                <a:alpha val="60000"/>
              </a:schemeClr>
            </a:glow>
          </a:effectLst>
        </p:spPr>
      </p:pic>
      <p:pic>
        <p:nvPicPr>
          <p:cNvPr id="5" name="Picture 4">
            <a:extLst>
              <a:ext uri="{FF2B5EF4-FFF2-40B4-BE49-F238E27FC236}">
                <a16:creationId xmlns="" xmlns:a16="http://schemas.microsoft.com/office/drawing/2014/main" id="{E1DC7558-0F05-7AE9-867E-DA461AF8E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425" y="3598956"/>
            <a:ext cx="1448893" cy="3147656"/>
          </a:xfrm>
          <a:prstGeom prst="rect">
            <a:avLst/>
          </a:prstGeom>
          <a:effectLst>
            <a:glow rad="101600">
              <a:schemeClr val="bg1">
                <a:alpha val="60000"/>
              </a:schemeClr>
            </a:glow>
          </a:effectLst>
        </p:spPr>
      </p:pic>
    </p:spTree>
    <p:extLst>
      <p:ext uri="{BB962C8B-B14F-4D97-AF65-F5344CB8AC3E}">
        <p14:creationId xmlns:p14="http://schemas.microsoft.com/office/powerpoint/2010/main" val="1802811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14:bounceEnd="68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68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6">
            <a:extLst>
              <a:ext uri="{FF2B5EF4-FFF2-40B4-BE49-F238E27FC236}">
                <a16:creationId xmlns="" xmlns:a16="http://schemas.microsoft.com/office/drawing/2014/main" id="{C2DCCC6D-96B9-4D79-AFC5-6C609203DE27}"/>
              </a:ext>
            </a:extLst>
          </p:cNvPr>
          <p:cNvSpPr/>
          <p:nvPr/>
        </p:nvSpPr>
        <p:spPr>
          <a:xfrm>
            <a:off x="2349240" y="2045272"/>
            <a:ext cx="4773079" cy="3980582"/>
          </a:xfrm>
          <a:custGeom>
            <a:avLst/>
            <a:gdLst>
              <a:gd name="connsiteX0" fmla="*/ 0 w 6364105"/>
              <a:gd name="connsiteY0" fmla="*/ 498807 h 3980582"/>
              <a:gd name="connsiteX1" fmla="*/ 498807 w 6364105"/>
              <a:gd name="connsiteY1" fmla="*/ 0 h 3980582"/>
              <a:gd name="connsiteX2" fmla="*/ 1115953 w 6364105"/>
              <a:gd name="connsiteY2" fmla="*/ 0 h 3980582"/>
              <a:gd name="connsiteX3" fmla="*/ 1625770 w 6364105"/>
              <a:gd name="connsiteY3" fmla="*/ 0 h 3980582"/>
              <a:gd name="connsiteX4" fmla="*/ 2135587 w 6364105"/>
              <a:gd name="connsiteY4" fmla="*/ 0 h 3980582"/>
              <a:gd name="connsiteX5" fmla="*/ 2645403 w 6364105"/>
              <a:gd name="connsiteY5" fmla="*/ 0 h 3980582"/>
              <a:gd name="connsiteX6" fmla="*/ 3316215 w 6364105"/>
              <a:gd name="connsiteY6" fmla="*/ 0 h 3980582"/>
              <a:gd name="connsiteX7" fmla="*/ 3987026 w 6364105"/>
              <a:gd name="connsiteY7" fmla="*/ 0 h 3980582"/>
              <a:gd name="connsiteX8" fmla="*/ 4657838 w 6364105"/>
              <a:gd name="connsiteY8" fmla="*/ 0 h 3980582"/>
              <a:gd name="connsiteX9" fmla="*/ 5865298 w 6364105"/>
              <a:gd name="connsiteY9" fmla="*/ 0 h 3980582"/>
              <a:gd name="connsiteX10" fmla="*/ 6364105 w 6364105"/>
              <a:gd name="connsiteY10" fmla="*/ 498807 h 3980582"/>
              <a:gd name="connsiteX11" fmla="*/ 6364105 w 6364105"/>
              <a:gd name="connsiteY11" fmla="*/ 1095401 h 3980582"/>
              <a:gd name="connsiteX12" fmla="*/ 6364105 w 6364105"/>
              <a:gd name="connsiteY12" fmla="*/ 1691994 h 3980582"/>
              <a:gd name="connsiteX13" fmla="*/ 6364105 w 6364105"/>
              <a:gd name="connsiteY13" fmla="*/ 2258758 h 3980582"/>
              <a:gd name="connsiteX14" fmla="*/ 6364105 w 6364105"/>
              <a:gd name="connsiteY14" fmla="*/ 2825522 h 3980582"/>
              <a:gd name="connsiteX15" fmla="*/ 6364105 w 6364105"/>
              <a:gd name="connsiteY15" fmla="*/ 3481775 h 3980582"/>
              <a:gd name="connsiteX16" fmla="*/ 5865298 w 6364105"/>
              <a:gd name="connsiteY16" fmla="*/ 3980582 h 3980582"/>
              <a:gd name="connsiteX17" fmla="*/ 5194487 w 6364105"/>
              <a:gd name="connsiteY17" fmla="*/ 3980582 h 3980582"/>
              <a:gd name="connsiteX18" fmla="*/ 4416345 w 6364105"/>
              <a:gd name="connsiteY18" fmla="*/ 3980582 h 3980582"/>
              <a:gd name="connsiteX19" fmla="*/ 3745534 w 6364105"/>
              <a:gd name="connsiteY19" fmla="*/ 3980582 h 3980582"/>
              <a:gd name="connsiteX20" fmla="*/ 3128388 w 6364105"/>
              <a:gd name="connsiteY20" fmla="*/ 3980582 h 3980582"/>
              <a:gd name="connsiteX21" fmla="*/ 2403911 w 6364105"/>
              <a:gd name="connsiteY21" fmla="*/ 3980582 h 3980582"/>
              <a:gd name="connsiteX22" fmla="*/ 1733100 w 6364105"/>
              <a:gd name="connsiteY22" fmla="*/ 3980582 h 3980582"/>
              <a:gd name="connsiteX23" fmla="*/ 1115953 w 6364105"/>
              <a:gd name="connsiteY23" fmla="*/ 3980582 h 3980582"/>
              <a:gd name="connsiteX24" fmla="*/ 498807 w 6364105"/>
              <a:gd name="connsiteY24" fmla="*/ 3980582 h 3980582"/>
              <a:gd name="connsiteX25" fmla="*/ 0 w 6364105"/>
              <a:gd name="connsiteY25" fmla="*/ 3481775 h 3980582"/>
              <a:gd name="connsiteX26" fmla="*/ 0 w 6364105"/>
              <a:gd name="connsiteY26" fmla="*/ 2915011 h 3980582"/>
              <a:gd name="connsiteX27" fmla="*/ 0 w 6364105"/>
              <a:gd name="connsiteY27" fmla="*/ 2378077 h 3980582"/>
              <a:gd name="connsiteX28" fmla="*/ 0 w 6364105"/>
              <a:gd name="connsiteY28" fmla="*/ 1870972 h 3980582"/>
              <a:gd name="connsiteX29" fmla="*/ 0 w 6364105"/>
              <a:gd name="connsiteY29" fmla="*/ 1214719 h 3980582"/>
              <a:gd name="connsiteX30" fmla="*/ 0 w 6364105"/>
              <a:gd name="connsiteY30" fmla="*/ 498807 h 398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64105" h="3980582" fill="none" extrusionOk="0">
                <a:moveTo>
                  <a:pt x="0" y="498807"/>
                </a:moveTo>
                <a:cubicBezTo>
                  <a:pt x="22643" y="249425"/>
                  <a:pt x="239426" y="-18986"/>
                  <a:pt x="498807" y="0"/>
                </a:cubicBezTo>
                <a:cubicBezTo>
                  <a:pt x="650848" y="24406"/>
                  <a:pt x="974060" y="29639"/>
                  <a:pt x="1115953" y="0"/>
                </a:cubicBezTo>
                <a:cubicBezTo>
                  <a:pt x="1257846" y="-29639"/>
                  <a:pt x="1379288" y="5985"/>
                  <a:pt x="1625770" y="0"/>
                </a:cubicBezTo>
                <a:cubicBezTo>
                  <a:pt x="1872252" y="-5985"/>
                  <a:pt x="1977621" y="-16170"/>
                  <a:pt x="2135587" y="0"/>
                </a:cubicBezTo>
                <a:cubicBezTo>
                  <a:pt x="2293553" y="16170"/>
                  <a:pt x="2461404" y="17115"/>
                  <a:pt x="2645403" y="0"/>
                </a:cubicBezTo>
                <a:cubicBezTo>
                  <a:pt x="2829402" y="-17115"/>
                  <a:pt x="3049716" y="24399"/>
                  <a:pt x="3316215" y="0"/>
                </a:cubicBezTo>
                <a:cubicBezTo>
                  <a:pt x="3582714" y="-24399"/>
                  <a:pt x="3667411" y="-1091"/>
                  <a:pt x="3987026" y="0"/>
                </a:cubicBezTo>
                <a:cubicBezTo>
                  <a:pt x="4306641" y="1091"/>
                  <a:pt x="4498360" y="965"/>
                  <a:pt x="4657838" y="0"/>
                </a:cubicBezTo>
                <a:cubicBezTo>
                  <a:pt x="4817316" y="-965"/>
                  <a:pt x="5515879" y="26488"/>
                  <a:pt x="5865298" y="0"/>
                </a:cubicBezTo>
                <a:cubicBezTo>
                  <a:pt x="6167665" y="31886"/>
                  <a:pt x="6302428" y="252548"/>
                  <a:pt x="6364105" y="498807"/>
                </a:cubicBezTo>
                <a:cubicBezTo>
                  <a:pt x="6340581" y="667161"/>
                  <a:pt x="6385276" y="804700"/>
                  <a:pt x="6364105" y="1095401"/>
                </a:cubicBezTo>
                <a:cubicBezTo>
                  <a:pt x="6342934" y="1386102"/>
                  <a:pt x="6348572" y="1505599"/>
                  <a:pt x="6364105" y="1691994"/>
                </a:cubicBezTo>
                <a:cubicBezTo>
                  <a:pt x="6379638" y="1878389"/>
                  <a:pt x="6361041" y="2042990"/>
                  <a:pt x="6364105" y="2258758"/>
                </a:cubicBezTo>
                <a:cubicBezTo>
                  <a:pt x="6367169" y="2474526"/>
                  <a:pt x="6385291" y="2548463"/>
                  <a:pt x="6364105" y="2825522"/>
                </a:cubicBezTo>
                <a:cubicBezTo>
                  <a:pt x="6342919" y="3102581"/>
                  <a:pt x="6387425" y="3310862"/>
                  <a:pt x="6364105" y="3481775"/>
                </a:cubicBezTo>
                <a:cubicBezTo>
                  <a:pt x="6379940" y="3774515"/>
                  <a:pt x="6149829" y="3982598"/>
                  <a:pt x="5865298" y="3980582"/>
                </a:cubicBezTo>
                <a:cubicBezTo>
                  <a:pt x="5726647" y="3970473"/>
                  <a:pt x="5480285" y="3993163"/>
                  <a:pt x="5194487" y="3980582"/>
                </a:cubicBezTo>
                <a:cubicBezTo>
                  <a:pt x="4908689" y="3968001"/>
                  <a:pt x="4664491" y="3972657"/>
                  <a:pt x="4416345" y="3980582"/>
                </a:cubicBezTo>
                <a:cubicBezTo>
                  <a:pt x="4168199" y="3988507"/>
                  <a:pt x="4070372" y="4008042"/>
                  <a:pt x="3745534" y="3980582"/>
                </a:cubicBezTo>
                <a:cubicBezTo>
                  <a:pt x="3420696" y="3953122"/>
                  <a:pt x="3366793" y="3997710"/>
                  <a:pt x="3128388" y="3980582"/>
                </a:cubicBezTo>
                <a:cubicBezTo>
                  <a:pt x="2889983" y="3963454"/>
                  <a:pt x="2598807" y="3967111"/>
                  <a:pt x="2403911" y="3980582"/>
                </a:cubicBezTo>
                <a:cubicBezTo>
                  <a:pt x="2209015" y="3994053"/>
                  <a:pt x="2055212" y="3999255"/>
                  <a:pt x="1733100" y="3980582"/>
                </a:cubicBezTo>
                <a:cubicBezTo>
                  <a:pt x="1410988" y="3961909"/>
                  <a:pt x="1265680" y="4001402"/>
                  <a:pt x="1115953" y="3980582"/>
                </a:cubicBezTo>
                <a:cubicBezTo>
                  <a:pt x="966226" y="3959762"/>
                  <a:pt x="706565" y="3999661"/>
                  <a:pt x="498807" y="3980582"/>
                </a:cubicBezTo>
                <a:cubicBezTo>
                  <a:pt x="243337" y="3928437"/>
                  <a:pt x="-47409" y="3785246"/>
                  <a:pt x="0" y="3481775"/>
                </a:cubicBezTo>
                <a:cubicBezTo>
                  <a:pt x="6032" y="3273219"/>
                  <a:pt x="13401" y="3162110"/>
                  <a:pt x="0" y="2915011"/>
                </a:cubicBezTo>
                <a:cubicBezTo>
                  <a:pt x="-13401" y="2667912"/>
                  <a:pt x="-8554" y="2541106"/>
                  <a:pt x="0" y="2378077"/>
                </a:cubicBezTo>
                <a:cubicBezTo>
                  <a:pt x="8554" y="2215048"/>
                  <a:pt x="-13107" y="1972816"/>
                  <a:pt x="0" y="1870972"/>
                </a:cubicBezTo>
                <a:cubicBezTo>
                  <a:pt x="13107" y="1769129"/>
                  <a:pt x="16404" y="1358326"/>
                  <a:pt x="0" y="1214719"/>
                </a:cubicBezTo>
                <a:cubicBezTo>
                  <a:pt x="-16404" y="1071112"/>
                  <a:pt x="-30794" y="768005"/>
                  <a:pt x="0" y="498807"/>
                </a:cubicBezTo>
                <a:close/>
              </a:path>
              <a:path w="6364105" h="3980582" stroke="0" extrusionOk="0">
                <a:moveTo>
                  <a:pt x="0" y="498807"/>
                </a:moveTo>
                <a:cubicBezTo>
                  <a:pt x="1077" y="256251"/>
                  <a:pt x="234268" y="19556"/>
                  <a:pt x="498807" y="0"/>
                </a:cubicBezTo>
                <a:cubicBezTo>
                  <a:pt x="653225" y="-28834"/>
                  <a:pt x="1008598" y="-15556"/>
                  <a:pt x="1223283" y="0"/>
                </a:cubicBezTo>
                <a:cubicBezTo>
                  <a:pt x="1437968" y="15556"/>
                  <a:pt x="1552384" y="11027"/>
                  <a:pt x="1786765" y="0"/>
                </a:cubicBezTo>
                <a:cubicBezTo>
                  <a:pt x="2021146" y="-11027"/>
                  <a:pt x="2076528" y="-26691"/>
                  <a:pt x="2350246" y="0"/>
                </a:cubicBezTo>
                <a:cubicBezTo>
                  <a:pt x="2623964" y="26691"/>
                  <a:pt x="2766606" y="-26485"/>
                  <a:pt x="3074723" y="0"/>
                </a:cubicBezTo>
                <a:cubicBezTo>
                  <a:pt x="3382840" y="26485"/>
                  <a:pt x="3488993" y="5346"/>
                  <a:pt x="3691869" y="0"/>
                </a:cubicBezTo>
                <a:cubicBezTo>
                  <a:pt x="3894745" y="-5346"/>
                  <a:pt x="4285196" y="-37767"/>
                  <a:pt x="4470010" y="0"/>
                </a:cubicBezTo>
                <a:cubicBezTo>
                  <a:pt x="4654824" y="37767"/>
                  <a:pt x="5051312" y="-19996"/>
                  <a:pt x="5248152" y="0"/>
                </a:cubicBezTo>
                <a:cubicBezTo>
                  <a:pt x="5444992" y="19996"/>
                  <a:pt x="5593536" y="7520"/>
                  <a:pt x="5865298" y="0"/>
                </a:cubicBezTo>
                <a:cubicBezTo>
                  <a:pt x="6128164" y="-5669"/>
                  <a:pt x="6332984" y="223051"/>
                  <a:pt x="6364105" y="498807"/>
                </a:cubicBezTo>
                <a:cubicBezTo>
                  <a:pt x="6356720" y="624072"/>
                  <a:pt x="6379884" y="918167"/>
                  <a:pt x="6364105" y="1095401"/>
                </a:cubicBezTo>
                <a:cubicBezTo>
                  <a:pt x="6348326" y="1272635"/>
                  <a:pt x="6362275" y="1485144"/>
                  <a:pt x="6364105" y="1691994"/>
                </a:cubicBezTo>
                <a:cubicBezTo>
                  <a:pt x="6365935" y="1898844"/>
                  <a:pt x="6381250" y="2119296"/>
                  <a:pt x="6364105" y="2288588"/>
                </a:cubicBezTo>
                <a:cubicBezTo>
                  <a:pt x="6346960" y="2457880"/>
                  <a:pt x="6374189" y="2596830"/>
                  <a:pt x="6364105" y="2825522"/>
                </a:cubicBezTo>
                <a:cubicBezTo>
                  <a:pt x="6354021" y="3054214"/>
                  <a:pt x="6357626" y="3215687"/>
                  <a:pt x="6364105" y="3481775"/>
                </a:cubicBezTo>
                <a:cubicBezTo>
                  <a:pt x="6386969" y="3762446"/>
                  <a:pt x="6116525" y="3972554"/>
                  <a:pt x="5865298" y="3980582"/>
                </a:cubicBezTo>
                <a:cubicBezTo>
                  <a:pt x="5676681" y="3965326"/>
                  <a:pt x="5454455" y="3958359"/>
                  <a:pt x="5301816" y="3980582"/>
                </a:cubicBezTo>
                <a:cubicBezTo>
                  <a:pt x="5149177" y="4002805"/>
                  <a:pt x="4874972" y="4008016"/>
                  <a:pt x="4523675" y="3980582"/>
                </a:cubicBezTo>
                <a:cubicBezTo>
                  <a:pt x="4172378" y="3953148"/>
                  <a:pt x="4130804" y="4008403"/>
                  <a:pt x="3799199" y="3980582"/>
                </a:cubicBezTo>
                <a:cubicBezTo>
                  <a:pt x="3467594" y="3952761"/>
                  <a:pt x="3346748" y="3950440"/>
                  <a:pt x="3182053" y="3980582"/>
                </a:cubicBezTo>
                <a:cubicBezTo>
                  <a:pt x="3017358" y="4010724"/>
                  <a:pt x="2867841" y="3978273"/>
                  <a:pt x="2618571" y="3980582"/>
                </a:cubicBezTo>
                <a:cubicBezTo>
                  <a:pt x="2369301" y="3982891"/>
                  <a:pt x="2300454" y="3976640"/>
                  <a:pt x="2055089" y="3980582"/>
                </a:cubicBezTo>
                <a:cubicBezTo>
                  <a:pt x="1809724" y="3984524"/>
                  <a:pt x="1590408" y="3995383"/>
                  <a:pt x="1276948" y="3980582"/>
                </a:cubicBezTo>
                <a:cubicBezTo>
                  <a:pt x="963488" y="3965781"/>
                  <a:pt x="748764" y="3969136"/>
                  <a:pt x="498807" y="3980582"/>
                </a:cubicBezTo>
                <a:cubicBezTo>
                  <a:pt x="220413" y="3971179"/>
                  <a:pt x="-6363" y="3771474"/>
                  <a:pt x="0" y="3481775"/>
                </a:cubicBezTo>
                <a:cubicBezTo>
                  <a:pt x="-10857" y="3335500"/>
                  <a:pt x="-24065" y="3074710"/>
                  <a:pt x="0" y="2825522"/>
                </a:cubicBezTo>
                <a:cubicBezTo>
                  <a:pt x="24065" y="2576334"/>
                  <a:pt x="8337" y="2523975"/>
                  <a:pt x="0" y="2318417"/>
                </a:cubicBezTo>
                <a:cubicBezTo>
                  <a:pt x="-8337" y="2112859"/>
                  <a:pt x="19671" y="2000663"/>
                  <a:pt x="0" y="1781483"/>
                </a:cubicBezTo>
                <a:cubicBezTo>
                  <a:pt x="-19671" y="1562303"/>
                  <a:pt x="26844" y="1421990"/>
                  <a:pt x="0" y="1244549"/>
                </a:cubicBezTo>
                <a:cubicBezTo>
                  <a:pt x="-26844" y="1067108"/>
                  <a:pt x="-785" y="797011"/>
                  <a:pt x="0" y="498807"/>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TextBox 21">
            <a:extLst>
              <a:ext uri="{FF2B5EF4-FFF2-40B4-BE49-F238E27FC236}">
                <a16:creationId xmlns="" xmlns:a16="http://schemas.microsoft.com/office/drawing/2014/main" id="{21A8C579-EB9E-4CF7-B42D-48B54BC1A233}"/>
              </a:ext>
            </a:extLst>
          </p:cNvPr>
          <p:cNvSpPr txBox="1"/>
          <p:nvPr/>
        </p:nvSpPr>
        <p:spPr>
          <a:xfrm>
            <a:off x="2955907" y="2045272"/>
            <a:ext cx="4309287" cy="4031873"/>
          </a:xfrm>
          <a:prstGeom prst="rect">
            <a:avLst/>
          </a:prstGeom>
          <a:noFill/>
        </p:spPr>
        <p:txBody>
          <a:bodyPr wrap="square" rtlCol="0">
            <a:spAutoFit/>
          </a:bodyPr>
          <a:lstStyle/>
          <a:p>
            <a:pPr algn="just">
              <a:lnSpc>
                <a:spcPct val="200000"/>
              </a:lnSpc>
            </a:pPr>
            <a:r>
              <a:rPr lang="en-US" sz="3200" b="1" dirty="0" err="1">
                <a:latin typeface="Times New Roman" pitchFamily="18" charset="0"/>
                <a:cs typeface="Times New Roman" pitchFamily="18" charset="0"/>
              </a:rPr>
              <a:t>Thỏ</a:t>
            </a:r>
            <a:r>
              <a:rPr lang="en-US" sz="3200" b="1" i="0" dirty="0">
                <a:effectLst/>
                <a:latin typeface="Times New Roman" pitchFamily="18" charset="0"/>
                <a:cs typeface="Times New Roman" pitchFamily="18" charset="0"/>
              </a:rPr>
              <a:t>.</a:t>
            </a:r>
          </a:p>
          <a:p>
            <a:pPr algn="just">
              <a:lnSpc>
                <a:spcPct val="200000"/>
              </a:lnSpc>
            </a:pPr>
            <a:r>
              <a:rPr lang="en-US" sz="3200" b="1" i="0" dirty="0" err="1">
                <a:effectLst/>
                <a:latin typeface="Times New Roman" pitchFamily="18" charset="0"/>
                <a:cs typeface="Times New Roman" pitchFamily="18" charset="0"/>
              </a:rPr>
              <a:t>Chim</a:t>
            </a:r>
            <a:endParaRPr lang="en-US" sz="3200" b="1" dirty="0">
              <a:latin typeface="Times New Roman" pitchFamily="18" charset="0"/>
              <a:cs typeface="Times New Roman" pitchFamily="18" charset="0"/>
            </a:endParaRPr>
          </a:p>
          <a:p>
            <a:pPr algn="just">
              <a:lnSpc>
                <a:spcPct val="200000"/>
              </a:lnSpc>
            </a:pPr>
            <a:r>
              <a:rPr lang="en-US" sz="3200" b="1" dirty="0" err="1">
                <a:latin typeface="Times New Roman" pitchFamily="18" charset="0"/>
                <a:cs typeface="Times New Roman" pitchFamily="18" charset="0"/>
              </a:rPr>
              <a:t>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sên</a:t>
            </a:r>
            <a:endParaRPr lang="en-US" sz="3200" b="1" i="0" dirty="0">
              <a:effectLst/>
              <a:latin typeface="Times New Roman" pitchFamily="18" charset="0"/>
              <a:cs typeface="Times New Roman" pitchFamily="18" charset="0"/>
            </a:endParaRPr>
          </a:p>
          <a:p>
            <a:pPr algn="just">
              <a:lnSpc>
                <a:spcPct val="200000"/>
              </a:lnSpc>
            </a:pPr>
            <a:r>
              <a:rPr lang="en-US" sz="3200" b="1" dirty="0" err="1">
                <a:latin typeface="Times New Roman" pitchFamily="18" charset="0"/>
                <a:cs typeface="Times New Roman" pitchFamily="18" charset="0"/>
              </a:rPr>
              <a:t>Bọ</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ngựa</a:t>
            </a:r>
            <a:endParaRPr lang="en-US" sz="3200" b="1" i="0" dirty="0">
              <a:effectLst/>
              <a:latin typeface="Times New Roman" pitchFamily="18" charset="0"/>
              <a:cs typeface="Times New Roman" pitchFamily="18" charset="0"/>
            </a:endParaRPr>
          </a:p>
        </p:txBody>
      </p:sp>
      <p:pic>
        <p:nvPicPr>
          <p:cNvPr id="24" name="Picture 23">
            <a:extLst>
              <a:ext uri="{FF2B5EF4-FFF2-40B4-BE49-F238E27FC236}">
                <a16:creationId xmlns="" xmlns:a16="http://schemas.microsoft.com/office/drawing/2014/main" id="{BFB67D92-4322-46BD-86DB-E1B83E1FE37A}"/>
              </a:ext>
            </a:extLst>
          </p:cNvPr>
          <p:cNvPicPr>
            <a:picLocks noChangeAspect="1"/>
          </p:cNvPicPr>
          <p:nvPr/>
        </p:nvPicPr>
        <p:blipFill>
          <a:blip r:embed="rId3"/>
          <a:stretch>
            <a:fillRect/>
          </a:stretch>
        </p:blipFill>
        <p:spPr>
          <a:xfrm>
            <a:off x="2410783" y="4047615"/>
            <a:ext cx="545124" cy="726832"/>
          </a:xfrm>
          <a:prstGeom prst="rect">
            <a:avLst/>
          </a:prstGeom>
        </p:spPr>
      </p:pic>
      <p:pic>
        <p:nvPicPr>
          <p:cNvPr id="25" name="Picture 24">
            <a:extLst>
              <a:ext uri="{FF2B5EF4-FFF2-40B4-BE49-F238E27FC236}">
                <a16:creationId xmlns="" xmlns:a16="http://schemas.microsoft.com/office/drawing/2014/main" id="{164B27CA-E22D-4110-AD52-52884FB0F012}"/>
              </a:ext>
            </a:extLst>
          </p:cNvPr>
          <p:cNvPicPr>
            <a:picLocks noChangeAspect="1"/>
          </p:cNvPicPr>
          <p:nvPr/>
        </p:nvPicPr>
        <p:blipFill>
          <a:blip r:embed="rId4"/>
          <a:stretch>
            <a:fillRect/>
          </a:stretch>
        </p:blipFill>
        <p:spPr>
          <a:xfrm>
            <a:off x="2410782" y="5069856"/>
            <a:ext cx="545125" cy="726833"/>
          </a:xfrm>
          <a:prstGeom prst="rect">
            <a:avLst/>
          </a:prstGeom>
        </p:spPr>
      </p:pic>
      <p:pic>
        <p:nvPicPr>
          <p:cNvPr id="26" name="Picture 25">
            <a:extLst>
              <a:ext uri="{FF2B5EF4-FFF2-40B4-BE49-F238E27FC236}">
                <a16:creationId xmlns="" xmlns:a16="http://schemas.microsoft.com/office/drawing/2014/main" id="{41CD3708-8FAA-4C45-BD28-51F7E0E60517}"/>
              </a:ext>
            </a:extLst>
          </p:cNvPr>
          <p:cNvPicPr>
            <a:picLocks noChangeAspect="1"/>
          </p:cNvPicPr>
          <p:nvPr/>
        </p:nvPicPr>
        <p:blipFill>
          <a:blip r:embed="rId5"/>
          <a:stretch>
            <a:fillRect/>
          </a:stretch>
        </p:blipFill>
        <p:spPr>
          <a:xfrm>
            <a:off x="2410782" y="2193547"/>
            <a:ext cx="545125" cy="726833"/>
          </a:xfrm>
          <a:prstGeom prst="rect">
            <a:avLst/>
          </a:prstGeom>
        </p:spPr>
      </p:pic>
      <p:pic>
        <p:nvPicPr>
          <p:cNvPr id="33" name="Picture 2" descr="Premium Vector | Flat design world teacher's day background">
            <a:extLst>
              <a:ext uri="{FF2B5EF4-FFF2-40B4-BE49-F238E27FC236}">
                <a16:creationId xmlns="" xmlns:a16="http://schemas.microsoft.com/office/drawing/2014/main" id="{E73422FB-5413-45E8-9AE8-FA76F4C8448C}"/>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850" b="53750" l="39750" r="63850">
                        <a14:foregroundMark x1="52900" y1="19900" x2="52900" y2="19900"/>
                        <a14:foregroundMark x1="48550" y1="40200" x2="50950" y2="39550"/>
                        <a14:foregroundMark x1="42850" y1="51800" x2="57300" y2="51800"/>
                        <a14:foregroundMark x1="54450" y1="47650" x2="60800" y2="51150"/>
                        <a14:foregroundMark x1="62300" y1="52700" x2="49400" y2="52250"/>
                        <a14:foregroundMark x1="39600" y1="53550" x2="47050" y2="53350"/>
                        <a14:foregroundMark x1="47050" y1="53350" x2="61000" y2="53750"/>
                        <a14:foregroundMark x1="47000" y1="49850" x2="54200" y2="49200"/>
                        <a14:foregroundMark x1="54200" y1="49200" x2="55550" y2="49200"/>
                        <a14:foregroundMark x1="48300" y1="45450" x2="48300" y2="50050"/>
                        <a14:foregroundMark x1="62950" y1="53100" x2="62950" y2="53100"/>
                        <a14:foregroundMark x1="63400" y1="53550" x2="59450" y2="53750"/>
                      </a14:backgroundRemoval>
                    </a14:imgEffect>
                  </a14:imgLayer>
                </a14:imgProps>
              </a:ext>
              <a:ext uri="{28A0092B-C50C-407E-A947-70E740481C1C}">
                <a14:useLocalDpi xmlns:a14="http://schemas.microsoft.com/office/drawing/2010/main" val="0"/>
              </a:ext>
            </a:extLst>
          </a:blip>
          <a:srcRect l="36740" t="17705" r="33096" b="46229"/>
          <a:stretch/>
        </p:blipFill>
        <p:spPr bwMode="auto">
          <a:xfrm>
            <a:off x="2413993" y="3031957"/>
            <a:ext cx="541913" cy="8639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26666EB1-871A-439F-A150-2413DBDF8391}"/>
              </a:ext>
            </a:extLst>
          </p:cNvPr>
          <p:cNvPicPr>
            <a:picLocks noChangeAspect="1"/>
          </p:cNvPicPr>
          <p:nvPr/>
        </p:nvPicPr>
        <p:blipFill>
          <a:blip r:embed="rId8"/>
          <a:stretch>
            <a:fillRect/>
          </a:stretch>
        </p:blipFill>
        <p:spPr>
          <a:xfrm>
            <a:off x="1135856" y="803905"/>
            <a:ext cx="6622844" cy="1276413"/>
          </a:xfrm>
          <a:prstGeom prst="rect">
            <a:avLst/>
          </a:prstGeom>
        </p:spPr>
      </p:pic>
      <p:sp>
        <p:nvSpPr>
          <p:cNvPr id="34" name="TextBox 33">
            <a:extLst>
              <a:ext uri="{FF2B5EF4-FFF2-40B4-BE49-F238E27FC236}">
                <a16:creationId xmlns="" xmlns:a16="http://schemas.microsoft.com/office/drawing/2014/main" id="{FD787716-0B20-45AF-9908-B06D4482E716}"/>
              </a:ext>
            </a:extLst>
          </p:cNvPr>
          <p:cNvSpPr txBox="1"/>
          <p:nvPr/>
        </p:nvSpPr>
        <p:spPr>
          <a:xfrm>
            <a:off x="5549089" y="2216722"/>
            <a:ext cx="2187593" cy="2062103"/>
          </a:xfrm>
          <a:prstGeom prst="rect">
            <a:avLst/>
          </a:prstGeom>
          <a:noFill/>
        </p:spPr>
        <p:txBody>
          <a:bodyPr wrap="square" rtlCol="0">
            <a:spAutoFit/>
          </a:bodyPr>
          <a:lstStyle/>
          <a:p>
            <a:pPr algn="just">
              <a:lnSpc>
                <a:spcPct val="200000"/>
              </a:lnSpc>
            </a:pPr>
            <a:r>
              <a:rPr lang="en-US" sz="3200" b="1" dirty="0" err="1">
                <a:latin typeface="Times New Roman" pitchFamily="18" charset="0"/>
                <a:cs typeface="Times New Roman" pitchFamily="18" charset="0"/>
              </a:rPr>
              <a:t>Nhím</a:t>
            </a:r>
            <a:endParaRPr lang="en-US" sz="3200" b="1" dirty="0">
              <a:latin typeface="Times New Roman" pitchFamily="18" charset="0"/>
              <a:cs typeface="Times New Roman" pitchFamily="18" charset="0"/>
            </a:endParaRPr>
          </a:p>
          <a:p>
            <a:pPr algn="just">
              <a:lnSpc>
                <a:spcPct val="200000"/>
              </a:lnSpc>
            </a:pPr>
            <a:r>
              <a:rPr lang="en-US" sz="3200" b="1" i="0" dirty="0" err="1">
                <a:effectLst/>
                <a:latin typeface="Times New Roman" pitchFamily="18" charset="0"/>
                <a:cs typeface="Times New Roman" pitchFamily="18" charset="0"/>
              </a:rPr>
              <a:t>Tằm</a:t>
            </a:r>
            <a:endParaRPr lang="en-US" sz="3200" b="1" i="0" dirty="0">
              <a:effectLst/>
              <a:latin typeface="Times New Roman" pitchFamily="18" charset="0"/>
              <a:cs typeface="Times New Roman" pitchFamily="18" charset="0"/>
            </a:endParaRPr>
          </a:p>
        </p:txBody>
      </p:sp>
      <p:pic>
        <p:nvPicPr>
          <p:cNvPr id="35" name="Picture 34">
            <a:extLst>
              <a:ext uri="{FF2B5EF4-FFF2-40B4-BE49-F238E27FC236}">
                <a16:creationId xmlns="" xmlns:a16="http://schemas.microsoft.com/office/drawing/2014/main" id="{0744DBB2-2F46-4DAF-B529-9BF53FC59807}"/>
              </a:ext>
            </a:extLst>
          </p:cNvPr>
          <p:cNvPicPr>
            <a:picLocks noChangeAspect="1"/>
          </p:cNvPicPr>
          <p:nvPr/>
        </p:nvPicPr>
        <p:blipFill>
          <a:blip r:embed="rId5"/>
          <a:stretch>
            <a:fillRect/>
          </a:stretch>
        </p:blipFill>
        <p:spPr>
          <a:xfrm>
            <a:off x="5003964" y="2364997"/>
            <a:ext cx="545125" cy="726833"/>
          </a:xfrm>
          <a:prstGeom prst="rect">
            <a:avLst/>
          </a:prstGeom>
        </p:spPr>
      </p:pic>
      <p:pic>
        <p:nvPicPr>
          <p:cNvPr id="36" name="Picture 2" descr="Premium Vector | Flat design world teacher's day background">
            <a:extLst>
              <a:ext uri="{FF2B5EF4-FFF2-40B4-BE49-F238E27FC236}">
                <a16:creationId xmlns="" xmlns:a16="http://schemas.microsoft.com/office/drawing/2014/main" id="{0EDEA175-4CEB-42A4-B1D5-3896FFF7C3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9850" b="53750" l="39750" r="63850">
                        <a14:foregroundMark x1="52900" y1="19900" x2="52900" y2="19900"/>
                        <a14:foregroundMark x1="48550" y1="40200" x2="50950" y2="39550"/>
                        <a14:foregroundMark x1="42850" y1="51800" x2="57300" y2="51800"/>
                        <a14:foregroundMark x1="54450" y1="47650" x2="60800" y2="51150"/>
                        <a14:foregroundMark x1="62300" y1="52700" x2="49400" y2="52250"/>
                        <a14:foregroundMark x1="39600" y1="53550" x2="47050" y2="53350"/>
                        <a14:foregroundMark x1="47050" y1="53350" x2="61000" y2="53750"/>
                        <a14:foregroundMark x1="47000" y1="49850" x2="54200" y2="49200"/>
                        <a14:foregroundMark x1="54200" y1="49200" x2="55550" y2="49200"/>
                        <a14:foregroundMark x1="48300" y1="45450" x2="48300" y2="50050"/>
                        <a14:foregroundMark x1="62950" y1="53100" x2="62950" y2="53100"/>
                        <a14:foregroundMark x1="63400" y1="53550" x2="59450" y2="53750"/>
                      </a14:backgroundRemoval>
                    </a14:imgEffect>
                  </a14:imgLayer>
                </a14:imgProps>
              </a:ext>
              <a:ext uri="{28A0092B-C50C-407E-A947-70E740481C1C}">
                <a14:useLocalDpi xmlns:a14="http://schemas.microsoft.com/office/drawing/2010/main" val="0"/>
              </a:ext>
            </a:extLst>
          </a:blip>
          <a:srcRect l="36740" t="17705" r="33096" b="46229"/>
          <a:stretch/>
        </p:blipFill>
        <p:spPr bwMode="auto">
          <a:xfrm>
            <a:off x="5007175" y="3203407"/>
            <a:ext cx="541913" cy="86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11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wipe(left)">
                                      <p:cBhvr>
                                        <p:cTn id="16" dur="5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wipe(left)">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xEl>
                                              <p:pRg st="2" end="2"/>
                                            </p:txEl>
                                          </p:spTgt>
                                        </p:tgtEl>
                                        <p:attrNameLst>
                                          <p:attrName>style.visibility</p:attrName>
                                        </p:attrNameLst>
                                      </p:cBhvr>
                                      <p:to>
                                        <p:strVal val="visible"/>
                                      </p:to>
                                    </p:set>
                                    <p:animEffect transition="in" filter="wipe(left)">
                                      <p:cBhvr>
                                        <p:cTn id="32" dur="500"/>
                                        <p:tgtEl>
                                          <p:spTgt spid="2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2">
                                            <p:txEl>
                                              <p:pRg st="3" end="3"/>
                                            </p:txEl>
                                          </p:spTgt>
                                        </p:tgtEl>
                                        <p:attrNameLst>
                                          <p:attrName>style.visibility</p:attrName>
                                        </p:attrNameLst>
                                      </p:cBhvr>
                                      <p:to>
                                        <p:strVal val="visible"/>
                                      </p:to>
                                    </p:set>
                                    <p:animEffect transition="in" filter="wipe(left)">
                                      <p:cBhvr>
                                        <p:cTn id="40" dur="500"/>
                                        <p:tgtEl>
                                          <p:spTgt spid="2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4">
                                            <p:txEl>
                                              <p:pRg st="0" end="0"/>
                                            </p:txEl>
                                          </p:spTgt>
                                        </p:tgtEl>
                                        <p:attrNameLst>
                                          <p:attrName>style.visibility</p:attrName>
                                        </p:attrNameLst>
                                      </p:cBhvr>
                                      <p:to>
                                        <p:strVal val="visible"/>
                                      </p:to>
                                    </p:set>
                                    <p:animEffect transition="in" filter="wipe(left)">
                                      <p:cBhvr>
                                        <p:cTn id="48" dur="500"/>
                                        <p:tgtEl>
                                          <p:spTgt spid="3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randombar(horizontal)">
                                      <p:cBhvr>
                                        <p:cTn id="53" dur="500"/>
                                        <p:tgtEl>
                                          <p:spTgt spid="3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4">
                                            <p:txEl>
                                              <p:pRg st="1" end="1"/>
                                            </p:txEl>
                                          </p:spTgt>
                                        </p:tgtEl>
                                        <p:attrNameLst>
                                          <p:attrName>style.visibility</p:attrName>
                                        </p:attrNameLst>
                                      </p:cBhvr>
                                      <p:to>
                                        <p:strVal val="visible"/>
                                      </p:to>
                                    </p:set>
                                    <p:animEffect transition="in" filter="wipe(left)">
                                      <p:cBhvr>
                                        <p:cTn id="56"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build="p"/>
      <p:bldP spid="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9E65068E-5752-4672-9B2A-60704A1F42F6}"/>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Google Shape;59;p13">
            <a:extLst>
              <a:ext uri="{FF2B5EF4-FFF2-40B4-BE49-F238E27FC236}">
                <a16:creationId xmlns="" xmlns:a16="http://schemas.microsoft.com/office/drawing/2014/main" id="{073FBE06-EC8F-487C-98C3-8C0A250132A4}"/>
              </a:ext>
            </a:extLst>
          </p:cNvPr>
          <p:cNvPicPr preferRelativeResize="0"/>
          <p:nvPr/>
        </p:nvPicPr>
        <p:blipFill>
          <a:blip r:embed="rId5">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 xmlns:a16="http://schemas.microsoft.com/office/drawing/2014/main" id="{990A6BCE-24A3-4289-9821-E9CF010CB090}"/>
              </a:ext>
            </a:extLst>
          </p:cNvPr>
          <p:cNvPicPr preferRelativeResize="0"/>
          <p:nvPr/>
        </p:nvPicPr>
        <p:blipFill>
          <a:blip r:embed="rId5">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 xmlns:a16="http://schemas.microsoft.com/office/drawing/2014/main" id="{CBE994AF-6557-4EB3-95C6-61CAB254FC6B}"/>
              </a:ext>
            </a:extLst>
          </p:cNvPr>
          <p:cNvPicPr preferRelativeResize="0"/>
          <p:nvPr/>
        </p:nvPicPr>
        <p:blipFill>
          <a:blip r:embed="rId5">
            <a:alphaModFix/>
          </a:blip>
          <a:stretch>
            <a:fillRect/>
          </a:stretch>
        </p:blipFill>
        <p:spPr>
          <a:xfrm>
            <a:off x="5106425" y="1"/>
            <a:ext cx="2072076" cy="1036033"/>
          </a:xfrm>
          <a:prstGeom prst="rect">
            <a:avLst/>
          </a:prstGeom>
          <a:noFill/>
          <a:ln>
            <a:noFill/>
          </a:ln>
        </p:spPr>
      </p:pic>
      <p:pic>
        <p:nvPicPr>
          <p:cNvPr id="14" name="Google Shape;62;p13">
            <a:extLst>
              <a:ext uri="{FF2B5EF4-FFF2-40B4-BE49-F238E27FC236}">
                <a16:creationId xmlns="" xmlns:a16="http://schemas.microsoft.com/office/drawing/2014/main" id="{42ADC071-FC01-49B8-8562-47A74E550D88}"/>
              </a:ext>
            </a:extLst>
          </p:cNvPr>
          <p:cNvPicPr preferRelativeResize="0"/>
          <p:nvPr/>
        </p:nvPicPr>
        <p:blipFill>
          <a:blip r:embed="rId5">
            <a:alphaModFix/>
          </a:blip>
          <a:stretch>
            <a:fillRect/>
          </a:stretch>
        </p:blipFill>
        <p:spPr>
          <a:xfrm>
            <a:off x="7071925" y="1"/>
            <a:ext cx="2072076" cy="1036033"/>
          </a:xfrm>
          <a:prstGeom prst="rect">
            <a:avLst/>
          </a:prstGeom>
          <a:noFill/>
          <a:ln>
            <a:noFill/>
          </a:ln>
        </p:spPr>
      </p:pic>
      <p:pic>
        <p:nvPicPr>
          <p:cNvPr id="15" name="Tiếng-âm thanh gõ bàn phím ghép vào video - Typing chat sound effect">
            <a:hlinkClick r:id="" action="ppaction://media"/>
            <a:extLst>
              <a:ext uri="{FF2B5EF4-FFF2-40B4-BE49-F238E27FC236}">
                <a16:creationId xmlns="" xmlns:a16="http://schemas.microsoft.com/office/drawing/2014/main" id="{813C3C9C-A0A8-44C3-BB91-BB2DD8C780EC}"/>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6"/>
          <a:stretch>
            <a:fillRect/>
          </a:stretch>
        </p:blipFill>
        <p:spPr>
          <a:xfrm>
            <a:off x="107582" y="85838"/>
            <a:ext cx="475742" cy="634323"/>
          </a:xfrm>
          <a:prstGeom prst="rect">
            <a:avLst/>
          </a:prstGeom>
        </p:spPr>
      </p:pic>
      <p:sp>
        <p:nvSpPr>
          <p:cNvPr id="16" name="TextBox 15">
            <a:extLst>
              <a:ext uri="{FF2B5EF4-FFF2-40B4-BE49-F238E27FC236}">
                <a16:creationId xmlns="" xmlns:a16="http://schemas.microsoft.com/office/drawing/2014/main" id="{DB224504-99B7-4008-A999-B17F3D040E2F}"/>
              </a:ext>
            </a:extLst>
          </p:cNvPr>
          <p:cNvSpPr txBox="1"/>
          <p:nvPr/>
        </p:nvSpPr>
        <p:spPr>
          <a:xfrm>
            <a:off x="509778" y="1121871"/>
            <a:ext cx="7987284" cy="2554545"/>
          </a:xfrm>
          <a:prstGeom prst="rect">
            <a:avLst/>
          </a:prstGeom>
          <a:noFill/>
        </p:spPr>
        <p:txBody>
          <a:bodyPr wrap="square" rtlCol="0">
            <a:spAutoFit/>
          </a:bodyPr>
          <a:lstStyle/>
          <a:p>
            <a:pPr algn="just">
              <a:defRPr/>
            </a:pPr>
            <a:r>
              <a:rPr lang="vi-VN" sz="3200" b="1" i="1" dirty="0">
                <a:solidFill>
                  <a:prstClr val="black"/>
                </a:solidFill>
                <a:latin typeface="Times New Roman" pitchFamily="18" charset="0"/>
                <a:ea typeface="字魂59号-创粗黑"/>
                <a:cs typeface="Times New Roman" pitchFamily="18" charset="0"/>
              </a:rPr>
              <a:t>Trời gió rét căm. Thỏ thấy rét quá, lạnh quá mà không có áo ấm. Chú run cầm cập. Thế rồi, chú tìm được một mảnh vải, quấn quanh người cho đỡ rét. Một cơn gió nổi lên, giật mình tung mảnh vải ra, bay đi vùn vụt,.. </a:t>
            </a:r>
            <a:endParaRPr lang="en-US" sz="3200" b="1" i="1" dirty="0">
              <a:solidFill>
                <a:prstClr val="black"/>
              </a:solidFill>
              <a:latin typeface="Times New Roman" pitchFamily="18" charset="0"/>
              <a:ea typeface="字魂59号-创粗黑"/>
              <a:cs typeface="Times New Roman" pitchFamily="18" charset="0"/>
            </a:endParaRPr>
          </a:p>
        </p:txBody>
      </p:sp>
      <p:pic>
        <p:nvPicPr>
          <p:cNvPr id="17" name="Picture 16">
            <a:extLst>
              <a:ext uri="{FF2B5EF4-FFF2-40B4-BE49-F238E27FC236}">
                <a16:creationId xmlns="" xmlns:a16="http://schemas.microsoft.com/office/drawing/2014/main" id="{7DDC5C95-9B15-4E11-9FC4-23839B53A749}"/>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313476" y="3017873"/>
            <a:ext cx="2517049" cy="3356065"/>
          </a:xfrm>
          <a:prstGeom prst="rect">
            <a:avLst/>
          </a:prstGeom>
        </p:spPr>
      </p:pic>
    </p:spTree>
    <p:extLst>
      <p:ext uri="{BB962C8B-B14F-4D97-AF65-F5344CB8AC3E}">
        <p14:creationId xmlns:p14="http://schemas.microsoft.com/office/powerpoint/2010/main" val="1128148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 presetClass="mediacall" presetSubtype="0" fill="hold" nodeType="withEffect">
                                  <p:stCondLst>
                                    <p:cond delay="0"/>
                                  </p:stCondLst>
                                  <p:childTnLst>
                                    <p:cmd type="call" cmd="playFrom(0.0)">
                                      <p:cBhvr>
                                        <p:cTn id="9" dur="6565" fill="hold"/>
                                        <p:tgtEl>
                                          <p:spTgt spid="15"/>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5"/>
                </p:tgtEl>
              </p:cMediaNode>
            </p:audio>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1019;p13">
            <a:extLst>
              <a:ext uri="{FF2B5EF4-FFF2-40B4-BE49-F238E27FC236}">
                <a16:creationId xmlns="" xmlns:a16="http://schemas.microsoft.com/office/drawing/2014/main" id="{3AD4CDFC-5863-4DCB-B217-6C919FD55D5A}"/>
              </a:ext>
            </a:extLst>
          </p:cNvPr>
          <p:cNvPicPr preferRelativeResize="0"/>
          <p:nvPr/>
        </p:nvPicPr>
        <p:blipFill rotWithShape="1">
          <a:blip r:embed="rId3">
            <a:alphaModFix/>
          </a:blip>
          <a:srcRect/>
          <a:stretch/>
        </p:blipFill>
        <p:spPr>
          <a:xfrm rot="663866">
            <a:off x="6900930" y="2247141"/>
            <a:ext cx="1333001" cy="3784736"/>
          </a:xfrm>
          <a:prstGeom prst="rect">
            <a:avLst/>
          </a:prstGeom>
          <a:noFill/>
          <a:ln>
            <a:noFill/>
          </a:ln>
          <a:effectLst>
            <a:outerShdw blurRad="50800" dist="38100" dir="5400000" algn="t" rotWithShape="0">
              <a:srgbClr val="000000">
                <a:alpha val="40000"/>
              </a:srgbClr>
            </a:outerShdw>
          </a:effectLst>
        </p:spPr>
      </p:pic>
      <p:sp>
        <p:nvSpPr>
          <p:cNvPr id="29" name="Rounded Rectangular Callout 16">
            <a:extLst>
              <a:ext uri="{FF2B5EF4-FFF2-40B4-BE49-F238E27FC236}">
                <a16:creationId xmlns="" xmlns:a16="http://schemas.microsoft.com/office/drawing/2014/main" id="{8BD0D779-00D8-4E83-B159-4FA74DB03842}"/>
              </a:ext>
            </a:extLst>
          </p:cNvPr>
          <p:cNvSpPr/>
          <p:nvPr/>
        </p:nvSpPr>
        <p:spPr>
          <a:xfrm>
            <a:off x="914401" y="1219201"/>
            <a:ext cx="6075266" cy="1212055"/>
          </a:xfrm>
          <a:prstGeom prst="wedgeRoundRectCallout">
            <a:avLst>
              <a:gd name="adj1" fmla="val 50006"/>
              <a:gd name="adj2" fmla="val 97433"/>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Times New Roman" pitchFamily="18" charset="0"/>
                <a:cs typeface="Times New Roman" pitchFamily="18" charset="0"/>
              </a:rPr>
              <a:t>Như vậy, thỏ không thể khoác vải ra đường mà phải làm gì nhỉ?</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292A7000-8858-4561-A9FE-3203CFD5D2B7}"/>
              </a:ext>
            </a:extLst>
          </p:cNvPr>
          <p:cNvSpPr txBox="1"/>
          <p:nvPr/>
        </p:nvSpPr>
        <p:spPr>
          <a:xfrm>
            <a:off x="1219200" y="3295650"/>
            <a:ext cx="5330949" cy="1200329"/>
          </a:xfrm>
          <a:prstGeom prst="rect">
            <a:avLst/>
          </a:prstGeom>
          <a:noFill/>
        </p:spPr>
        <p:txBody>
          <a:bodyPr wrap="square" rtlCol="0">
            <a:spAutoFit/>
          </a:bodyPr>
          <a:lstStyle/>
          <a:p>
            <a:pPr algn="just"/>
            <a:r>
              <a:rPr lang="en-US" sz="3600" b="1" dirty="0" err="1">
                <a:solidFill>
                  <a:srgbClr val="FF0000"/>
                </a:solidFill>
                <a:latin typeface="Times New Roman" pitchFamily="18" charset="0"/>
                <a:ea typeface="Cambria" panose="02040503050406030204" pitchFamily="18" charset="0"/>
                <a:cs typeface="Times New Roman" pitchFamily="18" charset="0"/>
              </a:rPr>
              <a:t>Thỏ</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cần</a:t>
            </a:r>
            <a:r>
              <a:rPr lang="en-US" sz="3600" b="1" dirty="0">
                <a:solidFill>
                  <a:srgbClr val="FF0000"/>
                </a:solidFill>
                <a:latin typeface="Times New Roman" pitchFamily="18" charset="0"/>
                <a:ea typeface="Cambria" panose="02040503050406030204" pitchFamily="18" charset="0"/>
                <a:cs typeface="Times New Roman" pitchFamily="18" charset="0"/>
              </a:rPr>
              <a:t> may </a:t>
            </a:r>
            <a:r>
              <a:rPr lang="en-US" sz="3600" b="1" dirty="0" err="1">
                <a:solidFill>
                  <a:srgbClr val="FF0000"/>
                </a:solidFill>
                <a:latin typeface="Times New Roman" pitchFamily="18" charset="0"/>
                <a:ea typeface="Cambria" panose="02040503050406030204" pitchFamily="18" charset="0"/>
                <a:cs typeface="Times New Roman" pitchFamily="18" charset="0"/>
              </a:rPr>
              <a:t>một</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chiếc</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áo</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ấm</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bằng</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mảnh</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vải</a:t>
            </a:r>
            <a:r>
              <a:rPr lang="en-US" sz="3600" b="1" dirty="0">
                <a:solidFill>
                  <a:srgbClr val="FF0000"/>
                </a:solidFill>
                <a:latin typeface="Times New Roman" pitchFamily="18" charset="0"/>
                <a:ea typeface="Cambria" panose="02040503050406030204" pitchFamily="18" charset="0"/>
                <a:cs typeface="Times New Roman" pitchFamily="18" charset="0"/>
              </a:rPr>
              <a:t> </a:t>
            </a:r>
            <a:r>
              <a:rPr lang="en-US" sz="3600" b="1" dirty="0" err="1">
                <a:solidFill>
                  <a:srgbClr val="FF0000"/>
                </a:solidFill>
                <a:latin typeface="Times New Roman" pitchFamily="18" charset="0"/>
                <a:ea typeface="Cambria" panose="02040503050406030204" pitchFamily="18" charset="0"/>
                <a:cs typeface="Times New Roman" pitchFamily="18" charset="0"/>
              </a:rPr>
              <a:t>trên</a:t>
            </a:r>
            <a:r>
              <a:rPr lang="en-US" sz="3600" b="1" dirty="0">
                <a:solidFill>
                  <a:srgbClr val="FF0000"/>
                </a:solidFill>
                <a:latin typeface="Times New Roman" pitchFamily="18" charset="0"/>
                <a:ea typeface="Cambria" panose="02040503050406030204" pitchFamily="18" charset="0"/>
                <a:cs typeface="Times New Roman" pitchFamily="18" charset="0"/>
              </a:rPr>
              <a:t>.</a:t>
            </a:r>
          </a:p>
        </p:txBody>
      </p:sp>
    </p:spTree>
    <p:extLst>
      <p:ext uri="{BB962C8B-B14F-4D97-AF65-F5344CB8AC3E}">
        <p14:creationId xmlns:p14="http://schemas.microsoft.com/office/powerpoint/2010/main" val="2420515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32" presetClass="emph" presetSubtype="0" fill="hold" nodeType="withEffect">
                                  <p:stCondLst>
                                    <p:cond delay="0"/>
                                  </p:stCondLst>
                                  <p:childTnLst>
                                    <p:animRot by="120000">
                                      <p:cBhvr>
                                        <p:cTn id="11" dur="400" fill="hold">
                                          <p:stCondLst>
                                            <p:cond delay="0"/>
                                          </p:stCondLst>
                                        </p:cTn>
                                        <p:tgtEl>
                                          <p:spTgt spid="28"/>
                                        </p:tgtEl>
                                        <p:attrNameLst>
                                          <p:attrName>r</p:attrName>
                                        </p:attrNameLst>
                                      </p:cBhvr>
                                    </p:animRot>
                                    <p:animRot by="-240000">
                                      <p:cBhvr>
                                        <p:cTn id="12" dur="800" fill="hold">
                                          <p:stCondLst>
                                            <p:cond delay="800"/>
                                          </p:stCondLst>
                                        </p:cTn>
                                        <p:tgtEl>
                                          <p:spTgt spid="28"/>
                                        </p:tgtEl>
                                        <p:attrNameLst>
                                          <p:attrName>r</p:attrName>
                                        </p:attrNameLst>
                                      </p:cBhvr>
                                    </p:animRot>
                                    <p:animRot by="240000">
                                      <p:cBhvr>
                                        <p:cTn id="13" dur="800" fill="hold">
                                          <p:stCondLst>
                                            <p:cond delay="1600"/>
                                          </p:stCondLst>
                                        </p:cTn>
                                        <p:tgtEl>
                                          <p:spTgt spid="28"/>
                                        </p:tgtEl>
                                        <p:attrNameLst>
                                          <p:attrName>r</p:attrName>
                                        </p:attrNameLst>
                                      </p:cBhvr>
                                    </p:animRot>
                                    <p:animRot by="-240000">
                                      <p:cBhvr>
                                        <p:cTn id="14" dur="800" fill="hold">
                                          <p:stCondLst>
                                            <p:cond delay="2400"/>
                                          </p:stCondLst>
                                        </p:cTn>
                                        <p:tgtEl>
                                          <p:spTgt spid="28"/>
                                        </p:tgtEl>
                                        <p:attrNameLst>
                                          <p:attrName>r</p:attrName>
                                        </p:attrNameLst>
                                      </p:cBhvr>
                                    </p:animRot>
                                    <p:animRot by="120000">
                                      <p:cBhvr>
                                        <p:cTn id="15" dur="800" fill="hold">
                                          <p:stCondLst>
                                            <p:cond delay="3200"/>
                                          </p:stCondLst>
                                        </p:cTn>
                                        <p:tgtEl>
                                          <p:spTgt spid="2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0"/>
                                  </p:iterate>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5" presetClass="emph" presetSubtype="0" grpId="1" nodeType="withEffect">
                                  <p:stCondLst>
                                    <p:cond delay="0"/>
                                  </p:stCondLst>
                                  <p:iterate type="lt">
                                    <p:tmAbs val="25"/>
                                  </p:iterate>
                                  <p:childTnLst>
                                    <p:set>
                                      <p:cBhvr override="childStyle">
                                        <p:cTn id="22" dur="indefinite"/>
                                        <p:tgtEl>
                                          <p:spTgt spid="29"/>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down)">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676</Words>
  <Application>Microsoft Office PowerPoint</Application>
  <PresentationFormat>On-screen Show (4:3)</PresentationFormat>
  <Paragraphs>78</Paragraphs>
  <Slides>24</Slides>
  <Notes>21</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11</cp:revision>
  <dcterms:created xsi:type="dcterms:W3CDTF">2023-04-24T05:53:07Z</dcterms:created>
  <dcterms:modified xsi:type="dcterms:W3CDTF">2023-05-03T13:40:20Z</dcterms:modified>
</cp:coreProperties>
</file>