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5" r:id="rId3"/>
  </p:sldMasterIdLst>
  <p:notesMasterIdLst>
    <p:notesMasterId r:id="rId17"/>
  </p:notesMasterIdLst>
  <p:sldIdLst>
    <p:sldId id="268" r:id="rId4"/>
    <p:sldId id="310" r:id="rId5"/>
    <p:sldId id="312" r:id="rId6"/>
    <p:sldId id="420" r:id="rId7"/>
    <p:sldId id="571" r:id="rId8"/>
    <p:sldId id="282" r:id="rId9"/>
    <p:sldId id="572" r:id="rId10"/>
    <p:sldId id="270" r:id="rId11"/>
    <p:sldId id="461" r:id="rId12"/>
    <p:sldId id="465" r:id="rId13"/>
    <p:sldId id="317" r:id="rId14"/>
    <p:sldId id="321"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C3E7"/>
    <a:srgbClr val="DFF4FB"/>
    <a:srgbClr val="FCFCEC"/>
    <a:srgbClr val="CDE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pPr/>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pPr/>
              <a:t>‹#›</a:t>
            </a:fld>
            <a:endParaRPr lang="en-US"/>
          </a:p>
        </p:txBody>
      </p:sp>
    </p:spTree>
    <p:extLst>
      <p:ext uri="{BB962C8B-B14F-4D97-AF65-F5344CB8AC3E}">
        <p14:creationId xmlns:p14="http://schemas.microsoft.com/office/powerpoint/2010/main" val="129478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91741"/>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034304"/>
      </p:ext>
    </p:extLst>
  </p:cSld>
  <p:clrMapOvr>
    <a:masterClrMapping/>
  </p:clrMapOvr>
  <mc:AlternateContent xmlns:mc="http://schemas.openxmlformats.org/markup-compatibility/2006" xmlns:p14="http://schemas.microsoft.com/office/powerpoint/2010/main">
    <mc:Choice Requires="p14">
      <p:transition spd="slow" p14:dur="1600" advClick="0" advTm="5000">
        <p14:prism dir="u" isInverted="1"/>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594969"/>
      </p:ext>
    </p:extLst>
  </p:cSld>
  <p:clrMapOvr>
    <a:masterClrMapping/>
  </p:clrMapOvr>
  <p:transition spd="slow" advClick="0" advTm="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C663D58F-F6A0-4EA3-BFB5-4642485F75D9}"/>
              </a:ext>
            </a:extLst>
          </p:cNvPr>
          <p:cNvPicPr>
            <a:picLocks noChangeAspect="1"/>
          </p:cNvPicPr>
          <p:nvPr userDrawn="1"/>
        </p:nvPicPr>
        <p:blipFill>
          <a:blip r:embed="rId3"/>
          <a:stretch>
            <a:fillRect/>
          </a:stretch>
        </p:blipFill>
        <p:spPr>
          <a:xfrm>
            <a:off x="-528" y="-297"/>
            <a:ext cx="12193057" cy="6858594"/>
          </a:xfrm>
          <a:prstGeom prst="rect">
            <a:avLst/>
          </a:prstGeom>
        </p:spPr>
      </p:pic>
      <p:pic>
        <p:nvPicPr>
          <p:cNvPr id="3" name="图片 2">
            <a:extLst>
              <a:ext uri="{FF2B5EF4-FFF2-40B4-BE49-F238E27FC236}">
                <a16:creationId xmlns:a16="http://schemas.microsoft.com/office/drawing/2014/main" xmlns="" id="{98CD8127-072B-44C9-ABE8-9BC4AB287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2079566" y="-4365566"/>
            <a:ext cx="9182100" cy="15881232"/>
          </a:xfrm>
          <a:prstGeom prst="rect">
            <a:avLst/>
          </a:prstGeom>
        </p:spPr>
      </p:pic>
      <p:pic>
        <p:nvPicPr>
          <p:cNvPr id="4" name="图片 3">
            <a:extLst>
              <a:ext uri="{FF2B5EF4-FFF2-40B4-BE49-F238E27FC236}">
                <a16:creationId xmlns:a16="http://schemas.microsoft.com/office/drawing/2014/main" xmlns="" id="{931AE1AF-6B20-4CE0-B6FA-B23D537947C3}"/>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774363" y="98277"/>
            <a:ext cx="1049338" cy="988507"/>
          </a:xfrm>
          <a:prstGeom prst="rect">
            <a:avLst/>
          </a:prstGeom>
        </p:spPr>
      </p:pic>
      <p:pic>
        <p:nvPicPr>
          <p:cNvPr id="5" name="图片 4">
            <a:extLst>
              <a:ext uri="{FF2B5EF4-FFF2-40B4-BE49-F238E27FC236}">
                <a16:creationId xmlns:a16="http://schemas.microsoft.com/office/drawing/2014/main" xmlns="" id="{99B37BB5-2650-4467-ABB7-31E9CA48D4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062" y="0"/>
            <a:ext cx="1181100" cy="1647825"/>
          </a:xfrm>
          <a:prstGeom prst="rect">
            <a:avLst/>
          </a:prstGeom>
        </p:spPr>
      </p:pic>
      <p:pic>
        <p:nvPicPr>
          <p:cNvPr id="6" name="图片 5">
            <a:extLst>
              <a:ext uri="{FF2B5EF4-FFF2-40B4-BE49-F238E27FC236}">
                <a16:creationId xmlns:a16="http://schemas.microsoft.com/office/drawing/2014/main" xmlns="" id="{5F048B97-1CDA-4F65-837F-F768C8EAF4C5}"/>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5529531"/>
            <a:ext cx="2476500" cy="1328766"/>
          </a:xfrm>
          <a:prstGeom prst="rect">
            <a:avLst/>
          </a:prstGeom>
        </p:spPr>
      </p:pic>
      <p:pic>
        <p:nvPicPr>
          <p:cNvPr id="7" name="图片 6">
            <a:extLst>
              <a:ext uri="{FF2B5EF4-FFF2-40B4-BE49-F238E27FC236}">
                <a16:creationId xmlns:a16="http://schemas.microsoft.com/office/drawing/2014/main" xmlns="" id="{4E9B10E7-A5D5-4AAF-9A24-86B84EF4F8F5}"/>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664700" y="5414688"/>
            <a:ext cx="2527300" cy="1462630"/>
          </a:xfrm>
          <a:prstGeom prst="rect">
            <a:avLst/>
          </a:prstGeom>
        </p:spPr>
      </p:pic>
      <p:cxnSp>
        <p:nvCxnSpPr>
          <p:cNvPr id="8" name="直接连接符 7">
            <a:extLst>
              <a:ext uri="{FF2B5EF4-FFF2-40B4-BE49-F238E27FC236}">
                <a16:creationId xmlns:a16="http://schemas.microsoft.com/office/drawing/2014/main" xmlns="" id="{9D467883-BBB8-4AA8-9569-B77F3D2BD526}"/>
              </a:ext>
            </a:extLst>
          </p:cNvPr>
          <p:cNvCxnSpPr>
            <a:cxnSpLocks/>
          </p:cNvCxnSpPr>
          <p:nvPr userDrawn="1"/>
        </p:nvCxnSpPr>
        <p:spPr>
          <a:xfrm>
            <a:off x="0" y="1045028"/>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A-文本框 10">
            <a:extLst>
              <a:ext uri="{FF2B5EF4-FFF2-40B4-BE49-F238E27FC236}">
                <a16:creationId xmlns:a16="http://schemas.microsoft.com/office/drawing/2014/main" xmlns="" id="{7030A9C3-FAF0-45B7-A03D-DF86ACD0FEDF}"/>
              </a:ext>
            </a:extLst>
          </p:cNvPr>
          <p:cNvSpPr txBox="1"/>
          <p:nvPr userDrawn="1">
            <p:custDataLst>
              <p:tags r:id="rId1"/>
            </p:custDataLst>
          </p:nvPr>
        </p:nvSpPr>
        <p:spPr>
          <a:xfrm>
            <a:off x="3291304" y="155585"/>
            <a:ext cx="5609391" cy="742319"/>
          </a:xfrm>
          <a:prstGeom prst="rect">
            <a:avLst/>
          </a:prstGeom>
          <a:noFill/>
        </p:spPr>
        <p:txBody>
          <a:bodyPr wrap="square" rtlCol="0">
            <a:spAutoFit/>
          </a:bodyPr>
          <a:lstStyle/>
          <a:p>
            <a:pPr algn="ctr">
              <a:lnSpc>
                <a:spcPct val="130000"/>
              </a:lnSpc>
            </a:pPr>
            <a:r>
              <a:rPr lang="zh-CN" altLang="en-US" sz="3600" b="1" dirty="0">
                <a:solidFill>
                  <a:schemeClr val="accent1"/>
                </a:solidFill>
                <a:latin typeface="+mn-ea"/>
              </a:rPr>
              <a:t>教学工作回顾</a:t>
            </a:r>
          </a:p>
        </p:txBody>
      </p:sp>
    </p:spTree>
    <p:extLst>
      <p:ext uri="{BB962C8B-B14F-4D97-AF65-F5344CB8AC3E}">
        <p14:creationId xmlns:p14="http://schemas.microsoft.com/office/powerpoint/2010/main" val="2857588872"/>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9" grpId="4"/>
      <p:bldP spid="9" grpId="5"/>
      <p:bldP spid="9" grpId="6"/>
      <p:bldP spid="9" grpId="7"/>
      <p:bldP spid="9" grpId="8"/>
      <p:bldP spid="9" grpId="9"/>
      <p:bldP spid="9" grpId="10"/>
      <p:bldP spid="9" grpId="11"/>
      <p:bldP spid="9" grpId="12"/>
      <p:bldP spid="9" grpId="13"/>
      <p:bldP spid="9" grpId="14"/>
      <p:bldP spid="9" grpId="15"/>
      <p:bldP spid="9" grpId="16"/>
      <p:bldP spid="9" grpId="17"/>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页-2">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182887"/>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页-3">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226165"/>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页-4">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219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页-5">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63409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928478"/>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615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extLst>
      <p:ext uri="{BB962C8B-B14F-4D97-AF65-F5344CB8AC3E}">
        <p14:creationId xmlns:p14="http://schemas.microsoft.com/office/powerpoint/2010/main" val="4025152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B6A1D1-6B41-46B8-A566-656D62AD15A1}"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3508618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298124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B6A1D1-6B41-46B8-A566-656D62AD15A1}"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813025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B6A1D1-6B41-46B8-A566-656D62AD15A1}"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26696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B6A1D1-6B41-46B8-A566-656D62AD15A1}"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1990926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B6A1D1-6B41-46B8-A566-656D62AD15A1}"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18209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A1D1-6B41-46B8-A566-656D62AD15A1}"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3996200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6A1D1-6B41-46B8-A566-656D62AD15A1}"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04377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6A1D1-6B41-46B8-A566-656D62AD15A1}"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2059458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3299316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A1D1-6B41-46B8-A566-656D62AD15A1}"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7CC6-A8FD-42BA-A69B-7E00AF4BBFE5}" type="slidenum">
              <a:rPr lang="en-US" smtClean="0"/>
              <a:t>‹#›</a:t>
            </a:fld>
            <a:endParaRPr lang="en-US"/>
          </a:p>
        </p:txBody>
      </p:sp>
    </p:spTree>
    <p:extLst>
      <p:ext uri="{BB962C8B-B14F-4D97-AF65-F5344CB8AC3E}">
        <p14:creationId xmlns:p14="http://schemas.microsoft.com/office/powerpoint/2010/main" val="169711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pPr/>
              <a:t>4/10/2023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44669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A1D1-6B41-46B8-A566-656D62AD15A1}" type="datetimeFigureOut">
              <a:rPr lang="en-US" smtClean="0"/>
              <a:t>4/10/2023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B7CC6-A8FD-42BA-A69B-7E00AF4BBFE5}" type="slidenum">
              <a:rPr lang="en-US" smtClean="0"/>
              <a:t>‹#›</a:t>
            </a:fld>
            <a:endParaRPr lang="en-US"/>
          </a:p>
        </p:txBody>
      </p:sp>
    </p:spTree>
    <p:extLst>
      <p:ext uri="{BB962C8B-B14F-4D97-AF65-F5344CB8AC3E}">
        <p14:creationId xmlns:p14="http://schemas.microsoft.com/office/powerpoint/2010/main" val="35224865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ó thể là tranh biếm họa về văn bản cho biết 'A B C'">
            <a:extLst>
              <a:ext uri="{FF2B5EF4-FFF2-40B4-BE49-F238E27FC236}">
                <a16:creationId xmlns:a16="http://schemas.microsoft.com/office/drawing/2014/main" xmlns="" id="{AEFAC926-FFB2-4179-ABA5-42C9F870F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68"/>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1D3C09E2-B28E-46EB-8A51-09A9936E4BCA}"/>
              </a:ext>
            </a:extLst>
          </p:cNvPr>
          <p:cNvSpPr/>
          <p:nvPr/>
        </p:nvSpPr>
        <p:spPr>
          <a:xfrm>
            <a:off x="5388726" y="1586429"/>
            <a:ext cx="6599103" cy="2677099"/>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WordArt 6">
            <a:extLst>
              <a:ext uri="{FF2B5EF4-FFF2-40B4-BE49-F238E27FC236}">
                <a16:creationId xmlns:a16="http://schemas.microsoft.com/office/drawing/2014/main" xmlns="" id="{341182F0-E5D1-4905-900D-379CEA675116}"/>
              </a:ext>
            </a:extLst>
          </p:cNvPr>
          <p:cNvSpPr>
            <a:spLocks noChangeArrowheads="1" noChangeShapeType="1" noTextEdit="1"/>
          </p:cNvSpPr>
          <p:nvPr/>
        </p:nvSpPr>
        <p:spPr bwMode="auto">
          <a:xfrm>
            <a:off x="1605647" y="1276020"/>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THẦY CÔ GIÁO VÀ CÁC CON HỌC SINH </a:t>
            </a:r>
          </a:p>
        </p:txBody>
      </p:sp>
      <p:grpSp>
        <p:nvGrpSpPr>
          <p:cNvPr id="5" name="Group 4">
            <a:extLst>
              <a:ext uri="{FF2B5EF4-FFF2-40B4-BE49-F238E27FC236}">
                <a16:creationId xmlns:a16="http://schemas.microsoft.com/office/drawing/2014/main" xmlns="" id="{826F15E5-4D9E-4D25-851C-0D109987C3EE}"/>
              </a:ext>
            </a:extLst>
          </p:cNvPr>
          <p:cNvGrpSpPr/>
          <p:nvPr/>
        </p:nvGrpSpPr>
        <p:grpSpPr>
          <a:xfrm>
            <a:off x="5124574" y="2143697"/>
            <a:ext cx="2246382" cy="1619478"/>
            <a:chOff x="5198275" y="2915589"/>
            <a:chExt cx="2281998" cy="1521220"/>
          </a:xfrm>
        </p:grpSpPr>
        <p:sp>
          <p:nvSpPr>
            <p:cNvPr id="6" name="Heart 5">
              <a:extLst>
                <a:ext uri="{FF2B5EF4-FFF2-40B4-BE49-F238E27FC236}">
                  <a16:creationId xmlns:a16="http://schemas.microsoft.com/office/drawing/2014/main" xmlns="" id="{F9490128-CB79-413C-882C-D4DCAA45469E}"/>
                </a:ext>
              </a:extLst>
            </p:cNvPr>
            <p:cNvSpPr/>
            <p:nvPr/>
          </p:nvSpPr>
          <p:spPr>
            <a:xfrm>
              <a:off x="5198275" y="2915589"/>
              <a:ext cx="2281998" cy="1521220"/>
            </a:xfrm>
            <a:prstGeom prst="hear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6502" dirty="0">
                <a:solidFill>
                  <a:srgbClr val="FF0000"/>
                </a:solidFill>
                <a:latin typeface="#9Slide03 AllRoundGothic" panose="020B0703020202020104" pitchFamily="34" charset="0"/>
              </a:endParaRPr>
            </a:p>
          </p:txBody>
        </p:sp>
        <p:sp>
          <p:nvSpPr>
            <p:cNvPr id="7" name="Heart 6">
              <a:extLst>
                <a:ext uri="{FF2B5EF4-FFF2-40B4-BE49-F238E27FC236}">
                  <a16:creationId xmlns:a16="http://schemas.microsoft.com/office/drawing/2014/main" xmlns="" id="{93B317F0-5A80-4CB8-848B-DFD8BAEB6BC0}"/>
                </a:ext>
              </a:extLst>
            </p:cNvPr>
            <p:cNvSpPr/>
            <p:nvPr/>
          </p:nvSpPr>
          <p:spPr>
            <a:xfrm>
              <a:off x="5331499" y="3030041"/>
              <a:ext cx="2015550" cy="1292318"/>
            </a:xfrm>
            <a:prstGeom prst="hear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502" dirty="0">
                <a:solidFill>
                  <a:srgbClr val="FF0000"/>
                </a:solidFill>
                <a:latin typeface="#9Slide03 AllRoundGothic" panose="020B0703020202020104" pitchFamily="34" charset="0"/>
              </a:endParaRPr>
            </a:p>
          </p:txBody>
        </p:sp>
        <p:sp>
          <p:nvSpPr>
            <p:cNvPr id="8" name="Heart 7">
              <a:extLst>
                <a:ext uri="{FF2B5EF4-FFF2-40B4-BE49-F238E27FC236}">
                  <a16:creationId xmlns:a16="http://schemas.microsoft.com/office/drawing/2014/main" xmlns="" id="{54B951B2-8EDD-468E-81C9-6643CA3B85D0}"/>
                </a:ext>
              </a:extLst>
            </p:cNvPr>
            <p:cNvSpPr/>
            <p:nvPr/>
          </p:nvSpPr>
          <p:spPr>
            <a:xfrm>
              <a:off x="5360044" y="3145720"/>
              <a:ext cx="1893669" cy="1060957"/>
            </a:xfrm>
            <a:prstGeom prst="heart">
              <a:avLst/>
            </a:prstGeom>
            <a:solidFill>
              <a:srgbClr val="FFFFC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err="1">
                  <a:solidFill>
                    <a:schemeClr val="accent1">
                      <a:lumMod val="50000"/>
                    </a:schemeClr>
                  </a:solidFill>
                  <a:latin typeface="#9Slide03 AllRoundGothic" panose="020B0703020202020104" pitchFamily="34" charset="0"/>
                </a:rPr>
                <a:t>Lớp</a:t>
              </a:r>
              <a:r>
                <a:rPr lang="en-US" sz="4000" dirty="0">
                  <a:solidFill>
                    <a:schemeClr val="accent1">
                      <a:lumMod val="50000"/>
                    </a:schemeClr>
                  </a:solidFill>
                  <a:latin typeface="#9Slide03 AllRoundGothic" panose="020B0703020202020104" pitchFamily="34" charset="0"/>
                </a:rPr>
                <a:t> 3</a:t>
              </a:r>
            </a:p>
          </p:txBody>
        </p:sp>
      </p:grpSp>
    </p:spTree>
    <p:extLst>
      <p:ext uri="{BB962C8B-B14F-4D97-AF65-F5344CB8AC3E}">
        <p14:creationId xmlns:p14="http://schemas.microsoft.com/office/powerpoint/2010/main" val="37662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xmlns=""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xmlns=""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xmlns="" id="{CE773D16-6368-A2C5-D072-FB05AD224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xmlns="" id="{7695A87F-0E31-E3C0-F68C-A92A5532D8F4}"/>
                  </a:ext>
                </a:extLst>
              </p:cNvPr>
              <p:cNvSpPr txBox="1"/>
              <p:nvPr/>
            </p:nvSpPr>
            <p:spPr>
              <a:xfrm>
                <a:off x="6547970" y="693621"/>
                <a:ext cx="3668094"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Nêu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được</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lí</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do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thích</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nhân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vật</a:t>
                </a:r>
                <a:endParaRPr kumimoji="0" lang="en-US" sz="3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4" name="Picture 3" descr="Icon&#10;&#10;Description automatically generated">
              <a:extLst>
                <a:ext uri="{FF2B5EF4-FFF2-40B4-BE49-F238E27FC236}">
                  <a16:creationId xmlns:a16="http://schemas.microsoft.com/office/drawing/2014/main" xmlns="" id="{8781E6AA-8FA5-7562-EAE2-51439284A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xmlns=""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xmlns=""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xmlns="" id="{C39C21CF-B414-19AD-524F-236F5015C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xmlns="" id="{1E6E6871-E1BA-4010-6EAE-16285D7C56C0}"/>
                  </a:ext>
                </a:extLst>
              </p:cNvPr>
              <p:cNvSpPr txBox="1"/>
              <p:nvPr/>
            </p:nvSpPr>
            <p:spPr>
              <a:xfrm>
                <a:off x="6506716" y="636220"/>
                <a:ext cx="3942887" cy="2040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ngắn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gọn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rõ</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ý,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cảm</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xúc</a:t>
                </a:r>
                <a:endParaRPr kumimoji="0" lang="en-US" sz="3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12" name="Picture 11" descr="Icon&#10;&#10;Description automatically generated">
              <a:extLst>
                <a:ext uri="{FF2B5EF4-FFF2-40B4-BE49-F238E27FC236}">
                  <a16:creationId xmlns:a16="http://schemas.microsoft.com/office/drawing/2014/main" xmlns="" id="{A8A02BF1-FDBA-B451-B921-D7193D5C3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xmlns="" id="{8C081D96-AF63-A29F-0AF5-9E7E49409060}"/>
              </a:ext>
            </a:extLst>
          </p:cNvPr>
          <p:cNvGrpSpPr/>
          <p:nvPr/>
        </p:nvGrpSpPr>
        <p:grpSpPr>
          <a:xfrm>
            <a:off x="7714299" y="1434691"/>
            <a:ext cx="4998075" cy="5203176"/>
            <a:chOff x="5494074" y="-76580"/>
            <a:chExt cx="6577773" cy="6577773"/>
          </a:xfrm>
        </p:grpSpPr>
        <p:grpSp>
          <p:nvGrpSpPr>
            <p:cNvPr id="16" name="Group 15">
              <a:extLst>
                <a:ext uri="{FF2B5EF4-FFF2-40B4-BE49-F238E27FC236}">
                  <a16:creationId xmlns:a16="http://schemas.microsoft.com/office/drawing/2014/main" xmlns=""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xmlns="" id="{E62096E0-4725-C728-F0F9-C26018AFCE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xmlns="" id="{20302F89-3880-37E1-20D9-1D4B8480C60A}"/>
                  </a:ext>
                </a:extLst>
              </p:cNvPr>
              <p:cNvSpPr txBox="1"/>
              <p:nvPr/>
            </p:nvSpPr>
            <p:spPr>
              <a:xfrm>
                <a:off x="6506716" y="186732"/>
                <a:ext cx="3942887" cy="35212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Trình</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bày</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đúng</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đoạn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a:t>
                </a:r>
                <a:r>
                  <a:rPr kumimoji="0" lang="en-US" sz="35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ử</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dụng</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dấu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câu</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35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5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lí</a:t>
                </a:r>
                <a:endParaRPr kumimoji="0" lang="en-US" sz="3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7" name="Picture 16" descr="Icon&#10;&#10;Description automatically generated">
              <a:extLst>
                <a:ext uri="{FF2B5EF4-FFF2-40B4-BE49-F238E27FC236}">
                  <a16:creationId xmlns:a16="http://schemas.microsoft.com/office/drawing/2014/main" xmlns="" id="{B35E8D78-6D8B-9C6E-7006-ACFF1AF2D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xmlns=""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xmlns=""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EDB19811-9E28-5B4E-8F78-BB3F31D6DF04}"/>
                </a:ext>
              </a:extLst>
            </p:cNvPr>
            <p:cNvSpPr txBox="1"/>
            <p:nvPr/>
          </p:nvSpPr>
          <p:spPr>
            <a:xfrm>
              <a:off x="154825" y="2775657"/>
              <a:ext cx="2116815" cy="1007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Trao</a:t>
              </a:r>
              <a:r>
                <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đổi</a:t>
              </a:r>
              <a:endPar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C00CC"/>
                  </a:solidFill>
                  <a:effectLst/>
                  <a:uLnTx/>
                  <a:uFillTx/>
                  <a:latin typeface="Times New Roman" panose="02020603050405020304" pitchFamily="18" charset="0"/>
                  <a:cs typeface="Times New Roman" panose="02020603050405020304" pitchFamily="18" charset="0"/>
                </a:rPr>
                <a:t>viết</a:t>
              </a:r>
              <a:endParaRPr kumimoji="0" lang="en-US" sz="3200" b="1" i="0" u="none" strike="noStrike" kern="1200" cap="none" spc="0" normalizeH="0" baseline="0" noProof="0" dirty="0">
                <a:ln>
                  <a:noFill/>
                </a:ln>
                <a:solidFill>
                  <a:srgbClr val="CC00CC"/>
                </a:solidFill>
                <a:effectLst/>
                <a:uLnTx/>
                <a:uFillTx/>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xmlns=""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xmlns="" id="{97F5FA7A-7EF3-EFE4-DB89-320369CFF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xmlns="" id="{A01CAAE7-4933-EA3B-4F52-307D930EC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ó thể là tranh biếm họa">
            <a:extLst>
              <a:ext uri="{FF2B5EF4-FFF2-40B4-BE49-F238E27FC236}">
                <a16:creationId xmlns:a16="http://schemas.microsoft.com/office/drawing/2014/main" xmlns="" id="{6A12D58C-C7AB-4372-AE1D-FF16AFF4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9989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xmlns="" id="{632D9517-EABD-4CA6-BBA8-1ADE6F93C70C}"/>
              </a:ext>
            </a:extLst>
          </p:cNvPr>
          <p:cNvSpPr txBox="1"/>
          <p:nvPr/>
        </p:nvSpPr>
        <p:spPr>
          <a:xfrm>
            <a:off x="551014" y="2304327"/>
            <a:ext cx="5254876"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7200" b="1" kern="0" dirty="0" err="1">
                <a:solidFill>
                  <a:schemeClr val="accent1">
                    <a:lumMod val="75000"/>
                  </a:schemeClr>
                </a:solidFill>
                <a:latin typeface="Times New Roman" panose="02020603050405020304" charset="0"/>
                <a:cs typeface="Times New Roman" panose="02020603050405020304" charset="0"/>
              </a:rPr>
              <a:t>Vận</a:t>
            </a:r>
            <a:r>
              <a:rPr lang="en-US" sz="7200" b="1" kern="0" dirty="0">
                <a:solidFill>
                  <a:schemeClr val="accent1">
                    <a:lumMod val="75000"/>
                  </a:schemeClr>
                </a:solidFill>
                <a:latin typeface="Times New Roman" panose="02020603050405020304" charset="0"/>
                <a:cs typeface="Times New Roman" panose="02020603050405020304" charset="0"/>
              </a:rPr>
              <a:t> </a:t>
            </a:r>
            <a:r>
              <a:rPr lang="en-US" sz="7200" b="1" kern="0" dirty="0" err="1">
                <a:solidFill>
                  <a:schemeClr val="accent1">
                    <a:lumMod val="75000"/>
                  </a:schemeClr>
                </a:solidFill>
                <a:latin typeface="Times New Roman" panose="02020603050405020304" charset="0"/>
                <a:cs typeface="Times New Roman" panose="02020603050405020304" charset="0"/>
              </a:rPr>
              <a:t>dụng</a:t>
            </a:r>
            <a:endParaRPr lang="en-US" sz="7200" b="1" kern="0" dirty="0">
              <a:solidFill>
                <a:schemeClr val="accent1">
                  <a:lumMod val="75000"/>
                </a:schemeClr>
              </a:solidFill>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06585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10FD838-1D6F-4066-88F5-7937BD5E2BAD}"/>
              </a:ext>
            </a:extLst>
          </p:cNvPr>
          <p:cNvSpPr/>
          <p:nvPr/>
        </p:nvSpPr>
        <p:spPr>
          <a:xfrm>
            <a:off x="1770946" y="243996"/>
            <a:ext cx="8932684" cy="727553"/>
          </a:xfrm>
          <a:prstGeom prst="rect">
            <a:avLst/>
          </a:prstGeom>
          <a:solidFill>
            <a:srgbClr val="FCFCEC"/>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a:p>
        </p:txBody>
      </p:sp>
      <p:sp>
        <p:nvSpPr>
          <p:cNvPr id="9" name="TextBox 8">
            <a:extLst>
              <a:ext uri="{FF2B5EF4-FFF2-40B4-BE49-F238E27FC236}">
                <a16:creationId xmlns:a16="http://schemas.microsoft.com/office/drawing/2014/main" xmlns="" id="{5969D524-8711-FE30-A4C2-8D0E9B707D69}"/>
              </a:ext>
            </a:extLst>
          </p:cNvPr>
          <p:cNvSpPr txBox="1"/>
          <p:nvPr/>
        </p:nvSpPr>
        <p:spPr>
          <a:xfrm>
            <a:off x="1518285" y="2152555"/>
            <a:ext cx="9454515" cy="19158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68479" tIns="34241" rIns="68479" bIns="34241" rtlCol="0">
            <a:spAutoFit/>
          </a:bodyPr>
          <a:lstStyle/>
          <a:p>
            <a:pPr algn="just"/>
            <a:r>
              <a:rPr lang="en-US" sz="4000" b="1" dirty="0" err="1">
                <a:latin typeface="Arial" pitchFamily="34" charset="0"/>
                <a:ea typeface="Arial-Rounded" pitchFamily="34" charset="0"/>
                <a:cs typeface="Arial" pitchFamily="34" charset="0"/>
              </a:rPr>
              <a:t>Tìm</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đọc</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câu</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chuyện</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về</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một</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vị</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thần</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trong</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kho</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tàng</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truyện</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cổ</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Việt</a:t>
            </a:r>
            <a:r>
              <a:rPr lang="en-US" sz="4000" b="1" dirty="0">
                <a:latin typeface="Arial" pitchFamily="34" charset="0"/>
                <a:ea typeface="Arial-Rounded" pitchFamily="34" charset="0"/>
                <a:cs typeface="Arial" pitchFamily="34" charset="0"/>
              </a:rPr>
              <a:t> Nam </a:t>
            </a:r>
            <a:r>
              <a:rPr lang="en-US" sz="4000" b="1" dirty="0" err="1">
                <a:latin typeface="Arial" pitchFamily="34" charset="0"/>
                <a:ea typeface="Arial-Rounded" pitchFamily="34" charset="0"/>
                <a:cs typeface="Arial" pitchFamily="34" charset="0"/>
              </a:rPr>
              <a:t>hoặc</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về</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người</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có</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công</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với</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đất</a:t>
            </a:r>
            <a:r>
              <a:rPr lang="en-US" sz="4000" b="1" dirty="0">
                <a:latin typeface="Arial" pitchFamily="34" charset="0"/>
                <a:ea typeface="Arial-Rounded" pitchFamily="34" charset="0"/>
                <a:cs typeface="Arial" pitchFamily="34" charset="0"/>
              </a:rPr>
              <a:t> </a:t>
            </a:r>
            <a:r>
              <a:rPr lang="en-US" sz="4000" b="1" dirty="0" err="1">
                <a:latin typeface="Arial" pitchFamily="34" charset="0"/>
                <a:ea typeface="Arial-Rounded" pitchFamily="34" charset="0"/>
                <a:cs typeface="Arial" pitchFamily="34" charset="0"/>
              </a:rPr>
              <a:t>nước</a:t>
            </a:r>
            <a:r>
              <a:rPr lang="en-US" sz="4000" b="1"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055433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ó thể là hình minh họa">
            <a:extLst>
              <a:ext uri="{FF2B5EF4-FFF2-40B4-BE49-F238E27FC236}">
                <a16:creationId xmlns:a16="http://schemas.microsoft.com/office/drawing/2014/main" xmlns="" id="{225B3497-ED74-4CF7-8FE7-C7513F6CE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1557"/>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xmlns="" id="{2A5E28FD-749F-48A4-AFB9-0B83905E5683}"/>
              </a:ext>
            </a:extLst>
          </p:cNvPr>
          <p:cNvSpPr txBox="1"/>
          <p:nvPr/>
        </p:nvSpPr>
        <p:spPr>
          <a:xfrm>
            <a:off x="650233" y="1665053"/>
            <a:ext cx="7166772"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4200" b="1" kern="0" dirty="0">
                <a:solidFill>
                  <a:schemeClr val="accent1">
                    <a:lumMod val="75000"/>
                  </a:schemeClr>
                </a:solidFill>
                <a:latin typeface="Times New Roman" panose="02020603050405020304" charset="0"/>
                <a:cs typeface="Times New Roman" panose="02020603050405020304" charset="0"/>
              </a:rPr>
              <a:t>CHÚC CÁC CON LUÔN CHĂM NGOAN, HỌC GIỎI!</a:t>
            </a:r>
          </a:p>
        </p:txBody>
      </p:sp>
    </p:spTree>
    <p:extLst>
      <p:ext uri="{BB962C8B-B14F-4D97-AF65-F5344CB8AC3E}">
        <p14:creationId xmlns:p14="http://schemas.microsoft.com/office/powerpoint/2010/main" val="222783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ó thể là tranh biếm họa">
            <a:extLst>
              <a:ext uri="{FF2B5EF4-FFF2-40B4-BE49-F238E27FC236}">
                <a16:creationId xmlns:a16="http://schemas.microsoft.com/office/drawing/2014/main" xmlns="" id="{6A12D58C-C7AB-4372-AE1D-FF16AFF4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9989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xmlns="" id="{632D9517-EABD-4CA6-BBA8-1ADE6F93C70C}"/>
              </a:ext>
            </a:extLst>
          </p:cNvPr>
          <p:cNvSpPr txBox="1"/>
          <p:nvPr/>
        </p:nvSpPr>
        <p:spPr>
          <a:xfrm>
            <a:off x="551014" y="2707525"/>
            <a:ext cx="5254876"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5400" b="1" kern="0" dirty="0">
                <a:solidFill>
                  <a:schemeClr val="accent1">
                    <a:lumMod val="75000"/>
                  </a:schemeClr>
                </a:solidFill>
                <a:latin typeface="Times New Roman" panose="02020603050405020304" charset="0"/>
                <a:cs typeface="Times New Roman" panose="02020603050405020304" charset="0"/>
              </a:rPr>
              <a:t>KHỞI ĐỘNG</a:t>
            </a:r>
          </a:p>
        </p:txBody>
      </p:sp>
    </p:spTree>
    <p:extLst>
      <p:ext uri="{BB962C8B-B14F-4D97-AF65-F5344CB8AC3E}">
        <p14:creationId xmlns:p14="http://schemas.microsoft.com/office/powerpoint/2010/main" val="104555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ó thể là tranh biếm họa">
            <a:extLst>
              <a:ext uri="{FF2B5EF4-FFF2-40B4-BE49-F238E27FC236}">
                <a16:creationId xmlns:a16="http://schemas.microsoft.com/office/drawing/2014/main" xmlns="" id="{6A12D58C-C7AB-4372-AE1D-FF16AFF4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9989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61;p28">
            <a:extLst>
              <a:ext uri="{FF2B5EF4-FFF2-40B4-BE49-F238E27FC236}">
                <a16:creationId xmlns:a16="http://schemas.microsoft.com/office/drawing/2014/main" xmlns="" id="{632D9517-EABD-4CA6-BBA8-1ADE6F93C70C}"/>
              </a:ext>
            </a:extLst>
          </p:cNvPr>
          <p:cNvSpPr txBox="1"/>
          <p:nvPr/>
        </p:nvSpPr>
        <p:spPr>
          <a:xfrm>
            <a:off x="373668" y="2473349"/>
            <a:ext cx="5634196" cy="13848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7200" b="1" kern="0" dirty="0">
                <a:solidFill>
                  <a:schemeClr val="accent1">
                    <a:lumMod val="75000"/>
                  </a:schemeClr>
                </a:solidFill>
                <a:latin typeface="Times New Roman" panose="02020603050405020304" charset="0"/>
                <a:cs typeface="Times New Roman" panose="02020603050405020304" charset="0"/>
              </a:rPr>
              <a:t>KHÁM PHÁ</a:t>
            </a:r>
          </a:p>
        </p:txBody>
      </p:sp>
    </p:spTree>
    <p:extLst>
      <p:ext uri="{BB962C8B-B14F-4D97-AF65-F5344CB8AC3E}">
        <p14:creationId xmlns:p14="http://schemas.microsoft.com/office/powerpoint/2010/main" val="181725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ó thể là tranh biếm họa về văn bản cho biết 'A B C'">
            <a:extLst>
              <a:ext uri="{FF2B5EF4-FFF2-40B4-BE49-F238E27FC236}">
                <a16:creationId xmlns:a16="http://schemas.microsoft.com/office/drawing/2014/main" xmlns="" id="{7C5D1FE5-CB4A-4260-9DF3-028B5ECC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25"/>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ADAAE44F-9497-4D2D-98D6-2849837D2C7E}"/>
              </a:ext>
            </a:extLst>
          </p:cNvPr>
          <p:cNvSpPr/>
          <p:nvPr/>
        </p:nvSpPr>
        <p:spPr>
          <a:xfrm>
            <a:off x="0" y="1454869"/>
            <a:ext cx="12200174" cy="4890847"/>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3">
            <a:extLst>
              <a:ext uri="{FF2B5EF4-FFF2-40B4-BE49-F238E27FC236}">
                <a16:creationId xmlns:a16="http://schemas.microsoft.com/office/drawing/2014/main" xmlns="" id="{0CD1CEEF-2133-C0BE-89EE-A2DF33615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179" y="754655"/>
            <a:ext cx="10381641" cy="5591061"/>
          </a:xfrm>
          <a:prstGeom prst="rect">
            <a:avLst/>
          </a:prstGeom>
        </p:spPr>
      </p:pic>
      <p:sp>
        <p:nvSpPr>
          <p:cNvPr id="12" name="TextBox 11">
            <a:extLst>
              <a:ext uri="{FF2B5EF4-FFF2-40B4-BE49-F238E27FC236}">
                <a16:creationId xmlns:a16="http://schemas.microsoft.com/office/drawing/2014/main" xmlns="" id="{198610B8-88D6-C1C3-F7B4-55C9CE5108C5}"/>
              </a:ext>
            </a:extLst>
          </p:cNvPr>
          <p:cNvSpPr txBox="1"/>
          <p:nvPr/>
        </p:nvSpPr>
        <p:spPr>
          <a:xfrm>
            <a:off x="723212" y="1831002"/>
            <a:ext cx="10694162" cy="70788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Arial-SGK-TV" pitchFamily="2" charset="0"/>
                <a:cs typeface="Arial-SGK-TV" pitchFamily="2" charset="0"/>
              </a:rPr>
              <a:t>TIẾNG VIỆT</a:t>
            </a:r>
            <a:endParaRPr kumimoji="0" lang="en-US" sz="40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3" name="TextBox 12">
            <a:extLst>
              <a:ext uri="{FF2B5EF4-FFF2-40B4-BE49-F238E27FC236}">
                <a16:creationId xmlns:a16="http://schemas.microsoft.com/office/drawing/2014/main" xmlns="" id="{1BC09627-0F7F-1D9D-6462-D4D4C8E655A3}"/>
              </a:ext>
            </a:extLst>
          </p:cNvPr>
          <p:cNvSpPr txBox="1"/>
          <p:nvPr/>
        </p:nvSpPr>
        <p:spPr>
          <a:xfrm>
            <a:off x="2071170" y="2765355"/>
            <a:ext cx="7844009" cy="1569660"/>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Bài</a:t>
            </a:r>
            <a:r>
              <a:rPr lang="en-US" sz="3200" b="1" dirty="0">
                <a:solidFill>
                  <a:srgbClr val="FF0000"/>
                </a:solidFill>
                <a:latin typeface="Arial" panose="020B0604020202020204" pitchFamily="34" charset="0"/>
                <a:cs typeface="Arial" panose="020B0604020202020204" pitchFamily="34" charset="0"/>
              </a:rPr>
              <a:t> 22: </a:t>
            </a:r>
            <a:r>
              <a:rPr lang="en-US" sz="3200" b="1" dirty="0" err="1">
                <a:solidFill>
                  <a:srgbClr val="FF0000"/>
                </a:solidFill>
                <a:latin typeface="Arial" panose="020B0604020202020204" pitchFamily="34" charset="0"/>
                <a:cs typeface="Arial" panose="020B0604020202020204" pitchFamily="34" charset="0"/>
              </a:rPr>
              <a:t>Luyện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tập</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viết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đoạn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văn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nêu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lí</a:t>
            </a:r>
            <a:r>
              <a:rPr lang="en-US" sz="3200" b="1" dirty="0">
                <a:solidFill>
                  <a:srgbClr val="FF0000"/>
                </a:solidFill>
                <a:latin typeface="Arial" panose="020B0604020202020204" pitchFamily="34" charset="0"/>
                <a:cs typeface="Arial" panose="020B0604020202020204" pitchFamily="34" charset="0"/>
              </a:rPr>
              <a:t> do </a:t>
            </a:r>
            <a:r>
              <a:rPr lang="en-US" sz="3200" b="1" dirty="0" err="1">
                <a:solidFill>
                  <a:srgbClr val="FF0000"/>
                </a:solidFill>
                <a:latin typeface="Arial" panose="020B0604020202020204" pitchFamily="34" charset="0"/>
                <a:cs typeface="Arial" panose="020B0604020202020204" pitchFamily="34" charset="0"/>
              </a:rPr>
              <a:t>yêu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thích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một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nhân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vật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câu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chuyện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đã</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đọc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đã</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nghe</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3764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ó thể là tranh biếm họa về văn bản cho biết 'A B C'">
            <a:extLst>
              <a:ext uri="{FF2B5EF4-FFF2-40B4-BE49-F238E27FC236}">
                <a16:creationId xmlns:a16="http://schemas.microsoft.com/office/drawing/2014/main" xmlns="" id="{7C5D1FE5-CB4A-4260-9DF3-028B5ECC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7" y="18542"/>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ADAAE44F-9497-4D2D-98D6-2849837D2C7E}"/>
              </a:ext>
            </a:extLst>
          </p:cNvPr>
          <p:cNvSpPr/>
          <p:nvPr/>
        </p:nvSpPr>
        <p:spPr>
          <a:xfrm>
            <a:off x="-27149" y="1597321"/>
            <a:ext cx="12243925" cy="5291589"/>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AE8E17C8-5525-46E9-33B1-C24DA1C87D09}"/>
              </a:ext>
            </a:extLst>
          </p:cNvPr>
          <p:cNvSpPr/>
          <p:nvPr/>
        </p:nvSpPr>
        <p:spPr>
          <a:xfrm>
            <a:off x="2741163" y="2659410"/>
            <a:ext cx="2420543" cy="217032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yêu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endParaRPr lang="en-US" sz="3000" dirty="0">
              <a:solidFill>
                <a:schemeClr val="tx1"/>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EE631829-FC15-C3AC-F908-E2AE3208B6D5}"/>
              </a:ext>
            </a:extLst>
          </p:cNvPr>
          <p:cNvCxnSpPr>
            <a:cxnSpLocks/>
          </p:cNvCxnSpPr>
          <p:nvPr/>
        </p:nvCxnSpPr>
        <p:spPr>
          <a:xfrm flipV="1">
            <a:off x="5161706" y="1794856"/>
            <a:ext cx="2368617" cy="13549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900A71A-2D7D-6DF5-6A11-679CBB03CF1C}"/>
              </a:ext>
            </a:extLst>
          </p:cNvPr>
          <p:cNvCxnSpPr>
            <a:cxnSpLocks/>
          </p:cNvCxnSpPr>
          <p:nvPr/>
        </p:nvCxnSpPr>
        <p:spPr>
          <a:xfrm>
            <a:off x="5181246" y="3468790"/>
            <a:ext cx="24205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41C2937-25D9-DF59-8E5F-DC9CC4BCE1F3}"/>
              </a:ext>
            </a:extLst>
          </p:cNvPr>
          <p:cNvCxnSpPr>
            <a:cxnSpLocks/>
          </p:cNvCxnSpPr>
          <p:nvPr/>
        </p:nvCxnSpPr>
        <p:spPr>
          <a:xfrm>
            <a:off x="5198345" y="3787802"/>
            <a:ext cx="2495253" cy="85689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xmlns="" id="{04149F47-7FED-E3C0-1270-340F15C4FF66}"/>
              </a:ext>
            </a:extLst>
          </p:cNvPr>
          <p:cNvSpPr/>
          <p:nvPr/>
        </p:nvSpPr>
        <p:spPr>
          <a:xfrm>
            <a:off x="7582828" y="1495701"/>
            <a:ext cx="3638165" cy="77237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a. </a:t>
            </a:r>
            <a:r>
              <a:rPr lang="en-US" sz="3000" dirty="0" err="1">
                <a:solidFill>
                  <a:schemeClr val="tx1"/>
                </a:solidFill>
                <a:latin typeface="Times New Roman" panose="02020603050405020304" pitchFamily="18" charset="0"/>
                <a:cs typeface="Times New Roman" panose="02020603050405020304" pitchFamily="18" charset="0"/>
              </a:rPr>
              <a:t>Tên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là</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gì</a:t>
            </a:r>
            <a:r>
              <a:rPr lang="en-US" sz="3000" dirty="0">
                <a:solidFill>
                  <a:schemeClr val="tx1"/>
                </a:solidFill>
                <a:latin typeface="Times New Roman" panose="02020603050405020304" pitchFamily="18" charset="0"/>
                <a:cs typeface="Times New Roman" panose="02020603050405020304" pitchFamily="18" charset="0"/>
              </a:rPr>
              <a:t>?</a:t>
            </a:r>
          </a:p>
        </p:txBody>
      </p:sp>
      <p:sp>
        <p:nvSpPr>
          <p:cNvPr id="18" name="Rectangle: Rounded Corners 17">
            <a:extLst>
              <a:ext uri="{FF2B5EF4-FFF2-40B4-BE49-F238E27FC236}">
                <a16:creationId xmlns:a16="http://schemas.microsoft.com/office/drawing/2014/main" xmlns="" id="{A8B4029D-BEE4-D63B-095D-45E71B62E8EE}"/>
              </a:ext>
            </a:extLst>
          </p:cNvPr>
          <p:cNvSpPr/>
          <p:nvPr/>
        </p:nvSpPr>
        <p:spPr>
          <a:xfrm>
            <a:off x="7595803" y="2497450"/>
            <a:ext cx="3625190" cy="1247121"/>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b.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trong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truyện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nào</a:t>
            </a:r>
            <a:r>
              <a:rPr lang="en-US" sz="3000" dirty="0">
                <a:solidFill>
                  <a:schemeClr val="tx1"/>
                </a:solidFill>
                <a:latin typeface="Times New Roman" panose="02020603050405020304" pitchFamily="18" charset="0"/>
                <a:cs typeface="Times New Roman" panose="02020603050405020304" pitchFamily="18" charset="0"/>
              </a:rPr>
              <a:t>?</a:t>
            </a:r>
          </a:p>
        </p:txBody>
      </p:sp>
      <p:sp>
        <p:nvSpPr>
          <p:cNvPr id="20" name="Rectangle: Rounded Corners 19">
            <a:extLst>
              <a:ext uri="{FF2B5EF4-FFF2-40B4-BE49-F238E27FC236}">
                <a16:creationId xmlns:a16="http://schemas.microsoft.com/office/drawing/2014/main" xmlns="" id="{C8098BF3-1137-A600-E2BF-630595D80185}"/>
              </a:ext>
            </a:extLst>
          </p:cNvPr>
          <p:cNvSpPr/>
          <p:nvPr/>
        </p:nvSpPr>
        <p:spPr>
          <a:xfrm>
            <a:off x="7727795" y="4032236"/>
            <a:ext cx="3493198" cy="1142051"/>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c. </a:t>
            </a:r>
            <a:r>
              <a:rPr lang="en-US" sz="3000" dirty="0" err="1">
                <a:solidFill>
                  <a:schemeClr val="tx1"/>
                </a:solidFill>
                <a:latin typeface="Times New Roman" panose="02020603050405020304" pitchFamily="18" charset="0"/>
                <a:cs typeface="Times New Roman" panose="02020603050405020304" pitchFamily="18" charset="0"/>
              </a:rPr>
              <a:t>Em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điều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gì</a:t>
            </a:r>
            <a:r>
              <a:rPr lang="en-US" sz="3000" dirty="0">
                <a:solidFill>
                  <a:schemeClr val="tx1"/>
                </a:solidFill>
                <a:latin typeface="Times New Roman" panose="02020603050405020304" pitchFamily="18" charset="0"/>
                <a:cs typeface="Times New Roman" panose="02020603050405020304" pitchFamily="18" charset="0"/>
              </a:rPr>
              <a:t> ở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a:t>
            </a:r>
          </a:p>
        </p:txBody>
      </p:sp>
      <p:cxnSp>
        <p:nvCxnSpPr>
          <p:cNvPr id="22" name="Straight Connector 21">
            <a:extLst>
              <a:ext uri="{FF2B5EF4-FFF2-40B4-BE49-F238E27FC236}">
                <a16:creationId xmlns:a16="http://schemas.microsoft.com/office/drawing/2014/main" xmlns="" id="{DE31F279-3F4F-FDC5-0982-56DBE81A564B}"/>
              </a:ext>
            </a:extLst>
          </p:cNvPr>
          <p:cNvCxnSpPr>
            <a:cxnSpLocks/>
          </p:cNvCxnSpPr>
          <p:nvPr/>
        </p:nvCxnSpPr>
        <p:spPr>
          <a:xfrm>
            <a:off x="5181246" y="4076205"/>
            <a:ext cx="2686062" cy="167082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9E7CCC10-38C7-5139-FBC9-F2DEFBEB74AF}"/>
              </a:ext>
            </a:extLst>
          </p:cNvPr>
          <p:cNvSpPr/>
          <p:nvPr/>
        </p:nvSpPr>
        <p:spPr>
          <a:xfrm>
            <a:off x="7867308" y="5621083"/>
            <a:ext cx="3353685" cy="90748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d. </a:t>
            </a:r>
            <a:r>
              <a:rPr lang="en-US" sz="3000" dirty="0" err="1">
                <a:solidFill>
                  <a:schemeClr val="tx1"/>
                </a:solidFill>
                <a:latin typeface="Times New Roman" panose="02020603050405020304" pitchFamily="18" charset="0"/>
                <a:cs typeface="Times New Roman" panose="02020603050405020304" pitchFamily="18" charset="0"/>
              </a:rPr>
              <a:t>Nêu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lí</a:t>
            </a:r>
            <a:r>
              <a:rPr lang="en-US" sz="3000" dirty="0">
                <a:solidFill>
                  <a:schemeClr val="tx1"/>
                </a:solidFill>
                <a:latin typeface="Times New Roman" panose="02020603050405020304" pitchFamily="18" charset="0"/>
                <a:cs typeface="Times New Roman" panose="02020603050405020304" pitchFamily="18" charset="0"/>
              </a:rPr>
              <a:t> do </a:t>
            </a:r>
            <a:r>
              <a:rPr lang="en-US" sz="3000" dirty="0" err="1">
                <a:solidFill>
                  <a:schemeClr val="tx1"/>
                </a:solidFill>
                <a:latin typeface="Times New Roman" panose="02020603050405020304" pitchFamily="18" charset="0"/>
                <a:cs typeface="Times New Roman" panose="02020603050405020304" pitchFamily="18" charset="0"/>
              </a:rPr>
              <a:t>yêu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xmlns="" id="{51356C1A-EE15-CD54-3ED5-CBDC5A95C9BE}"/>
              </a:ext>
            </a:extLst>
          </p:cNvPr>
          <p:cNvSpPr/>
          <p:nvPr/>
        </p:nvSpPr>
        <p:spPr>
          <a:xfrm>
            <a:off x="274912" y="495880"/>
            <a:ext cx="691460" cy="593394"/>
          </a:xfrm>
          <a:prstGeom prst="ellipse">
            <a:avLst/>
          </a:prstGeom>
          <a:solidFill>
            <a:srgbClr val="56C3E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1</a:t>
            </a:r>
          </a:p>
        </p:txBody>
      </p:sp>
      <p:sp>
        <p:nvSpPr>
          <p:cNvPr id="3" name="TextBox 2">
            <a:extLst>
              <a:ext uri="{FF2B5EF4-FFF2-40B4-BE49-F238E27FC236}">
                <a16:creationId xmlns:a16="http://schemas.microsoft.com/office/drawing/2014/main" xmlns="" id="{32322C4E-0C9E-BB8D-DA03-ACF64ABC673B}"/>
              </a:ext>
            </a:extLst>
          </p:cNvPr>
          <p:cNvSpPr txBox="1"/>
          <p:nvPr/>
        </p:nvSpPr>
        <p:spPr>
          <a:xfrm>
            <a:off x="1094002" y="375133"/>
            <a:ext cx="10649414" cy="992480"/>
          </a:xfrm>
          <a:prstGeom prst="rect">
            <a:avLst/>
          </a:prstGeom>
          <a:solidFill>
            <a:srgbClr val="56C3E7"/>
          </a:solidFill>
        </p:spPr>
        <p:txBody>
          <a:bodyPr wrap="square" lIns="68479" tIns="34241" rIns="68479" bIns="34241" rtlCol="0">
            <a:spAutoFit/>
          </a:bodyPr>
          <a:lstStyle/>
          <a:p>
            <a:pPr algn="just"/>
            <a:r>
              <a:rPr lang="en-US" sz="3000" b="1" dirty="0">
                <a:latin typeface="Times New Roman" panose="02020603050405020304" pitchFamily="18" charset="0"/>
                <a:ea typeface="Arial-Rounded" pitchFamily="34" charset="0"/>
                <a:cs typeface="Times New Roman" panose="02020603050405020304" pitchFamily="18" charset="0"/>
              </a:rPr>
              <a:t>Trao </a:t>
            </a:r>
            <a:r>
              <a:rPr lang="en-US" sz="3000" b="1" dirty="0" err="1">
                <a:latin typeface="Times New Roman" panose="02020603050405020304" pitchFamily="18" charset="0"/>
                <a:ea typeface="Arial-Rounded" pitchFamily="34" charset="0"/>
                <a:cs typeface="Times New Roman" panose="02020603050405020304" pitchFamily="18" charset="0"/>
              </a:rPr>
              <a:t>đổi</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cùng</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bạn</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về</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một</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nhân</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vật</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yêu</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thích</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trong</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câu</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chuyện</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đã</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đọc</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đã</a:t>
            </a:r>
            <a:r>
              <a:rPr lang="en-US" sz="3000" b="1" dirty="0">
                <a:latin typeface="Times New Roman" panose="02020603050405020304" pitchFamily="18" charset="0"/>
                <a:ea typeface="Arial-Rounded" pitchFamily="34" charset="0"/>
                <a:cs typeface="Times New Roman" panose="02020603050405020304" pitchFamily="18" charset="0"/>
              </a:rPr>
              <a:t> </a:t>
            </a:r>
            <a:r>
              <a:rPr lang="en-US" sz="3000" b="1" dirty="0" err="1">
                <a:latin typeface="Times New Roman" panose="02020603050405020304" pitchFamily="18" charset="0"/>
                <a:ea typeface="Arial-Rounded" pitchFamily="34" charset="0"/>
                <a:cs typeface="Times New Roman" panose="02020603050405020304" pitchFamily="18" charset="0"/>
              </a:rPr>
              <a:t>nghe</a:t>
            </a:r>
            <a:r>
              <a:rPr lang="en-US" sz="3000" b="1" dirty="0">
                <a:latin typeface="Times New Roman" panose="02020603050405020304" pitchFamily="18" charset="0"/>
                <a:ea typeface="Arial-Rounded" pitchFamily="34" charset="0"/>
                <a:cs typeface="Times New Roman" panose="02020603050405020304" pitchFamily="18" charset="0"/>
              </a:rPr>
              <a:t>.</a:t>
            </a:r>
          </a:p>
        </p:txBody>
      </p:sp>
    </p:spTree>
    <p:extLst>
      <p:ext uri="{BB962C8B-B14F-4D97-AF65-F5344CB8AC3E}">
        <p14:creationId xmlns:p14="http://schemas.microsoft.com/office/powerpoint/2010/main" val="189102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20"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3990975" y="1389363"/>
            <a:ext cx="7962900" cy="4935237"/>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2600" b="1" i="1" dirty="0">
                <a:solidFill>
                  <a:srgbClr val="002060"/>
                </a:solidFill>
                <a:latin typeface="Cambria" panose="02040503050406030204" pitchFamily="18" charset="0"/>
                <a:ea typeface="Cambria" panose="02040503050406030204" pitchFamily="18" charset="0"/>
              </a:rPr>
              <a:t>          </a:t>
            </a:r>
            <a:r>
              <a:rPr lang="vi-VN" sz="2800" b="1" i="1" dirty="0">
                <a:solidFill>
                  <a:srgbClr val="002060"/>
                </a:solidFill>
                <a:latin typeface="+mj-lt"/>
                <a:ea typeface="Cambria" panose="02040503050406030204" pitchFamily="18" charset="0"/>
              </a:rPr>
              <a:t>Trong chương trình Tiếng Việt lớp 3, em đã được học bài Tia nắng bé nhỏ. Nhân vật được nói đến trong bài đọc là bạn Na. Na là một cô bé nhỏ nhắn, xinh xắn, thông minh và ngoan ngoãn. Em rất thích Na bởi vì bạn ấy là một người cháu hiếu thảo. Vì bà không thể ra ngoài đi nhìn thấy nắng nên Na đã tìm cách mang nắng về cho bà.</a:t>
            </a:r>
          </a:p>
        </p:txBody>
      </p:sp>
      <p:pic>
        <p:nvPicPr>
          <p:cNvPr id="2" name="Picture 1">
            <a:extLst>
              <a:ext uri="{FF2B5EF4-FFF2-40B4-BE49-F238E27FC236}">
                <a16:creationId xmlns:a16="http://schemas.microsoft.com/office/drawing/2014/main" xmlns="" id="{3A474BF8-A9B6-40BF-8E14-1187D5D9CBF4}"/>
              </a:ext>
            </a:extLst>
          </p:cNvPr>
          <p:cNvPicPr>
            <a:picLocks noChangeAspect="1"/>
          </p:cNvPicPr>
          <p:nvPr/>
        </p:nvPicPr>
        <p:blipFill>
          <a:blip r:embed="rId3"/>
          <a:stretch>
            <a:fillRect/>
          </a:stretch>
        </p:blipFill>
        <p:spPr>
          <a:xfrm>
            <a:off x="3608583" y="266700"/>
            <a:ext cx="5736833" cy="1170533"/>
          </a:xfrm>
          <a:prstGeom prst="rect">
            <a:avLst/>
          </a:prstGeom>
        </p:spPr>
      </p:pic>
    </p:spTree>
    <p:extLst>
      <p:ext uri="{BB962C8B-B14F-4D97-AF65-F5344CB8AC3E}">
        <p14:creationId xmlns:p14="http://schemas.microsoft.com/office/powerpoint/2010/main" val="1213190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ó thể là tranh biếm họa về văn bản cho biết 'A B C'">
            <a:extLst>
              <a:ext uri="{FF2B5EF4-FFF2-40B4-BE49-F238E27FC236}">
                <a16:creationId xmlns:a16="http://schemas.microsoft.com/office/drawing/2014/main" xmlns="" id="{7C5D1FE5-CB4A-4260-9DF3-028B5ECC7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25"/>
            <a:ext cx="12191999" cy="687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ADAAE44F-9497-4D2D-98D6-2849837D2C7E}"/>
              </a:ext>
            </a:extLst>
          </p:cNvPr>
          <p:cNvSpPr/>
          <p:nvPr/>
        </p:nvSpPr>
        <p:spPr>
          <a:xfrm>
            <a:off x="0" y="1454869"/>
            <a:ext cx="12200174" cy="4890847"/>
          </a:xfrm>
          <a:prstGeom prst="rect">
            <a:avLst/>
          </a:prstGeom>
          <a:solidFill>
            <a:srgbClr val="CD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27EB66A9-C0BE-9BF5-84F5-75B31520559C}"/>
              </a:ext>
            </a:extLst>
          </p:cNvPr>
          <p:cNvSpPr txBox="1"/>
          <p:nvPr/>
        </p:nvSpPr>
        <p:spPr>
          <a:xfrm>
            <a:off x="3333906" y="1560978"/>
            <a:ext cx="8305100" cy="623149"/>
          </a:xfrm>
          <a:prstGeom prst="rect">
            <a:avLst/>
          </a:prstGeom>
          <a:solidFill>
            <a:srgbClr val="56C3E7"/>
          </a:solidFill>
          <a:ln w="19050">
            <a:solidFill>
              <a:schemeClr val="tx1"/>
            </a:solidFill>
          </a:ln>
        </p:spPr>
        <p:txBody>
          <a:bodyPr wrap="square" lIns="68479" tIns="34241" rIns="68479" bIns="34241" rtlCol="0">
            <a:spAutoFit/>
          </a:bodyPr>
          <a:lstStyle/>
          <a:p>
            <a:pPr algn="just"/>
            <a:r>
              <a:rPr lang="en-US" sz="3600" b="1" dirty="0" err="1">
                <a:latin typeface="Times New Roman" panose="02020603050405020304" pitchFamily="18" charset="0"/>
                <a:ea typeface="Arial-Rounded" pitchFamily="34" charset="0"/>
                <a:cs typeface="Times New Roman" panose="02020603050405020304" pitchFamily="18" charset="0"/>
              </a:rPr>
              <a:t>Viết</a:t>
            </a:r>
            <a:r>
              <a:rPr lang="en-US" sz="3600" b="1" dirty="0">
                <a:latin typeface="Times New Roman" panose="02020603050405020304" pitchFamily="18" charset="0"/>
                <a:ea typeface="Arial-Rounded" pitchFamily="34" charset="0"/>
                <a:cs typeface="Times New Roman" panose="02020603050405020304" pitchFamily="18" charset="0"/>
              </a:rPr>
              <a:t> 2 – 3 </a:t>
            </a:r>
            <a:r>
              <a:rPr lang="en-US" sz="3600" b="1" dirty="0" err="1">
                <a:latin typeface="Times New Roman" panose="02020603050405020304" pitchFamily="18" charset="0"/>
                <a:ea typeface="Arial-Rounded" pitchFamily="34" charset="0"/>
                <a:cs typeface="Times New Roman" panose="02020603050405020304" pitchFamily="18" charset="0"/>
              </a:rPr>
              <a:t>câu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nêu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lí</a:t>
            </a:r>
            <a:r>
              <a:rPr lang="en-US" sz="3600" b="1" dirty="0">
                <a:latin typeface="Times New Roman" panose="02020603050405020304" pitchFamily="18" charset="0"/>
                <a:ea typeface="Arial-Rounded" pitchFamily="34" charset="0"/>
                <a:cs typeface="Times New Roman" panose="02020603050405020304" pitchFamily="18" charset="0"/>
              </a:rPr>
              <a:t> do </a:t>
            </a:r>
            <a:r>
              <a:rPr lang="en-US" sz="3600" b="1" dirty="0" err="1">
                <a:latin typeface="Times New Roman" panose="02020603050405020304" pitchFamily="18" charset="0"/>
                <a:ea typeface="Arial-Rounded" pitchFamily="34" charset="0"/>
                <a:cs typeface="Times New Roman" panose="02020603050405020304" pitchFamily="18" charset="0"/>
              </a:rPr>
              <a:t>yêu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thích</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nhân</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vật</a:t>
            </a:r>
            <a:endParaRPr lang="en-US" sz="3600" b="1" dirty="0">
              <a:latin typeface="Times New Roman" panose="02020603050405020304" pitchFamily="18" charset="0"/>
              <a:ea typeface="Arial-Rounded"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E18C68BA-5D6F-FD97-D957-D4F0C267351F}"/>
              </a:ext>
            </a:extLst>
          </p:cNvPr>
          <p:cNvSpPr/>
          <p:nvPr/>
        </p:nvSpPr>
        <p:spPr>
          <a:xfrm>
            <a:off x="2515874" y="1468133"/>
            <a:ext cx="691460" cy="593394"/>
          </a:xfrm>
          <a:prstGeom prst="ellipse">
            <a:avLst/>
          </a:prstGeom>
          <a:solidFill>
            <a:srgbClr val="56C3E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2</a:t>
            </a:r>
          </a:p>
        </p:txBody>
      </p:sp>
      <p:pic>
        <p:nvPicPr>
          <p:cNvPr id="3" name="Picture 2">
            <a:extLst>
              <a:ext uri="{FF2B5EF4-FFF2-40B4-BE49-F238E27FC236}">
                <a16:creationId xmlns:a16="http://schemas.microsoft.com/office/drawing/2014/main" xmlns="" id="{9063E0CC-C60B-C17D-0A90-1B5432915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067" y="2398004"/>
            <a:ext cx="3091109" cy="2355131"/>
          </a:xfrm>
          <a:prstGeom prst="rect">
            <a:avLst/>
          </a:prstGeom>
        </p:spPr>
      </p:pic>
    </p:spTree>
    <p:extLst>
      <p:ext uri="{BB962C8B-B14F-4D97-AF65-F5344CB8AC3E}">
        <p14:creationId xmlns:p14="http://schemas.microsoft.com/office/powerpoint/2010/main" val="87857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526845" y="496714"/>
            <a:ext cx="6250012" cy="4652230"/>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Chia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sẻ</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đoạn</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văn</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với</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chỉnh</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sửa</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GB" sz="3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bổ</a:t>
            </a:r>
            <a:r>
              <a:rPr kumimoji="0" lang="en-GB" sz="3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sung ý hay.</a:t>
            </a:r>
            <a:endParaRPr kumimoji="0" lang="en-GB" sz="3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11874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reemap chart&#10;&#10;Description automatically generated">
            <a:extLst>
              <a:ext uri="{FF2B5EF4-FFF2-40B4-BE49-F238E27FC236}">
                <a16:creationId xmlns:a16="http://schemas.microsoft.com/office/drawing/2014/main" xmlns="" id="{1C079F81-48F2-C051-6A11-FC0B47FFA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xmlns="" id="{69052D12-106B-2BC0-EDA6-89EE205FD4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7066" y="2861125"/>
            <a:ext cx="6388621" cy="4020320"/>
          </a:xfrm>
          <a:prstGeom prst="rect">
            <a:avLst/>
          </a:prstGeom>
        </p:spPr>
      </p:pic>
      <p:grpSp>
        <p:nvGrpSpPr>
          <p:cNvPr id="14" name="Group 13">
            <a:extLst>
              <a:ext uri="{FF2B5EF4-FFF2-40B4-BE49-F238E27FC236}">
                <a16:creationId xmlns:a16="http://schemas.microsoft.com/office/drawing/2014/main" xmlns="" id="{529F009C-C4D9-7FB4-8030-5252AF21AC82}"/>
              </a:ext>
            </a:extLst>
          </p:cNvPr>
          <p:cNvGrpSpPr/>
          <p:nvPr/>
        </p:nvGrpSpPr>
        <p:grpSpPr>
          <a:xfrm>
            <a:off x="1115956" y="189000"/>
            <a:ext cx="3642219" cy="3240000"/>
            <a:chOff x="1189829" y="291094"/>
            <a:chExt cx="3642219" cy="3240000"/>
          </a:xfrm>
        </p:grpSpPr>
        <p:pic>
          <p:nvPicPr>
            <p:cNvPr id="15" name="Picture 14" descr="A picture containing text&#10;&#10;Description automatically generated">
              <a:extLst>
                <a:ext uri="{FF2B5EF4-FFF2-40B4-BE49-F238E27FC236}">
                  <a16:creationId xmlns:a16="http://schemas.microsoft.com/office/drawing/2014/main" xmlns="" id="{5ADFBC43-021A-9C90-54F9-95B218AC30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16" name="TextBox 15">
              <a:extLst>
                <a:ext uri="{FF2B5EF4-FFF2-40B4-BE49-F238E27FC236}">
                  <a16:creationId xmlns:a16="http://schemas.microsoft.com/office/drawing/2014/main" xmlns="" id="{D552E059-63C1-C89C-0100-32E2ED033AC8}"/>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xmlns="" id="{A3E57042-2198-4EEF-C9A0-4F18D6E05DAD}"/>
              </a:ext>
            </a:extLst>
          </p:cNvPr>
          <p:cNvGrpSpPr/>
          <p:nvPr/>
        </p:nvGrpSpPr>
        <p:grpSpPr>
          <a:xfrm>
            <a:off x="7634314" y="189000"/>
            <a:ext cx="3642219" cy="3240000"/>
            <a:chOff x="7359952" y="291095"/>
            <a:chExt cx="3642219" cy="3240000"/>
          </a:xfrm>
        </p:grpSpPr>
        <p:pic>
          <p:nvPicPr>
            <p:cNvPr id="18" name="Picture 17" descr="A picture containing text&#10;&#10;Description automatically generated">
              <a:extLst>
                <a:ext uri="{FF2B5EF4-FFF2-40B4-BE49-F238E27FC236}">
                  <a16:creationId xmlns:a16="http://schemas.microsoft.com/office/drawing/2014/main" xmlns="" id="{35AC2FC4-ECED-49B5-8B61-5D1556C638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9" name="TextBox 18">
              <a:extLst>
                <a:ext uri="{FF2B5EF4-FFF2-40B4-BE49-F238E27FC236}">
                  <a16:creationId xmlns:a16="http://schemas.microsoft.com/office/drawing/2014/main" xmlns="" id="{0146C7B9-EB9E-25BE-7C99-3859D1EC2EB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Nhận</a:t>
              </a:r>
              <a:r>
                <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3399"/>
                  </a:solidFill>
                  <a:effectLst/>
                  <a:uLnTx/>
                  <a:uFillTx/>
                  <a:latin typeface="Calibri" panose="020F0502020204030204"/>
                  <a:ea typeface="+mn-ea"/>
                  <a:cs typeface="+mn-cs"/>
                </a:rPr>
                <a:t>xét</a:t>
              </a:r>
              <a:endParaRPr kumimoji="0" lang="en-US" sz="4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13324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42"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islide色">
      <a:dk1>
        <a:srgbClr val="000000"/>
      </a:dk1>
      <a:lt1>
        <a:srgbClr val="FFFFFF"/>
      </a:lt1>
      <a:dk2>
        <a:srgbClr val="778495"/>
      </a:dk2>
      <a:lt2>
        <a:srgbClr val="F0F0F0"/>
      </a:lt2>
      <a:accent1>
        <a:srgbClr val="27AFA2"/>
      </a:accent1>
      <a:accent2>
        <a:srgbClr val="F77140"/>
      </a:accent2>
      <a:accent3>
        <a:srgbClr val="FF9E0F"/>
      </a:accent3>
      <a:accent4>
        <a:srgbClr val="F77140"/>
      </a:accent4>
      <a:accent5>
        <a:srgbClr val="27AFA2"/>
      </a:accent5>
      <a:accent6>
        <a:srgbClr val="FF9E0F"/>
      </a:accent6>
      <a:hlink>
        <a:srgbClr val="4276AA"/>
      </a:hlink>
      <a:folHlink>
        <a:srgbClr val="BFBFBF"/>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nchorCtr="0">
        <a:spAutoFit/>
      </a:bodyPr>
      <a:lstStyle>
        <a:defPPr algn="l">
          <a:defRPr dirty="0" smtClean="0"/>
        </a:defPPr>
      </a:lstStyle>
    </a:txDef>
  </a:objectDefaults>
  <a:extraClrSchemeLst/>
  <a:extLst>
    <a:ext uri="{05A4C25C-085E-4340-85A3-A5531E510DB2}">
      <thm15:themeFamily xmlns:thm15="http://schemas.microsoft.com/office/thememl/2012/main" xmlns="" name="QT.potx" id="{AEBD0564-65FA-4B13-80F3-F483FE40E815}" vid="{53A2CC4D-D4C4-4A17-A467-553F8E91B19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288</Words>
  <Application>Microsoft Office PowerPoint</Application>
  <PresentationFormat>Custom</PresentationFormat>
  <Paragraphs>27</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Minhthangpc.VN</cp:lastModifiedBy>
  <cp:revision>49</cp:revision>
  <dcterms:created xsi:type="dcterms:W3CDTF">2020-08-13T09:32:00Z</dcterms:created>
  <dcterms:modified xsi:type="dcterms:W3CDTF">2023-04-09T23:19:23Z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