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8"/>
  </p:notesMasterIdLst>
  <p:sldIdLst>
    <p:sldId id="668" r:id="rId2"/>
    <p:sldId id="648" r:id="rId3"/>
    <p:sldId id="653" r:id="rId4"/>
    <p:sldId id="654" r:id="rId5"/>
    <p:sldId id="655" r:id="rId6"/>
    <p:sldId id="656" r:id="rId7"/>
    <p:sldId id="657" r:id="rId8"/>
    <p:sldId id="658" r:id="rId9"/>
    <p:sldId id="659" r:id="rId10"/>
    <p:sldId id="660" r:id="rId11"/>
    <p:sldId id="661" r:id="rId12"/>
    <p:sldId id="662" r:id="rId13"/>
    <p:sldId id="663" r:id="rId14"/>
    <p:sldId id="664" r:id="rId15"/>
    <p:sldId id="665" r:id="rId16"/>
    <p:sldId id="666" r:id="rId17"/>
  </p:sldIdLst>
  <p:sldSz cx="12161838" cy="6858000"/>
  <p:notesSz cx="6858000" cy="9144000"/>
  <p:embeddedFontLst>
    <p:embeddedFont>
      <p:font typeface="Raleway SemiBold" charset="-93"/>
      <p:regular r:id="rId19"/>
      <p:bold r:id="rId20"/>
      <p:italic r:id="rId21"/>
      <p:boldItalic r:id="rId22"/>
    </p:embeddedFont>
    <p:embeddedFont>
      <p:font typeface="Cambria" pitchFamily="18" charset="0"/>
      <p:regular r:id="rId23"/>
      <p:bold r:id="rId24"/>
      <p:italic r:id="rId25"/>
      <p:boldItalic r:id="rId26"/>
    </p:embeddedFont>
    <p:embeddedFont>
      <p:font typeface="Maven Pro" charset="0"/>
      <p:regular r:id="rId27"/>
      <p:bold r:id="rId28"/>
    </p:embeddedFont>
    <p:embeddedFont>
      <p:font typeface="宋体" pitchFamily="2" charset="-122"/>
      <p:regular r:id="rId29"/>
    </p:embeddedFont>
    <p:embeddedFont>
      <p:font typeface="Calibri" pitchFamily="34" charset="0"/>
      <p:regular r:id="rId30"/>
      <p:bold r:id="rId31"/>
      <p:italic r:id="rId32"/>
      <p:boldItalic r:id="rId33"/>
    </p:embeddedFont>
    <p:embeddedFont>
      <p:font typeface="Gloria Hallelujah" charset="0"/>
      <p:regular r:id="rId34"/>
    </p:embeddedFont>
    <p:embeddedFont>
      <p:font typeface="Fira Sans Extra Condensed" charset="0"/>
      <p:regular r:id="rId35"/>
      <p:bold r:id="rId36"/>
      <p:italic r:id="rId37"/>
      <p:boldItalic r:id="rId38"/>
    </p:embeddedFont>
    <p:embeddedFont>
      <p:font typeface="Annifont"/>
      <p:italic r:id="rId39"/>
    </p:embeddedFont>
    <p:embeddedFont>
      <p:font typeface="Nunito" charset="-93"/>
      <p:regular r:id="rId40"/>
      <p:bold r:id="rId41"/>
      <p:italic r:id="rId42"/>
      <p:boldItalic r:id="rId43"/>
    </p:embeddedFont>
    <p:embeddedFont>
      <p:font typeface="等线" charset="-122"/>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097"/>
    <a:srgbClr val="FF53FF"/>
    <a:srgbClr val="FF9FFF"/>
    <a:srgbClr val="CC00CC"/>
    <a:srgbClr val="CDFFCD"/>
    <a:srgbClr val="9FFF9F"/>
    <a:srgbClr val="A3FFA3"/>
    <a:srgbClr val="97F3E8"/>
    <a:srgbClr val="D2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9981" autoAdjust="0"/>
  </p:normalViewPr>
  <p:slideViewPr>
    <p:cSldViewPr snapToGrid="0">
      <p:cViewPr varScale="1">
        <p:scale>
          <a:sx n="66" d="100"/>
          <a:sy n="66" d="100"/>
        </p:scale>
        <p:origin x="-834" y="-108"/>
      </p:cViewPr>
      <p:guideLst>
        <p:guide orient="horz" pos="2160"/>
        <p:guide pos="383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75243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806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04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876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062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815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7289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968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169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6126" y="6356351"/>
            <a:ext cx="2736414" cy="365125"/>
          </a:xfrm>
          <a:prstGeom prst="rect">
            <a:avLst/>
          </a:prstGeom>
        </p:spPr>
        <p:txBody>
          <a:bodyPr/>
          <a:lstStyle/>
          <a:p>
            <a:fld id="{D997B5FA-0921-464F-AAE1-844C04324D75}" type="datetimeFigureOut">
              <a:rPr lang="zh-CN" altLang="en-US" smtClean="0"/>
              <a:t>2023/3/12</a:t>
            </a:fld>
            <a:endParaRPr lang="zh-CN" altLang="en-US"/>
          </a:p>
        </p:txBody>
      </p:sp>
      <p:sp>
        <p:nvSpPr>
          <p:cNvPr id="3" name="页脚占位符 2"/>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9298" y="6356351"/>
            <a:ext cx="2736414"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61838"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15822" y="26637"/>
            <a:ext cx="1978750" cy="2217027"/>
          </a:xfrm>
          <a:prstGeom prst="rect">
            <a:avLst/>
          </a:prstGeom>
        </p:spPr>
      </p:pic>
    </p:spTree>
    <p:extLst>
      <p:ext uri="{BB962C8B-B14F-4D97-AF65-F5344CB8AC3E}">
        <p14:creationId xmlns:p14="http://schemas.microsoft.com/office/powerpoint/2010/main" val="35089073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450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2" name="TextBox 1">
            <a:extLst>
              <a:ext uri="{FF2B5EF4-FFF2-40B4-BE49-F238E27FC236}">
                <a16:creationId xmlns:a16="http://schemas.microsoft.com/office/drawing/2014/main" xmlns="" id="{6105906A-549A-48CE-7B3E-F4B8B2298E0B}"/>
              </a:ext>
            </a:extLst>
          </p:cNvPr>
          <p:cNvSpPr txBox="1"/>
          <p:nvPr userDrawn="1"/>
        </p:nvSpPr>
        <p:spPr>
          <a:xfrm>
            <a:off x="2778202" y="7189224"/>
            <a:ext cx="6605434" cy="461665"/>
          </a:xfrm>
          <a:prstGeom prst="rect">
            <a:avLst/>
          </a:prstGeom>
          <a:noFill/>
        </p:spPr>
        <p:txBody>
          <a:bodyPr wrap="square" rtlCol="0">
            <a:spAutoFit/>
          </a:bodyPr>
          <a:lstStyle/>
          <a:p>
            <a:pPr algn="ctr"/>
            <a:r>
              <a:rPr lang="en-US" sz="3600" baseline="-25000">
                <a:solidFill>
                  <a:srgbClr val="00B05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67" r:id="rId1"/>
    <p:sldLayoutId id="2147483677" r:id="rId2"/>
    <p:sldLayoutId id="2147483683"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475340" y="2281645"/>
            <a:ext cx="10843722" cy="1375955"/>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12161838"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64" y="4816700"/>
            <a:ext cx="5533743" cy="2202479"/>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7478" y="4365938"/>
            <a:ext cx="1935268" cy="2488403"/>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745125" y="2593108"/>
            <a:ext cx="10650174" cy="815580"/>
          </a:xfrm>
          <a:prstGeom prst="rect">
            <a:avLst/>
          </a:prstGeom>
          <a:noFill/>
        </p:spPr>
        <p:txBody>
          <a:bodyPr wrap="square" lIns="121893" tIns="60946" rIns="121893" bIns="60946" rtlCol="0">
            <a:spAutoFit/>
          </a:bodyPr>
          <a:lstStyle/>
          <a:p>
            <a:pPr algn="ctr"/>
            <a:r>
              <a:rPr lang="en-US" sz="4500" b="1" dirty="0" err="1">
                <a:solidFill>
                  <a:schemeClr val="tx1"/>
                </a:solidFill>
                <a:latin typeface="Times New Roman" pitchFamily="18" charset="0"/>
                <a:ea typeface="Arial-Rounded" panose="020B0500000000000000" pitchFamily="34" charset="0"/>
                <a:cs typeface="Times New Roman" pitchFamily="18" charset="0"/>
              </a:rPr>
              <a:t>Tên</a:t>
            </a:r>
            <a:r>
              <a:rPr lang="en-US" sz="4500" b="1" dirty="0">
                <a:solidFill>
                  <a:schemeClr val="tx1"/>
                </a:solidFill>
                <a:latin typeface="Times New Roman" pitchFamily="18" charset="0"/>
                <a:ea typeface="Arial-Rounded" panose="020B0500000000000000" pitchFamily="34" charset="0"/>
                <a:cs typeface="Times New Roman" pitchFamily="18" charset="0"/>
              </a:rPr>
              <a:t> </a:t>
            </a:r>
            <a:r>
              <a:rPr lang="en-US" sz="4500" b="1" dirty="0" err="1">
                <a:solidFill>
                  <a:schemeClr val="tx1"/>
                </a:solidFill>
                <a:latin typeface="Times New Roman" pitchFamily="18" charset="0"/>
                <a:ea typeface="Arial-Rounded" panose="020B0500000000000000" pitchFamily="34" charset="0"/>
                <a:cs typeface="Times New Roman" pitchFamily="18" charset="0"/>
              </a:rPr>
              <a:t>bài</a:t>
            </a:r>
            <a:r>
              <a:rPr lang="en-US" sz="4500" b="1" dirty="0" smtClean="0">
                <a:solidFill>
                  <a:schemeClr val="tx1"/>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tx1"/>
                </a:solidFill>
                <a:latin typeface="Times New Roman" pitchFamily="18" charset="0"/>
                <a:ea typeface="Arial-Rounded" panose="020B0500000000000000" pitchFamily="34" charset="0"/>
                <a:cs typeface="Times New Roman" pitchFamily="18" charset="0"/>
              </a:rPr>
              <a:t>Luyện</a:t>
            </a:r>
            <a:r>
              <a:rPr lang="en-US" sz="4500" b="1" dirty="0" smtClean="0">
                <a:solidFill>
                  <a:schemeClr val="tx1"/>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tx1"/>
                </a:solidFill>
                <a:latin typeface="Times New Roman" pitchFamily="18" charset="0"/>
                <a:ea typeface="Arial-Rounded" panose="020B0500000000000000" pitchFamily="34" charset="0"/>
                <a:cs typeface="Times New Roman" pitchFamily="18" charset="0"/>
              </a:rPr>
              <a:t>tập</a:t>
            </a:r>
            <a:r>
              <a:rPr lang="en-US" sz="4500" b="1" dirty="0" smtClean="0">
                <a:solidFill>
                  <a:schemeClr val="tx1"/>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tx1"/>
                </a:solidFill>
                <a:latin typeface="Times New Roman" pitchFamily="18" charset="0"/>
                <a:ea typeface="Arial-Rounded" panose="020B0500000000000000" pitchFamily="34" charset="0"/>
                <a:cs typeface="Times New Roman" pitchFamily="18" charset="0"/>
              </a:rPr>
              <a:t>viết</a:t>
            </a:r>
            <a:r>
              <a:rPr lang="en-US" sz="4500" b="1" dirty="0" smtClean="0">
                <a:solidFill>
                  <a:schemeClr val="tx1"/>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tx1"/>
                </a:solidFill>
                <a:latin typeface="Times New Roman" pitchFamily="18" charset="0"/>
                <a:ea typeface="Arial-Rounded" panose="020B0500000000000000" pitchFamily="34" charset="0"/>
                <a:cs typeface="Times New Roman" pitchFamily="18" charset="0"/>
              </a:rPr>
              <a:t>thư</a:t>
            </a:r>
            <a:r>
              <a:rPr lang="en-US" sz="4500" b="1" dirty="0" smtClean="0">
                <a:solidFill>
                  <a:schemeClr val="tx1"/>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tx1"/>
                </a:solidFill>
                <a:latin typeface="Times New Roman" pitchFamily="18" charset="0"/>
                <a:ea typeface="Arial-Rounded" panose="020B0500000000000000" pitchFamily="34" charset="0"/>
                <a:cs typeface="Times New Roman" pitchFamily="18" charset="0"/>
              </a:rPr>
              <a:t>điện</a:t>
            </a:r>
            <a:r>
              <a:rPr lang="en-US" sz="4500" b="1" dirty="0" smtClean="0">
                <a:solidFill>
                  <a:schemeClr val="tx1"/>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tx1"/>
                </a:solidFill>
                <a:latin typeface="Times New Roman" pitchFamily="18" charset="0"/>
                <a:ea typeface="Arial-Rounded" panose="020B0500000000000000" pitchFamily="34" charset="0"/>
                <a:cs typeface="Times New Roman" pitchFamily="18" charset="0"/>
              </a:rPr>
              <a:t>tử</a:t>
            </a:r>
            <a:endParaRPr lang="en-US" sz="4500" b="1" dirty="0">
              <a:solidFill>
                <a:schemeClr val="tx1"/>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59540" y="-18953"/>
            <a:ext cx="12002298" cy="1620932"/>
          </a:xfrm>
          <a:prstGeom prst="rect">
            <a:avLst/>
          </a:prstGeom>
          <a:noFill/>
        </p:spPr>
        <p:txBody>
          <a:bodyPr wrap="square" lIns="121893" tIns="60946" rIns="121893" bIns="6094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28">
              <a:spcBef>
                <a:spcPts val="800"/>
              </a:spcBef>
              <a:defRPr/>
            </a:pPr>
            <a:r>
              <a:rPr lang="vi-VN" altLang="en-US" sz="4500" b="1" i="1" dirty="0">
                <a:solidFill>
                  <a:srgbClr val="002060"/>
                </a:solidFill>
                <a:latin typeface="+mj-lt"/>
                <a:cs typeface="Times New Roman" panose="02020603050405020304" pitchFamily="18" charset="0"/>
              </a:rPr>
              <a:t>TRƯỜNG TIỂU HỌC ÁI MỘ A</a:t>
            </a:r>
            <a:endParaRPr lang="en-US" altLang="en-US" sz="4500" b="1" i="1" dirty="0">
              <a:solidFill>
                <a:srgbClr val="002060"/>
              </a:solidFill>
              <a:latin typeface="+mj-lt"/>
              <a:cs typeface="Times New Roman" panose="02020603050405020304" pitchFamily="18" charset="0"/>
            </a:endParaRPr>
          </a:p>
          <a:p>
            <a:pPr algn="ctr" defTabSz="1218928">
              <a:spcBef>
                <a:spcPts val="800"/>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3 </a:t>
            </a:r>
            <a:endParaRPr lang="en-US" altLang="en-US" sz="45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0" y="690400"/>
            <a:ext cx="1273498" cy="1694967"/>
          </a:xfrm>
          <a:prstGeom prst="rect">
            <a:avLst/>
          </a:prstGeom>
        </p:spPr>
      </p:pic>
      <p:pic>
        <p:nvPicPr>
          <p:cNvPr id="16" name="Picture 15"/>
          <p:cNvPicPr>
            <a:picLocks noChangeAspect="1"/>
          </p:cNvPicPr>
          <p:nvPr/>
        </p:nvPicPr>
        <p:blipFill>
          <a:blip r:embed="rId6"/>
          <a:stretch>
            <a:fillRect/>
          </a:stretch>
        </p:blipFill>
        <p:spPr>
          <a:xfrm>
            <a:off x="11017708" y="1142042"/>
            <a:ext cx="1274929" cy="1184985"/>
          </a:xfrm>
          <a:prstGeom prst="rect">
            <a:avLst/>
          </a:prstGeom>
        </p:spPr>
      </p:pic>
    </p:spTree>
    <p:extLst>
      <p:ext uri="{BB962C8B-B14F-4D97-AF65-F5344CB8AC3E}">
        <p14:creationId xmlns:p14="http://schemas.microsoft.com/office/powerpoint/2010/main" val="24174106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xmlns="" id="{DE85B90E-0E53-46C2-B945-D0495EB93B72}"/>
              </a:ext>
            </a:extLst>
          </p:cNvPr>
          <p:cNvPicPr>
            <a:picLocks noChangeAspect="1"/>
          </p:cNvPicPr>
          <p:nvPr/>
        </p:nvPicPr>
        <p:blipFill>
          <a:blip r:embed="rId5"/>
          <a:stretch>
            <a:fillRect/>
          </a:stretch>
        </p:blipFill>
        <p:spPr>
          <a:xfrm>
            <a:off x="2277367" y="2200182"/>
            <a:ext cx="7322061" cy="2134587"/>
          </a:xfrm>
          <a:prstGeom prst="rect">
            <a:avLst/>
          </a:prstGeom>
        </p:spPr>
      </p:pic>
    </p:spTree>
    <p:extLst>
      <p:ext uri="{BB962C8B-B14F-4D97-AF65-F5344CB8AC3E}">
        <p14:creationId xmlns:p14="http://schemas.microsoft.com/office/powerpoint/2010/main" val="3573470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xmlns="" id="{C1228EEF-E6A3-4C0C-8C7E-BA5AD7DB0FAA}"/>
              </a:ext>
            </a:extLst>
          </p:cNvPr>
          <p:cNvSpPr/>
          <p:nvPr/>
        </p:nvSpPr>
        <p:spPr>
          <a:xfrm>
            <a:off x="2017760" y="533653"/>
            <a:ext cx="9535986" cy="6219122"/>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Đến             </a:t>
            </a:r>
            <a:r>
              <a:rPr lang="en-US" sz="3192" dirty="0">
                <a:solidFill>
                  <a:srgbClr val="002060"/>
                </a:solidFill>
                <a:latin typeface="Calibri" panose="020F0502020204030204" pitchFamily="34" charset="0"/>
                <a:cs typeface="Calibri" panose="020F0502020204030204" pitchFamily="34" charset="0"/>
              </a:rPr>
              <a:t>Son@gmail.com</a:t>
            </a: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Chủ đề       </a:t>
            </a:r>
            <a:r>
              <a:rPr lang="vi-VN" sz="3192" dirty="0">
                <a:solidFill>
                  <a:srgbClr val="002060"/>
                </a:solidFill>
                <a:latin typeface="Calibri" panose="020F0502020204030204" pitchFamily="34" charset="0"/>
                <a:cs typeface="Calibri" panose="020F0502020204030204" pitchFamily="34" charset="0"/>
              </a:rPr>
              <a:t>Hoạt động chào mừng ngày 8/3</a:t>
            </a:r>
            <a:endParaRPr lang="vi-VN" sz="3192" kern="1200" dirty="0">
              <a:solidFill>
                <a:srgbClr val="002060"/>
              </a:solidFill>
              <a:latin typeface="Calibri" panose="020F0502020204030204" pitchFamily="34" charset="0"/>
              <a:cs typeface="Calibri" panose="020F0502020204030204" pitchFamily="34" charset="0"/>
            </a:endParaRPr>
          </a:p>
          <a:p>
            <a:pPr defTabSz="456057">
              <a:buClrTx/>
              <a:defRPr/>
            </a:pPr>
            <a:endParaRPr lang="en-US" sz="3192" kern="1200" dirty="0">
              <a:solidFill>
                <a:srgbClr val="002060"/>
              </a:solidFill>
              <a:latin typeface="Calibri" panose="020F0502020204030204" pitchFamily="34" charset="0"/>
              <a:cs typeface="Calibri" panose="020F0502020204030204" pitchFamily="34" charset="0"/>
            </a:endParaRPr>
          </a:p>
          <a:p>
            <a:pPr defTabSz="456057">
              <a:buClrTx/>
              <a:defRPr/>
            </a:pPr>
            <a:r>
              <a:rPr lang="en-US" sz="3192" kern="1200" dirty="0">
                <a:solidFill>
                  <a:srgbClr val="002060"/>
                </a:solidFill>
                <a:latin typeface="Calibri" panose="020F0502020204030204" pitchFamily="34" charset="0"/>
                <a:cs typeface="Calibri" panose="020F0502020204030204" pitchFamily="34" charset="0"/>
              </a:rPr>
              <a:t>   </a:t>
            </a:r>
            <a:r>
              <a:rPr lang="en-US" sz="3192" kern="1200" dirty="0" err="1">
                <a:solidFill>
                  <a:srgbClr val="002060"/>
                </a:solidFill>
                <a:latin typeface="Calibri" panose="020F0502020204030204" pitchFamily="34" charset="0"/>
                <a:cs typeface="Calibri" panose="020F0502020204030204" pitchFamily="34" charset="0"/>
              </a:rPr>
              <a:t>Sơn</a:t>
            </a:r>
            <a:r>
              <a:rPr lang="en-US" sz="3192" kern="1200" dirty="0">
                <a:solidFill>
                  <a:srgbClr val="002060"/>
                </a:solidFill>
                <a:latin typeface="Calibri" panose="020F0502020204030204" pitchFamily="34" charset="0"/>
                <a:cs typeface="Calibri" panose="020F0502020204030204" pitchFamily="34" charset="0"/>
              </a:rPr>
              <a:t> </a:t>
            </a:r>
            <a:r>
              <a:rPr lang="vi-VN" sz="3192" kern="1200" dirty="0">
                <a:solidFill>
                  <a:srgbClr val="002060"/>
                </a:solidFill>
                <a:latin typeface="Calibri" panose="020F0502020204030204" pitchFamily="34" charset="0"/>
                <a:cs typeface="Calibri" panose="020F0502020204030204" pitchFamily="34" charset="0"/>
              </a:rPr>
              <a:t>thân mến!</a:t>
            </a:r>
          </a:p>
          <a:p>
            <a:pPr algn="just"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192" dirty="0">
                <a:solidFill>
                  <a:srgbClr val="002060"/>
                </a:solidFill>
                <a:latin typeface="Calibri" panose="020F0502020204030204" pitchFamily="34" charset="0"/>
                <a:cs typeface="Calibri" panose="020F0502020204030204" pitchFamily="34" charset="0"/>
              </a:rPr>
              <a:t> </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Tớ </a:t>
            </a:r>
            <a:r>
              <a:rPr lang="vi-VN" sz="3192" kern="1200" dirty="0">
                <a:solidFill>
                  <a:srgbClr val="002060"/>
                </a:solidFill>
                <a:latin typeface="Calibri" panose="020F0502020204030204" pitchFamily="34" charset="0"/>
                <a:cs typeface="Calibri" panose="020F0502020204030204" pitchFamily="34" charset="0"/>
              </a:rPr>
              <a:t>cảm ơn cậu đã thông báo cho lớp tớ cùng tham gia.</a:t>
            </a:r>
            <a:endParaRPr lang="en-US" sz="3192" kern="1200" dirty="0">
              <a:solidFill>
                <a:srgbClr val="002060"/>
              </a:solidFill>
              <a:latin typeface="Calibri" panose="020F0502020204030204" pitchFamily="34" charset="0"/>
              <a:cs typeface="Calibri" panose="020F0502020204030204" pitchFamily="34" charset="0"/>
            </a:endParaRP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Tạm biệt Sơn. Chúc bạn buổi tối vui vẻ.</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Dương.</a:t>
            </a:r>
            <a:endParaRPr lang="vi-VN" sz="3192" kern="1200" dirty="0">
              <a:solidFill>
                <a:srgbClr val="002060"/>
              </a:solidFill>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xmlns="" id="{63A2ACBF-E100-4B65-90CE-7A16CBF9C364}"/>
              </a:ext>
            </a:extLst>
          </p:cNvPr>
          <p:cNvSpPr/>
          <p:nvPr/>
        </p:nvSpPr>
        <p:spPr>
          <a:xfrm>
            <a:off x="2017761" y="3620"/>
            <a:ext cx="9218119" cy="663373"/>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r>
              <a:rPr lang="vi-VN" sz="2494" b="1" kern="1200">
                <a:solidFill>
                  <a:sysClr val="windowText" lastClr="000000"/>
                </a:solidFill>
                <a:latin typeface="字魂35号-经典雅黑"/>
              </a:rPr>
              <a:t>Thư </a:t>
            </a:r>
            <a:r>
              <a:rPr lang="vi-VN" sz="2494" b="1" kern="1200" dirty="0" err="1">
                <a:solidFill>
                  <a:sysClr val="windowText" lastClr="000000"/>
                </a:solidFill>
                <a:latin typeface="字魂35号-经典雅黑"/>
              </a:rPr>
              <a:t>mới</a:t>
            </a:r>
            <a:endParaRPr lang="en-US" sz="2494" b="1" kern="1200" dirty="0">
              <a:solidFill>
                <a:sysClr val="windowText" lastClr="000000"/>
              </a:solidFill>
              <a:latin typeface="字魂35号-经典雅黑"/>
            </a:endParaRPr>
          </a:p>
        </p:txBody>
      </p:sp>
      <p:cxnSp>
        <p:nvCxnSpPr>
          <p:cNvPr id="4" name="Đường nối Thẳng 7">
            <a:extLst>
              <a:ext uri="{FF2B5EF4-FFF2-40B4-BE49-F238E27FC236}">
                <a16:creationId xmlns:a16="http://schemas.microsoft.com/office/drawing/2014/main" xmlns="" id="{C94065DF-27DD-4013-AFAA-07CE9F423731}"/>
              </a:ext>
            </a:extLst>
          </p:cNvPr>
          <p:cNvCxnSpPr>
            <a:cxnSpLocks/>
          </p:cNvCxnSpPr>
          <p:nvPr/>
        </p:nvCxnSpPr>
        <p:spPr>
          <a:xfrm>
            <a:off x="2031581" y="1387917"/>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xmlns="" id="{BDCE846A-6AFD-4E3B-A2C4-273C3D2C25B3}"/>
              </a:ext>
            </a:extLst>
          </p:cNvPr>
          <p:cNvCxnSpPr>
            <a:cxnSpLocks/>
          </p:cNvCxnSpPr>
          <p:nvPr/>
        </p:nvCxnSpPr>
        <p:spPr>
          <a:xfrm>
            <a:off x="2107592" y="1872490"/>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xmlns="" id="{17FD0AA4-DA82-483B-8BBE-C496CB07673F}"/>
              </a:ext>
            </a:extLst>
          </p:cNvPr>
          <p:cNvSpPr txBox="1">
            <a:spLocks noChangeArrowheads="1"/>
          </p:cNvSpPr>
          <p:nvPr/>
        </p:nvSpPr>
        <p:spPr bwMode="auto">
          <a:xfrm>
            <a:off x="0" y="2849508"/>
            <a:ext cx="2071313" cy="7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2114">
              <a:spcBef>
                <a:spcPct val="50000"/>
              </a:spcBef>
              <a:buClrTx/>
              <a:buNone/>
              <a:defRPr/>
            </a:pPr>
            <a:r>
              <a:rPr lang="en-US" altLang="en-US" sz="4389" b="1" kern="1200" dirty="0">
                <a:solidFill>
                  <a:srgbClr val="C00000"/>
                </a:solidFill>
              </a:rPr>
              <a:t>MẪU:</a:t>
            </a:r>
            <a:endParaRPr lang="vi-VN" altLang="en-US" sz="4389" b="1" kern="1200" dirty="0">
              <a:solidFill>
                <a:srgbClr val="C00000"/>
              </a:solidFill>
            </a:endParaRPr>
          </a:p>
        </p:txBody>
      </p:sp>
    </p:spTree>
    <p:extLst>
      <p:ext uri="{BB962C8B-B14F-4D97-AF65-F5344CB8AC3E}">
        <p14:creationId xmlns:p14="http://schemas.microsoft.com/office/powerpoint/2010/main" val="3768079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554" y="2451612"/>
            <a:ext cx="5460730" cy="4397905"/>
          </a:xfrm>
          <a:prstGeom prst="rect">
            <a:avLst/>
          </a:prstGeom>
        </p:spPr>
      </p:pic>
      <p:sp>
        <p:nvSpPr>
          <p:cNvPr id="3" name="TextBox 2">
            <a:extLst>
              <a:ext uri="{FF2B5EF4-FFF2-40B4-BE49-F238E27FC236}">
                <a16:creationId xmlns:a16="http://schemas.microsoft.com/office/drawing/2014/main" xmlns="" id="{E78C94F1-EFCA-5381-E6E0-8B51D3DEB8EC}"/>
              </a:ext>
            </a:extLst>
          </p:cNvPr>
          <p:cNvSpPr txBox="1"/>
          <p:nvPr/>
        </p:nvSpPr>
        <p:spPr>
          <a:xfrm>
            <a:off x="4293704" y="848138"/>
            <a:ext cx="4903304" cy="646331"/>
          </a:xfrm>
          <a:prstGeom prst="rect">
            <a:avLst/>
          </a:prstGeom>
          <a:noFill/>
        </p:spPr>
        <p:txBody>
          <a:bodyPr wrap="square" rtlCol="0">
            <a:spAutoFit/>
          </a:bodyPr>
          <a:lstStyle/>
          <a:p>
            <a:r>
              <a:rPr lang="en-US" sz="3600">
                <a:solidFill>
                  <a:srgbClr val="FF0000"/>
                </a:solidFill>
              </a:rPr>
              <a:t>VIẾT THƯ VÀO VỞ</a:t>
            </a:r>
            <a:endParaRPr lang="vi-VN" sz="3600" dirty="0">
              <a:solidFill>
                <a:srgbClr val="FF0000"/>
              </a:solidFill>
            </a:endParaRPr>
          </a:p>
        </p:txBody>
      </p:sp>
    </p:spTree>
    <p:extLst>
      <p:ext uri="{BB962C8B-B14F-4D97-AF65-F5344CB8AC3E}">
        <p14:creationId xmlns:p14="http://schemas.microsoft.com/office/powerpoint/2010/main" val="25170172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xmlns=""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195" y="2872250"/>
            <a:ext cx="6372816" cy="4010374"/>
          </a:xfrm>
          <a:prstGeom prst="rect">
            <a:avLst/>
          </a:prstGeom>
        </p:spPr>
      </p:pic>
      <p:grpSp>
        <p:nvGrpSpPr>
          <p:cNvPr id="3" name="Group 2">
            <a:extLst>
              <a:ext uri="{FF2B5EF4-FFF2-40B4-BE49-F238E27FC236}">
                <a16:creationId xmlns:a16="http://schemas.microsoft.com/office/drawing/2014/main" xmlns="" id="{BB4BDCC3-6D1A-42BE-B2B0-DA65D939C044}"/>
              </a:ext>
            </a:extLst>
          </p:cNvPr>
          <p:cNvGrpSpPr/>
          <p:nvPr/>
        </p:nvGrpSpPr>
        <p:grpSpPr>
          <a:xfrm>
            <a:off x="1091989" y="206918"/>
            <a:ext cx="3633208" cy="3231984"/>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xmlns=""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xmlns="" id="{3FF6A272-748B-4733-B6EB-46977B94061A}"/>
                </a:ext>
              </a:extLst>
            </p:cNvPr>
            <p:cNvSpPr txBox="1"/>
            <p:nvPr/>
          </p:nvSpPr>
          <p:spPr>
            <a:xfrm rot="20088135" flipH="1">
              <a:off x="1896516" y="1123897"/>
              <a:ext cx="2259756" cy="1320361"/>
            </a:xfrm>
            <a:prstGeom prst="rect">
              <a:avLst/>
            </a:prstGeom>
            <a:noFill/>
          </p:spPr>
          <p:txBody>
            <a:bodyPr wrap="square" rtlCol="0">
              <a:spAutoFit/>
            </a:bodyPr>
            <a:lstStyle/>
            <a:p>
              <a:pPr algn="ctr" defTabSz="456057">
                <a:buClrTx/>
                <a:defRPr/>
              </a:pPr>
              <a:r>
                <a:rPr lang="en-US" sz="3990" b="1" kern="1200" dirty="0" err="1">
                  <a:solidFill>
                    <a:srgbClr val="CC00CC"/>
                  </a:solidFill>
                  <a:latin typeface="字魂35号-经典雅黑"/>
                  <a:cs typeface="+mn-cs"/>
                </a:rPr>
                <a:t>Trình</a:t>
              </a:r>
              <a:r>
                <a:rPr lang="en-US" sz="3990" b="1" kern="1200" dirty="0">
                  <a:solidFill>
                    <a:srgbClr val="CC00CC"/>
                  </a:solidFill>
                  <a:latin typeface="字魂35号-经典雅黑"/>
                  <a:cs typeface="+mn-cs"/>
                </a:rPr>
                <a:t> </a:t>
              </a:r>
              <a:r>
                <a:rPr lang="en-US" sz="3990" b="1" kern="1200" dirty="0" err="1">
                  <a:solidFill>
                    <a:srgbClr val="CC00CC"/>
                  </a:solidFill>
                  <a:latin typeface="字魂35号-经典雅黑"/>
                  <a:cs typeface="+mn-cs"/>
                </a:rPr>
                <a:t>bày</a:t>
              </a:r>
              <a:endParaRPr lang="en-US" sz="3990" b="1" kern="1200" dirty="0">
                <a:solidFill>
                  <a:srgbClr val="CC00CC"/>
                </a:solidFill>
                <a:latin typeface="字魂35号-经典雅黑"/>
                <a:cs typeface="+mn-cs"/>
              </a:endParaRPr>
            </a:p>
          </p:txBody>
        </p:sp>
      </p:grpSp>
      <p:grpSp>
        <p:nvGrpSpPr>
          <p:cNvPr id="6" name="Group 5">
            <a:extLst>
              <a:ext uri="{FF2B5EF4-FFF2-40B4-BE49-F238E27FC236}">
                <a16:creationId xmlns:a16="http://schemas.microsoft.com/office/drawing/2014/main" xmlns="" id="{D50B6CBD-D54A-4B3F-B670-81BA51C4808B}"/>
              </a:ext>
            </a:extLst>
          </p:cNvPr>
          <p:cNvGrpSpPr/>
          <p:nvPr/>
        </p:nvGrpSpPr>
        <p:grpSpPr>
          <a:xfrm>
            <a:off x="7279252" y="80215"/>
            <a:ext cx="3633208" cy="3231984"/>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xmlns=""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xmlns="" id="{2A0E9BDF-D5A1-4197-9A31-8E9C2A8BEB02}"/>
                </a:ext>
              </a:extLst>
            </p:cNvPr>
            <p:cNvSpPr txBox="1"/>
            <p:nvPr/>
          </p:nvSpPr>
          <p:spPr>
            <a:xfrm rot="1511865">
              <a:off x="8079777" y="1125608"/>
              <a:ext cx="2221399" cy="1320361"/>
            </a:xfrm>
            <a:prstGeom prst="rect">
              <a:avLst/>
            </a:prstGeom>
            <a:noFill/>
          </p:spPr>
          <p:txBody>
            <a:bodyPr wrap="square" rtlCol="0">
              <a:spAutoFit/>
            </a:bodyPr>
            <a:lstStyle/>
            <a:p>
              <a:pPr algn="ctr" defTabSz="456057">
                <a:buClrTx/>
                <a:defRPr/>
              </a:pPr>
              <a:r>
                <a:rPr lang="en-US" sz="3990" b="1" kern="1200">
                  <a:solidFill>
                    <a:srgbClr val="FF3399"/>
                  </a:solidFill>
                  <a:latin typeface="字魂35号-经典雅黑"/>
                  <a:cs typeface="+mn-cs"/>
                </a:rPr>
                <a:t>Nhận xét</a:t>
              </a:r>
            </a:p>
          </p:txBody>
        </p:sp>
      </p:grpSp>
    </p:spTree>
    <p:extLst>
      <p:ext uri="{BB962C8B-B14F-4D97-AF65-F5344CB8AC3E}">
        <p14:creationId xmlns:p14="http://schemas.microsoft.com/office/powerpoint/2010/main" val="363154468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4392839-AFA1-4CA9-9CF9-3152DFAC6BB5}"/>
              </a:ext>
            </a:extLst>
          </p:cNvPr>
          <p:cNvGrpSpPr/>
          <p:nvPr/>
        </p:nvGrpSpPr>
        <p:grpSpPr>
          <a:xfrm>
            <a:off x="-881517" y="643769"/>
            <a:ext cx="6310436" cy="6310436"/>
            <a:chOff x="5493176" y="224576"/>
            <a:chExt cx="6326086" cy="6326086"/>
          </a:xfrm>
        </p:grpSpPr>
        <p:grpSp>
          <p:nvGrpSpPr>
            <p:cNvPr id="4" name="Group 3">
              <a:extLst>
                <a:ext uri="{FF2B5EF4-FFF2-40B4-BE49-F238E27FC236}">
                  <a16:creationId xmlns:a16="http://schemas.microsoft.com/office/drawing/2014/main" xmlns=""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xmlns=""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xmlns="" id="{BACFB9DE-32FC-42F1-BA7D-F1FA4FD8C39C}"/>
                  </a:ext>
                </a:extLst>
              </p:cNvPr>
              <p:cNvSpPr txBox="1"/>
              <p:nvPr/>
            </p:nvSpPr>
            <p:spPr>
              <a:xfrm>
                <a:off x="6547970" y="693621"/>
                <a:ext cx="3668094" cy="2246769"/>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đã</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đúng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yêu</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cầu</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đủ</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các</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phần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của</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thư</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điện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tử</a:t>
                </a:r>
                <a:r>
                  <a:rPr lang="en-US" sz="3491" kern="1200" dirty="0">
                    <a:solidFill>
                      <a:prstClr val="black"/>
                    </a:solidFill>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xmlns=""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xmlns="" id="{B23BD3CD-6BF7-4A48-B241-EC2E177680A2}"/>
              </a:ext>
            </a:extLst>
          </p:cNvPr>
          <p:cNvGrpSpPr/>
          <p:nvPr/>
        </p:nvGrpSpPr>
        <p:grpSpPr>
          <a:xfrm>
            <a:off x="3390834" y="1816471"/>
            <a:ext cx="5507018" cy="5492520"/>
            <a:chOff x="5494074" y="-76580"/>
            <a:chExt cx="6577773" cy="6577773"/>
          </a:xfrm>
        </p:grpSpPr>
        <p:grpSp>
          <p:nvGrpSpPr>
            <p:cNvPr id="9" name="Group 8">
              <a:extLst>
                <a:ext uri="{FF2B5EF4-FFF2-40B4-BE49-F238E27FC236}">
                  <a16:creationId xmlns:a16="http://schemas.microsoft.com/office/drawing/2014/main" xmlns=""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xmlns=""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xmlns="" id="{D8DF2D95-C4B0-4A3A-85CC-7B08210E7283}"/>
                  </a:ext>
                </a:extLst>
              </p:cNvPr>
              <p:cNvSpPr txBox="1"/>
              <p:nvPr/>
            </p:nvSpPr>
            <p:spPr>
              <a:xfrm>
                <a:off x="6367421" y="647318"/>
                <a:ext cx="4221478" cy="204061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err="1">
                    <a:solidFill>
                      <a:srgbClr val="FF0000"/>
                    </a:solidFill>
                    <a:latin typeface="字魂35号-经典雅黑"/>
                    <a:cs typeface="+mn-cs"/>
                  </a:rPr>
                  <a:t>có</a:t>
                </a:r>
                <a:r>
                  <a:rPr lang="en-US" sz="3491" b="1" kern="1200">
                    <a:solidFill>
                      <a:srgbClr val="FF0000"/>
                    </a:solidFill>
                    <a:latin typeface="字魂35号-经典雅黑"/>
                    <a:cs typeface="+mn-cs"/>
                  </a:rPr>
                  <a:t> nội dung trả lời hay</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dùng</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từ</a:t>
                </a:r>
                <a:r>
                  <a:rPr lang="en-US" sz="3491" kern="1200" dirty="0">
                    <a:solidFill>
                      <a:prstClr val="black"/>
                    </a:solidFill>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xmlns=""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xmlns="" id="{53A55AF1-91A8-48B7-B020-99DF1B340F25}"/>
              </a:ext>
            </a:extLst>
          </p:cNvPr>
          <p:cNvGrpSpPr/>
          <p:nvPr/>
        </p:nvGrpSpPr>
        <p:grpSpPr>
          <a:xfrm>
            <a:off x="7695215" y="1439625"/>
            <a:ext cx="4985710" cy="4971619"/>
            <a:chOff x="5494074" y="-76580"/>
            <a:chExt cx="6577773" cy="6577773"/>
          </a:xfrm>
        </p:grpSpPr>
        <p:grpSp>
          <p:nvGrpSpPr>
            <p:cNvPr id="14" name="Group 13">
              <a:extLst>
                <a:ext uri="{FF2B5EF4-FFF2-40B4-BE49-F238E27FC236}">
                  <a16:creationId xmlns:a16="http://schemas.microsoft.com/office/drawing/2014/main" xmlns=""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xmlns=""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xmlns="" id="{389CDC8E-FE50-423A-83AE-5841DB8C442A}"/>
                  </a:ext>
                </a:extLst>
              </p:cNvPr>
              <p:cNvSpPr txBox="1"/>
              <p:nvPr/>
            </p:nvSpPr>
            <p:spPr>
              <a:xfrm>
                <a:off x="6506717" y="636220"/>
                <a:ext cx="3942887" cy="224883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có</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sáng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tạo</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thêm</a:t>
                </a:r>
                <a:r>
                  <a:rPr lang="en-US" sz="3491" kern="1200" dirty="0">
                    <a:solidFill>
                      <a:prstClr val="black"/>
                    </a:solidFill>
                    <a:latin typeface="字魂35号-经典雅黑"/>
                    <a:cs typeface="+mn-cs"/>
                  </a:rPr>
                  <a:t> ý </a:t>
                </a:r>
                <a:r>
                  <a:rPr lang="en-US" sz="3491" kern="1200" dirty="0" err="1">
                    <a:solidFill>
                      <a:prstClr val="black"/>
                    </a:solidFill>
                    <a:latin typeface="字魂35号-经典雅黑"/>
                    <a:cs typeface="+mn-cs"/>
                  </a:rPr>
                  <a:t>mới</a:t>
                </a:r>
                <a:r>
                  <a:rPr lang="en-US" sz="3491" kern="1200" dirty="0">
                    <a:solidFill>
                      <a:prstClr val="black"/>
                    </a:solidFill>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xmlns=""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xmlns="" id="{E46A8BC1-FE76-4C8C-B2E6-A36C8209C5F6}"/>
              </a:ext>
            </a:extLst>
          </p:cNvPr>
          <p:cNvGrpSpPr/>
          <p:nvPr/>
        </p:nvGrpSpPr>
        <p:grpSpPr>
          <a:xfrm>
            <a:off x="4609466" y="141745"/>
            <a:ext cx="2595727" cy="1727327"/>
            <a:chOff x="84595" y="2353938"/>
            <a:chExt cx="2340000" cy="1620000"/>
          </a:xfrm>
        </p:grpSpPr>
        <p:sp>
          <p:nvSpPr>
            <p:cNvPr id="19" name="Speech Bubble: Oval 18">
              <a:extLst>
                <a:ext uri="{FF2B5EF4-FFF2-40B4-BE49-F238E27FC236}">
                  <a16:creationId xmlns:a16="http://schemas.microsoft.com/office/drawing/2014/main" xmlns=""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456057">
                <a:buClrTx/>
                <a:defRPr/>
              </a:pPr>
              <a:endParaRPr lang="en-US" sz="1995" b="1" kern="1200">
                <a:solidFill>
                  <a:prstClr val="black"/>
                </a:solidFill>
                <a:latin typeface="字魂35号-经典雅黑"/>
              </a:endParaRPr>
            </a:p>
          </p:txBody>
        </p:sp>
        <p:sp>
          <p:nvSpPr>
            <p:cNvPr id="20" name="TextBox 19">
              <a:extLst>
                <a:ext uri="{FF2B5EF4-FFF2-40B4-BE49-F238E27FC236}">
                  <a16:creationId xmlns:a16="http://schemas.microsoft.com/office/drawing/2014/main" xmlns="" id="{277A3872-AB4B-4ACB-9000-D5E57CF41228}"/>
                </a:ext>
              </a:extLst>
            </p:cNvPr>
            <p:cNvSpPr txBox="1"/>
            <p:nvPr/>
          </p:nvSpPr>
          <p:spPr>
            <a:xfrm>
              <a:off x="154825" y="2775657"/>
              <a:ext cx="2116815" cy="835023"/>
            </a:xfrm>
            <a:prstGeom prst="rect">
              <a:avLst/>
            </a:prstGeom>
            <a:noFill/>
          </p:spPr>
          <p:txBody>
            <a:bodyPr wrap="square">
              <a:spAutoFit/>
            </a:bodyPr>
            <a:lstStyle/>
            <a:p>
              <a:pPr algn="ctr" defTabSz="456057">
                <a:buClrTx/>
                <a:defRPr/>
              </a:pPr>
              <a:r>
                <a:rPr lang="en-US" sz="2594" b="1" kern="1200" dirty="0" err="1">
                  <a:solidFill>
                    <a:srgbClr val="CC00CC"/>
                  </a:solidFill>
                  <a:latin typeface="字魂35号-经典雅黑"/>
                  <a:cs typeface="+mn-cs"/>
                </a:rPr>
                <a:t>Trao</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đổi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bài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viết</a:t>
              </a:r>
              <a:endParaRPr lang="en-US" sz="2594" b="1" kern="1200" dirty="0">
                <a:solidFill>
                  <a:srgbClr val="CC00CC"/>
                </a:solidFill>
                <a:latin typeface="字魂35号-经典雅黑"/>
                <a:cs typeface="+mn-cs"/>
              </a:endParaRPr>
            </a:p>
          </p:txBody>
        </p:sp>
      </p:grpSp>
      <p:grpSp>
        <p:nvGrpSpPr>
          <p:cNvPr id="21" name="Group 20">
            <a:extLst>
              <a:ext uri="{FF2B5EF4-FFF2-40B4-BE49-F238E27FC236}">
                <a16:creationId xmlns:a16="http://schemas.microsoft.com/office/drawing/2014/main" xmlns="" id="{03EF3B9A-0F16-4AB2-9B85-8FD8A8BBEAEA}"/>
              </a:ext>
            </a:extLst>
          </p:cNvPr>
          <p:cNvGrpSpPr/>
          <p:nvPr/>
        </p:nvGrpSpPr>
        <p:grpSpPr>
          <a:xfrm>
            <a:off x="7137277" y="8483"/>
            <a:ext cx="2334211" cy="1926707"/>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xmlns=""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xmlns=""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69308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xmlns=""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 name="Rectangle: Rounded Corners 1">
            <a:extLst>
              <a:ext uri="{FF2B5EF4-FFF2-40B4-BE49-F238E27FC236}">
                <a16:creationId xmlns:a16="http://schemas.microsoft.com/office/drawing/2014/main" xmlns="" id="{3CF2C350-9A63-49AC-BD80-E8AAFDEBC737}"/>
              </a:ext>
            </a:extLst>
          </p:cNvPr>
          <p:cNvSpPr/>
          <p:nvPr/>
        </p:nvSpPr>
        <p:spPr>
          <a:xfrm>
            <a:off x="869336" y="826476"/>
            <a:ext cx="10423166" cy="531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15" name="Text Box 4">
            <a:extLst>
              <a:ext uri="{FF2B5EF4-FFF2-40B4-BE49-F238E27FC236}">
                <a16:creationId xmlns:a16="http://schemas.microsoft.com/office/drawing/2014/main" xmlns="" id="{7E793470-B545-4BBE-A9C5-0A6166DD8B1A}"/>
              </a:ext>
            </a:extLst>
          </p:cNvPr>
          <p:cNvSpPr txBox="1">
            <a:spLocks noChangeArrowheads="1"/>
          </p:cNvSpPr>
          <p:nvPr/>
        </p:nvSpPr>
        <p:spPr bwMode="auto">
          <a:xfrm>
            <a:off x="1724423" y="2293553"/>
            <a:ext cx="9568079" cy="40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50000"/>
              </a:spcBef>
              <a:buClrTx/>
              <a:buNone/>
              <a:defRPr/>
            </a:pPr>
            <a:r>
              <a:rPr lang="vi-VN" altLang="en-US" sz="3990" b="1" kern="120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Xem lại </a:t>
            </a:r>
            <a:r>
              <a:rPr lang="vi-VN" altLang="en-US" sz="3990" b="1" kern="1200">
                <a:solidFill>
                  <a:srgbClr val="3C72BE"/>
                </a:solidFill>
                <a:latin typeface="Calibri" panose="020F0502020204030204" pitchFamily="34" charset="0"/>
                <a:ea typeface="字魂35号-经典雅黑"/>
                <a:cs typeface="Calibri" panose="020F0502020204030204" pitchFamily="34" charset="0"/>
              </a:rPr>
              <a:t>bài</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 học hôm nay</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Viết thư điện tử cho 1 người thân của em thông báo tình hình học tập.</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Chuẩn bị: bài học tiếp theo</a:t>
            </a:r>
          </a:p>
          <a:p>
            <a:pPr defTabSz="912114">
              <a:spcBef>
                <a:spcPct val="50000"/>
              </a:spcBef>
              <a:buClrTx/>
              <a:buNone/>
              <a:defRPr/>
            </a:pPr>
            <a:endParaRPr lang="en-US" altLang="en-US" sz="3990" b="1" kern="1200">
              <a:solidFill>
                <a:srgbClr val="3C72BE"/>
              </a:solidFill>
              <a:latin typeface="Calibri" panose="020F0502020204030204" pitchFamily="34" charset="0"/>
              <a:ea typeface="字魂35号-经典雅黑"/>
              <a:cs typeface="Calibri" panose="020F0502020204030204" pitchFamily="34" charset="0"/>
            </a:endParaRPr>
          </a:p>
        </p:txBody>
      </p:sp>
      <p:sp>
        <p:nvSpPr>
          <p:cNvPr id="16" name="Text Box 19">
            <a:extLst>
              <a:ext uri="{FF2B5EF4-FFF2-40B4-BE49-F238E27FC236}">
                <a16:creationId xmlns:a16="http://schemas.microsoft.com/office/drawing/2014/main" xmlns="" id="{5A113784-358C-4A12-A1BD-A66EB2AB9D3B}"/>
              </a:ext>
            </a:extLst>
          </p:cNvPr>
          <p:cNvSpPr txBox="1">
            <a:spLocks noChangeArrowheads="1"/>
          </p:cNvSpPr>
          <p:nvPr/>
        </p:nvSpPr>
        <p:spPr bwMode="auto">
          <a:xfrm>
            <a:off x="4191269" y="1066375"/>
            <a:ext cx="775981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0"/>
              </a:spcBef>
              <a:buClrTx/>
              <a:buNone/>
              <a:defRPr/>
            </a:pPr>
            <a:r>
              <a:rPr lang="vi-VN"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DẶN DÒ</a:t>
            </a:r>
            <a:endParaRPr lang="en-US"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endParaRPr>
          </a:p>
        </p:txBody>
      </p:sp>
    </p:spTree>
    <p:extLst>
      <p:ext uri="{BB962C8B-B14F-4D97-AF65-F5344CB8AC3E}">
        <p14:creationId xmlns:p14="http://schemas.microsoft.com/office/powerpoint/2010/main" val="68966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a:solidFill>
            <a:srgbClr val="3C72BE"/>
          </a:solidFill>
        </p:spPr>
      </p:pic>
      <p:pic>
        <p:nvPicPr>
          <p:cNvPr id="9" name="图片 8">
            <a:extLst>
              <a:ext uri="{FF2B5EF4-FFF2-40B4-BE49-F238E27FC236}">
                <a16:creationId xmlns:a16="http://schemas.microsoft.com/office/drawing/2014/main" xmlns=""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xmlns=""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xmlns=""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xmlns=""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xmlns="" id="{634137AE-C49F-4230-85A3-34639B840328}"/>
              </a:ext>
            </a:extLst>
          </p:cNvPr>
          <p:cNvPicPr>
            <a:picLocks noChangeAspect="1"/>
          </p:cNvPicPr>
          <p:nvPr/>
        </p:nvPicPr>
        <p:blipFill>
          <a:blip r:embed="rId8"/>
          <a:stretch>
            <a:fillRect/>
          </a:stretch>
        </p:blipFill>
        <p:spPr>
          <a:xfrm>
            <a:off x="1587103" y="2455989"/>
            <a:ext cx="9158658" cy="1489954"/>
          </a:xfrm>
          <a:prstGeom prst="rect">
            <a:avLst/>
          </a:prstGeom>
        </p:spPr>
      </p:pic>
    </p:spTree>
    <p:extLst>
      <p:ext uri="{BB962C8B-B14F-4D97-AF65-F5344CB8AC3E}">
        <p14:creationId xmlns:p14="http://schemas.microsoft.com/office/powerpoint/2010/main" val="1600956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xmlns="" id="{3364F248-F932-4496-8A3F-3D207E603331}"/>
              </a:ext>
            </a:extLst>
          </p:cNvPr>
          <p:cNvSpPr/>
          <p:nvPr/>
        </p:nvSpPr>
        <p:spPr>
          <a:xfrm>
            <a:off x="1298959" y="1883783"/>
            <a:ext cx="934478" cy="934478"/>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1</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xmlns="" id="{0CF00119-919F-4BC3-A2F0-AAE596DAB771}"/>
              </a:ext>
            </a:extLst>
          </p:cNvPr>
          <p:cNvSpPr/>
          <p:nvPr/>
        </p:nvSpPr>
        <p:spPr>
          <a:xfrm>
            <a:off x="1623985" y="4070346"/>
            <a:ext cx="946693" cy="889211"/>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2</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xmlns="" id="{D4C57102-E524-4078-847B-3093F720BE0D}"/>
              </a:ext>
            </a:extLst>
          </p:cNvPr>
          <p:cNvSpPr txBox="1"/>
          <p:nvPr/>
        </p:nvSpPr>
        <p:spPr>
          <a:xfrm>
            <a:off x="2258624" y="1760837"/>
            <a:ext cx="8492075" cy="1320165"/>
          </a:xfrm>
          <a:prstGeom prst="rect">
            <a:avLst/>
          </a:prstGeom>
          <a:noFill/>
        </p:spPr>
        <p:txBody>
          <a:bodyPr wrap="square">
            <a:spAutoFit/>
          </a:bodyPr>
          <a:lstStyle/>
          <a:p>
            <a:pPr indent="456057" algn="just"/>
            <a:r>
              <a:rPr lang="en-US"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t>
            </a:r>
            <a:r>
              <a:rPr lang="vi-VN"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iết được lá thư gửi bạn bè theo hình thức thư điện tử.</a:t>
            </a:r>
            <a:endParaRPr lang="vi-VN" sz="3990" b="1" kern="12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xmlns="" id="{E1882421-30AB-4E33-8B15-7B49A2A5ECA0}"/>
              </a:ext>
            </a:extLst>
          </p:cNvPr>
          <p:cNvSpPr txBox="1"/>
          <p:nvPr/>
        </p:nvSpPr>
        <p:spPr>
          <a:xfrm>
            <a:off x="2532124" y="3956330"/>
            <a:ext cx="8492075" cy="1320165"/>
          </a:xfrm>
          <a:prstGeom prst="rect">
            <a:avLst/>
          </a:prstGeom>
          <a:noFill/>
        </p:spPr>
        <p:txBody>
          <a:bodyPr wrap="square">
            <a:spAutoFit/>
          </a:bodyPr>
          <a:lstStyle/>
          <a:p>
            <a:pPr indent="456057" algn="just"/>
            <a:r>
              <a:rPr lang="vi-VN" sz="399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Bước đầu biết thể hiện tình cảm với bạn bè qua bức thư.</a:t>
            </a:r>
            <a:endParaRPr lang="vi-VN" sz="3990" b="1" kern="1200" dirty="0">
              <a:solidFill>
                <a:srgbClr val="FF66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xmlns="" id="{B435EA64-AE15-420C-A399-79781356637F}"/>
              </a:ext>
            </a:extLst>
          </p:cNvPr>
          <p:cNvSpPr/>
          <p:nvPr/>
        </p:nvSpPr>
        <p:spPr>
          <a:xfrm>
            <a:off x="822101" y="829407"/>
            <a:ext cx="10517637" cy="524986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5" name="Rectangle: Rounded Corners 4">
            <a:extLst>
              <a:ext uri="{FF2B5EF4-FFF2-40B4-BE49-F238E27FC236}">
                <a16:creationId xmlns:a16="http://schemas.microsoft.com/office/drawing/2014/main" xmlns="" id="{E5437765-17E4-4F0A-8140-9646A74CEE08}"/>
              </a:ext>
            </a:extLst>
          </p:cNvPr>
          <p:cNvSpPr/>
          <p:nvPr/>
        </p:nvSpPr>
        <p:spPr>
          <a:xfrm>
            <a:off x="2233437" y="249187"/>
            <a:ext cx="7694964" cy="11316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pic>
        <p:nvPicPr>
          <p:cNvPr id="3" name="图片 2">
            <a:extLst>
              <a:ext uri="{FF2B5EF4-FFF2-40B4-BE49-F238E27FC236}">
                <a16:creationId xmlns:a16="http://schemas.microsoft.com/office/drawing/2014/main" xmlns=""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58624" y="405190"/>
            <a:ext cx="998352" cy="831059"/>
          </a:xfrm>
          <a:prstGeom prst="rect">
            <a:avLst/>
          </a:prstGeom>
        </p:spPr>
      </p:pic>
      <p:sp>
        <p:nvSpPr>
          <p:cNvPr id="7" name="椭圆 6">
            <a:extLst>
              <a:ext uri="{FF2B5EF4-FFF2-40B4-BE49-F238E27FC236}">
                <a16:creationId xmlns:a16="http://schemas.microsoft.com/office/drawing/2014/main" xmlns="" id="{46B849DC-C41D-4307-8C27-97E609FA7374}"/>
              </a:ext>
            </a:extLst>
          </p:cNvPr>
          <p:cNvSpPr/>
          <p:nvPr/>
        </p:nvSpPr>
        <p:spPr>
          <a:xfrm>
            <a:off x="9886561" y="4561571"/>
            <a:ext cx="2275277" cy="227527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zh-CN" altLang="en-US" sz="1795" kern="1200">
              <a:solidFill>
                <a:prstClr val="white"/>
              </a:solidFill>
              <a:latin typeface="Calibri" panose="020F0502020204030204" pitchFamily="34" charset="0"/>
              <a:ea typeface="字魂35号-经典雅黑"/>
              <a:cs typeface="Calibri" panose="020F0502020204030204" pitchFamily="34" charset="0"/>
              <a:sym typeface="+mn-lt"/>
            </a:endParaRPr>
          </a:p>
        </p:txBody>
      </p:sp>
      <p:pic>
        <p:nvPicPr>
          <p:cNvPr id="4" name="Picture 3">
            <a:extLst>
              <a:ext uri="{FF2B5EF4-FFF2-40B4-BE49-F238E27FC236}">
                <a16:creationId xmlns:a16="http://schemas.microsoft.com/office/drawing/2014/main" xmlns="" id="{754F0B9F-6E3C-4FA7-B6AA-4182B6F24192}"/>
              </a:ext>
            </a:extLst>
          </p:cNvPr>
          <p:cNvPicPr>
            <a:picLocks noChangeAspect="1"/>
          </p:cNvPicPr>
          <p:nvPr/>
        </p:nvPicPr>
        <p:blipFill>
          <a:blip r:embed="rId5"/>
          <a:stretch>
            <a:fillRect/>
          </a:stretch>
        </p:blipFill>
        <p:spPr>
          <a:xfrm>
            <a:off x="3450667" y="292715"/>
            <a:ext cx="5868595" cy="1179801"/>
          </a:xfrm>
          <a:prstGeom prst="rect">
            <a:avLst/>
          </a:prstGeom>
        </p:spPr>
      </p:pic>
    </p:spTree>
    <p:extLst>
      <p:ext uri="{BB962C8B-B14F-4D97-AF65-F5344CB8AC3E}">
        <p14:creationId xmlns:p14="http://schemas.microsoft.com/office/powerpoint/2010/main" val="1368283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xmlns="" id="{F28942AF-563D-4004-B5C9-C290AE461E28}"/>
              </a:ext>
            </a:extLst>
          </p:cNvPr>
          <p:cNvPicPr>
            <a:picLocks noChangeAspect="1"/>
          </p:cNvPicPr>
          <p:nvPr/>
        </p:nvPicPr>
        <p:blipFill>
          <a:blip r:embed="rId5"/>
          <a:stretch>
            <a:fillRect/>
          </a:stretch>
        </p:blipFill>
        <p:spPr>
          <a:xfrm>
            <a:off x="2229860" y="2299787"/>
            <a:ext cx="7322061" cy="1441302"/>
          </a:xfrm>
          <a:prstGeom prst="rect">
            <a:avLst/>
          </a:prstGeom>
        </p:spPr>
      </p:pic>
    </p:spTree>
    <p:extLst>
      <p:ext uri="{BB962C8B-B14F-4D97-AF65-F5344CB8AC3E}">
        <p14:creationId xmlns:p14="http://schemas.microsoft.com/office/powerpoint/2010/main" val="3944169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xmlns=""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lang="vi-VN" altLang="en-US" sz="6583"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46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FE3177FE-7AFD-4FC4-8D67-77CE3B3DC92D}"/>
              </a:ext>
            </a:extLst>
          </p:cNvPr>
          <p:cNvSpPr/>
          <p:nvPr/>
        </p:nvSpPr>
        <p:spPr>
          <a:xfrm>
            <a:off x="8161733" y="2215119"/>
            <a:ext cx="3620047"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xmlns="" id="{DFD5F9C3-F977-4E0E-A849-8B3AD1A80EBA}"/>
              </a:ext>
            </a:extLst>
          </p:cNvPr>
          <p:cNvSpPr/>
          <p:nvPr/>
        </p:nvSpPr>
        <p:spPr>
          <a:xfrm>
            <a:off x="7278100" y="251898"/>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7544951" y="354554"/>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092" b="1" dirty="0">
                <a:solidFill>
                  <a:srgbClr val="C00000"/>
                </a:solidFill>
                <a:latin typeface="Cambria" panose="02040503050406030204" pitchFamily="18" charset="0"/>
                <a:ea typeface="Cambria" panose="02040503050406030204" pitchFamily="18" charset="0"/>
              </a:rPr>
              <a:t>a. Bức thư trên do ai viết, gửi cho ai?</a:t>
            </a:r>
            <a:endParaRPr lang="vi-VN" altLang="en-US" sz="3092" b="1" kern="1200" dirty="0">
              <a:solidFill>
                <a:srgbClr val="C00000"/>
              </a:solidFill>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xmlns="" id="{9C9C9290-F6FC-4C31-99EC-BB1A9FC6DD82}"/>
              </a:ext>
            </a:extLst>
          </p:cNvPr>
          <p:cNvSpPr txBox="1"/>
          <p:nvPr/>
        </p:nvSpPr>
        <p:spPr>
          <a:xfrm>
            <a:off x="8247246" y="2417618"/>
            <a:ext cx="3429153" cy="2793838"/>
          </a:xfrm>
          <a:prstGeom prst="rect">
            <a:avLst/>
          </a:prstGeom>
          <a:noFill/>
        </p:spPr>
        <p:txBody>
          <a:bodyPr wrap="square">
            <a:spAutoFit/>
          </a:bodyPr>
          <a:lstStyle/>
          <a:p>
            <a:pPr algn="ctr" defTabSz="456057"/>
            <a:r>
              <a:rPr lang="vi-VN" sz="4389"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lang="en-US" sz="4389"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589B5798-6207-44A6-885A-C56D0AA46609}"/>
              </a:ext>
            </a:extLst>
          </p:cNvPr>
          <p:cNvPicPr>
            <a:picLocks noChangeAspect="1"/>
          </p:cNvPicPr>
          <p:nvPr/>
        </p:nvPicPr>
        <p:blipFill>
          <a:blip r:embed="rId3"/>
          <a:stretch>
            <a:fillRect/>
          </a:stretch>
        </p:blipFill>
        <p:spPr>
          <a:xfrm>
            <a:off x="57820" y="825151"/>
            <a:ext cx="7487131" cy="6039620"/>
          </a:xfrm>
          <a:prstGeom prst="rect">
            <a:avLst/>
          </a:prstGeom>
        </p:spPr>
      </p:pic>
      <p:cxnSp>
        <p:nvCxnSpPr>
          <p:cNvPr id="5" name="Straight Connector 4">
            <a:extLst>
              <a:ext uri="{FF2B5EF4-FFF2-40B4-BE49-F238E27FC236}">
                <a16:creationId xmlns:a16="http://schemas.microsoft.com/office/drawing/2014/main" xmlns="" id="{5105A413-B49A-41F9-AFB6-E7132015FD7B}"/>
              </a:ext>
            </a:extLst>
          </p:cNvPr>
          <p:cNvCxnSpPr/>
          <p:nvPr/>
        </p:nvCxnSpPr>
        <p:spPr>
          <a:xfrm>
            <a:off x="2840929" y="3124954"/>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EA26531-17FF-491E-8005-D759C2A7EE02}"/>
              </a:ext>
            </a:extLst>
          </p:cNvPr>
          <p:cNvCxnSpPr>
            <a:cxnSpLocks/>
          </p:cNvCxnSpPr>
          <p:nvPr/>
        </p:nvCxnSpPr>
        <p:spPr>
          <a:xfrm>
            <a:off x="2694369" y="5471809"/>
            <a:ext cx="380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5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FD5F9C3-F977-4E0E-A849-8B3AD1A80EBA}"/>
              </a:ext>
            </a:extLst>
          </p:cNvPr>
          <p:cNvSpPr/>
          <p:nvPr/>
        </p:nvSpPr>
        <p:spPr>
          <a:xfrm>
            <a:off x="304047" y="26923"/>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0" y="26923"/>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092" b="1" dirty="0">
                <a:solidFill>
                  <a:srgbClr val="C00000"/>
                </a:solidFill>
                <a:latin typeface="Cambria" panose="02040503050406030204" pitchFamily="18" charset="0"/>
                <a:ea typeface="Cambria" panose="02040503050406030204" pitchFamily="18" charset="0"/>
              </a:rPr>
              <a:t>b. Thư gồm những phần nào?</a:t>
            </a:r>
            <a:endParaRPr lang="vi-VN" altLang="en-US" sz="3092" b="1" kern="1200" dirty="0">
              <a:solidFill>
                <a:srgbClr val="C0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589B5798-6207-44A6-885A-C56D0AA46609}"/>
              </a:ext>
            </a:extLst>
          </p:cNvPr>
          <p:cNvPicPr>
            <a:picLocks noChangeAspect="1"/>
          </p:cNvPicPr>
          <p:nvPr/>
        </p:nvPicPr>
        <p:blipFill>
          <a:blip r:embed="rId3"/>
          <a:stretch>
            <a:fillRect/>
          </a:stretch>
        </p:blipFill>
        <p:spPr>
          <a:xfrm>
            <a:off x="2794426" y="1173430"/>
            <a:ext cx="8076220" cy="5657646"/>
          </a:xfrm>
          <a:prstGeom prst="rect">
            <a:avLst/>
          </a:prstGeom>
        </p:spPr>
      </p:pic>
      <p:cxnSp>
        <p:nvCxnSpPr>
          <p:cNvPr id="5" name="Straight Connector 4">
            <a:extLst>
              <a:ext uri="{FF2B5EF4-FFF2-40B4-BE49-F238E27FC236}">
                <a16:creationId xmlns:a16="http://schemas.microsoft.com/office/drawing/2014/main" xmlns="" id="{5105A413-B49A-41F9-AFB6-E7132015FD7B}"/>
              </a:ext>
            </a:extLst>
          </p:cNvPr>
          <p:cNvCxnSpPr/>
          <p:nvPr/>
        </p:nvCxnSpPr>
        <p:spPr>
          <a:xfrm>
            <a:off x="1996305" y="2046787"/>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C47EF88-97E4-4382-87A7-C8241E6ECA17}"/>
              </a:ext>
            </a:extLst>
          </p:cNvPr>
          <p:cNvCxnSpPr/>
          <p:nvPr/>
        </p:nvCxnSpPr>
        <p:spPr>
          <a:xfrm>
            <a:off x="1871783" y="262187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A184A47-97F1-467D-AF53-6A854BBE3393}"/>
              </a:ext>
            </a:extLst>
          </p:cNvPr>
          <p:cNvCxnSpPr/>
          <p:nvPr/>
        </p:nvCxnSpPr>
        <p:spPr>
          <a:xfrm>
            <a:off x="1871783" y="3181963"/>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D673E7-1039-44F9-956A-0DBA6871C9F9}"/>
              </a:ext>
            </a:extLst>
          </p:cNvPr>
          <p:cNvCxnSpPr/>
          <p:nvPr/>
        </p:nvCxnSpPr>
        <p:spPr>
          <a:xfrm>
            <a:off x="1871783" y="3790055"/>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0C597E8-62CB-45BE-9209-F0E488D8E8D0}"/>
              </a:ext>
            </a:extLst>
          </p:cNvPr>
          <p:cNvCxnSpPr/>
          <p:nvPr/>
        </p:nvCxnSpPr>
        <p:spPr>
          <a:xfrm>
            <a:off x="1871783" y="502799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2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1" y="3172461"/>
            <a:ext cx="3834224" cy="3087967"/>
          </a:xfrm>
          <a:prstGeom prst="rect">
            <a:avLst/>
          </a:prstGeom>
        </p:spPr>
      </p:pic>
      <p:sp>
        <p:nvSpPr>
          <p:cNvPr id="3" name="TextBox 79">
            <a:extLst>
              <a:ext uri="{FF2B5EF4-FFF2-40B4-BE49-F238E27FC236}">
                <a16:creationId xmlns:a16="http://schemas.microsoft.com/office/drawing/2014/main" xmlns="" id="{08E711A1-45B8-4FCD-9B47-DF719E7AA970}"/>
              </a:ext>
            </a:extLst>
          </p:cNvPr>
          <p:cNvSpPr txBox="1">
            <a:spLocks noChangeArrowheads="1"/>
          </p:cNvSpPr>
          <p:nvPr/>
        </p:nvSpPr>
        <p:spPr bwMode="auto">
          <a:xfrm>
            <a:off x="1520230" y="1025553"/>
            <a:ext cx="933040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399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lang="en-US" altLang="en-US" sz="3990"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811E2B46-6B7E-4371-B4B2-7C9AD8977203}"/>
              </a:ext>
            </a:extLst>
          </p:cNvPr>
          <p:cNvSpPr/>
          <p:nvPr/>
        </p:nvSpPr>
        <p:spPr>
          <a:xfrm>
            <a:off x="5073768" y="2756701"/>
            <a:ext cx="6033411"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xmlns="" id="{411FBC9A-A348-4369-BB2E-B9466430C4CF}"/>
              </a:ext>
            </a:extLst>
          </p:cNvPr>
          <p:cNvSpPr txBox="1"/>
          <p:nvPr/>
        </p:nvSpPr>
        <p:spPr>
          <a:xfrm>
            <a:off x="5358810" y="2959199"/>
            <a:ext cx="5578515" cy="2855241"/>
          </a:xfrm>
          <a:prstGeom prst="rect">
            <a:avLst/>
          </a:prstGeom>
          <a:noFill/>
        </p:spPr>
        <p:txBody>
          <a:bodyPr wrap="square">
            <a:spAutoFit/>
          </a:bodyPr>
          <a:lstStyle/>
          <a:p>
            <a:pPr algn="ctr" defTabSz="456057"/>
            <a:r>
              <a:rPr lang="vi-VN" sz="3591"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lang="en-US" sz="3591"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22466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xmlns=""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lang="vi-VN" altLang="en-US" sz="6583" kern="12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64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5DE8D05-9C04-4232-80B1-83CA5ECD9545}"/>
              </a:ext>
            </a:extLst>
          </p:cNvPr>
          <p:cNvPicPr>
            <a:picLocks noChangeAspect="1"/>
          </p:cNvPicPr>
          <p:nvPr/>
        </p:nvPicPr>
        <p:blipFill>
          <a:blip r:embed="rId2"/>
          <a:stretch>
            <a:fillRect/>
          </a:stretch>
        </p:blipFill>
        <p:spPr>
          <a:xfrm>
            <a:off x="2413365" y="1510748"/>
            <a:ext cx="7601148" cy="5010495"/>
          </a:xfrm>
          <a:prstGeom prst="rect">
            <a:avLst/>
          </a:prstGeom>
        </p:spPr>
      </p:pic>
      <p:sp>
        <p:nvSpPr>
          <p:cNvPr id="10" name="TextBox 9">
            <a:extLst>
              <a:ext uri="{FF2B5EF4-FFF2-40B4-BE49-F238E27FC236}">
                <a16:creationId xmlns:a16="http://schemas.microsoft.com/office/drawing/2014/main" xmlns="" id="{2FD2E326-B603-4E23-9C3A-E820A8788C83}"/>
              </a:ext>
            </a:extLst>
          </p:cNvPr>
          <p:cNvSpPr txBox="1"/>
          <p:nvPr/>
        </p:nvSpPr>
        <p:spPr>
          <a:xfrm>
            <a:off x="2590725" y="336756"/>
            <a:ext cx="7246428" cy="706135"/>
          </a:xfrm>
          <a:prstGeom prst="rect">
            <a:avLst/>
          </a:prstGeom>
          <a:noFill/>
        </p:spPr>
        <p:txBody>
          <a:bodyPr wrap="square" rtlCol="0">
            <a:spAutoFit/>
          </a:bodyPr>
          <a:lstStyle/>
          <a:p>
            <a:pPr algn="ctr"/>
            <a:r>
              <a:rPr lang="en-US" sz="3990" b="1" dirty="0" err="1">
                <a:solidFill>
                  <a:srgbClr val="FF0000"/>
                </a:solidFill>
                <a:latin typeface="Calibri" panose="020F0502020204030204" pitchFamily="34" charset="0"/>
                <a:cs typeface="Calibri" panose="020F0502020204030204" pitchFamily="34" charset="0"/>
              </a:rPr>
              <a:t>Các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bước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viết</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thư</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điện</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tử</a:t>
            </a:r>
            <a:endParaRPr lang="en-US" sz="399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976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361</Words>
  <Application>Microsoft Office PowerPoint</Application>
  <PresentationFormat>Custom</PresentationFormat>
  <Paragraphs>50</Paragraphs>
  <Slides>16</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Arial</vt:lpstr>
      <vt:lpstr>Arial-Rounded</vt:lpstr>
      <vt:lpstr>Raleway SemiBold</vt:lpstr>
      <vt:lpstr>Times New Roman</vt:lpstr>
      <vt:lpstr>Cambria</vt:lpstr>
      <vt:lpstr>Maven Pro</vt:lpstr>
      <vt:lpstr>宋体</vt:lpstr>
      <vt:lpstr>Calibri</vt:lpstr>
      <vt:lpstr>字魂80号-萌趣小鱼体</vt:lpstr>
      <vt:lpstr>Gloria Hallelujah</vt:lpstr>
      <vt:lpstr>Fira Sans Extra Condensed</vt:lpstr>
      <vt:lpstr>Annifont</vt:lpstr>
      <vt:lpstr>Nunito</vt:lpstr>
      <vt:lpstr>字魂35号-经典雅黑</vt:lpstr>
      <vt:lpstr>等线</vt:lpstr>
      <vt:lpstr>Team Building Class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Class</dc:title>
  <dc:creator>PC</dc:creator>
  <cp:lastModifiedBy>Minhthangpc.VN</cp:lastModifiedBy>
  <cp:revision>197</cp:revision>
  <dcterms:modified xsi:type="dcterms:W3CDTF">2023-03-12T00:21:18Z</dcterms:modified>
</cp:coreProperties>
</file>