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A6529-7BDC-4B85-8819-A2D800E594FF}" type="datetimeFigureOut">
              <a:rPr lang="en-US" smtClean="0"/>
              <a:t>3/12/2023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180A5-7B35-4FAE-95B4-E7015108372B}" type="slidenum">
              <a:rPr lang="en-US" smtClean="0"/>
              <a:t>‹#›</a:t>
            </a:fld>
            <a:endParaRPr lang="en-US"/>
          </a:p>
        </p:txBody>
      </p:sp>
    </p:spTree>
    <p:extLst>
      <p:ext uri="{BB962C8B-B14F-4D97-AF65-F5344CB8AC3E}">
        <p14:creationId xmlns:p14="http://schemas.microsoft.com/office/powerpoint/2010/main" val="92296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click vào các quả trứng =&gt; xuất hiện câu hỏi.</a:t>
            </a:r>
          </a:p>
          <a:p>
            <a:r>
              <a:rPr lang="en-US" baseline="0" dirty="0"/>
              <a:t>GV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a:sym typeface="Wingdings" panose="05000000000000000000" pitchFamily="2" charset="2"/>
              </a:rPr>
              <a:t> slide </a:t>
            </a:r>
            <a:r>
              <a:rPr lang="en-US" baseline="0" dirty="0" err="1">
                <a:sym typeface="Wingdings" panose="05000000000000000000" pitchFamily="2" charset="2"/>
              </a:rPr>
              <a:t>đáp</a:t>
            </a:r>
            <a:r>
              <a:rPr lang="en-US" baseline="0" dirty="0">
                <a:sym typeface="Wingdings" panose="05000000000000000000" pitchFamily="2" charset="2"/>
              </a:rPr>
              <a:t> </a:t>
            </a:r>
            <a:r>
              <a:rPr lang="en-US" baseline="0" dirty="0" err="1">
                <a:sym typeface="Wingdings" panose="05000000000000000000" pitchFamily="2" charset="2"/>
              </a:rPr>
              <a:t>án</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281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155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997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784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4243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F6E82-6042-491E-9BBC-675F69832EA1}"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135309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F6E82-6042-491E-9BBC-675F69832EA1}"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47639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F6E82-6042-491E-9BBC-675F69832EA1}"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202578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89"/>
        <p:cNvGrpSpPr/>
        <p:nvPr/>
      </p:nvGrpSpPr>
      <p:grpSpPr>
        <a:xfrm>
          <a:off x="0" y="0"/>
          <a:ext cx="0" cy="0"/>
          <a:chOff x="0" y="0"/>
          <a:chExt cx="0" cy="0"/>
        </a:xfrm>
      </p:grpSpPr>
      <p:grpSp>
        <p:nvGrpSpPr>
          <p:cNvPr id="1590" name="Google Shape;1590;p20"/>
          <p:cNvGrpSpPr/>
          <p:nvPr/>
        </p:nvGrpSpPr>
        <p:grpSpPr>
          <a:xfrm>
            <a:off x="3052117" y="-3808298"/>
            <a:ext cx="205214" cy="4984091"/>
            <a:chOff x="806403" y="1477939"/>
            <a:chExt cx="61436" cy="1119048"/>
          </a:xfrm>
        </p:grpSpPr>
        <p:sp>
          <p:nvSpPr>
            <p:cNvPr id="1591" name="Google Shape;1591;p20"/>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0"/>
          <p:cNvGrpSpPr/>
          <p:nvPr/>
        </p:nvGrpSpPr>
        <p:grpSpPr>
          <a:xfrm>
            <a:off x="1749601" y="-4070599"/>
            <a:ext cx="664400" cy="5626949"/>
            <a:chOff x="1674094" y="1477939"/>
            <a:chExt cx="183151" cy="1163362"/>
          </a:xfrm>
        </p:grpSpPr>
        <p:sp>
          <p:nvSpPr>
            <p:cNvPr id="1594" name="Google Shape;1594;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0"/>
          <p:cNvGrpSpPr/>
          <p:nvPr/>
        </p:nvGrpSpPr>
        <p:grpSpPr>
          <a:xfrm>
            <a:off x="5579527" y="-4129732"/>
            <a:ext cx="664400" cy="5626949"/>
            <a:chOff x="1674094" y="1477939"/>
            <a:chExt cx="183151" cy="1163362"/>
          </a:xfrm>
        </p:grpSpPr>
        <p:sp>
          <p:nvSpPr>
            <p:cNvPr id="1597" name="Google Shape;1597;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0"/>
          <p:cNvGrpSpPr/>
          <p:nvPr/>
        </p:nvGrpSpPr>
        <p:grpSpPr>
          <a:xfrm rot="-3599983" flipH="1">
            <a:off x="7441243" y="224405"/>
            <a:ext cx="1120009" cy="1816187"/>
            <a:chOff x="4773700" y="4444775"/>
            <a:chExt cx="332100" cy="718100"/>
          </a:xfrm>
        </p:grpSpPr>
        <p:sp>
          <p:nvSpPr>
            <p:cNvPr id="1600" name="Google Shape;1600;p2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3" name="Google Shape;1613;p20"/>
          <p:cNvSpPr/>
          <p:nvPr/>
        </p:nvSpPr>
        <p:spPr>
          <a:xfrm rot="-899765" flipH="1">
            <a:off x="4419808" y="1306855"/>
            <a:ext cx="3356713"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614" name="Google Shape;1614;p20"/>
          <p:cNvGrpSpPr/>
          <p:nvPr/>
        </p:nvGrpSpPr>
        <p:grpSpPr>
          <a:xfrm>
            <a:off x="-1421825" y="-159299"/>
            <a:ext cx="11988309" cy="7413988"/>
            <a:chOff x="-1421825" y="-119475"/>
            <a:chExt cx="11988309" cy="5560491"/>
          </a:xfrm>
        </p:grpSpPr>
        <p:sp>
          <p:nvSpPr>
            <p:cNvPr id="1615" name="Google Shape;1615;p2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1" name="Google Shape;1691;p20"/>
          <p:cNvSpPr txBox="1">
            <a:spLocks noGrp="1"/>
          </p:cNvSpPr>
          <p:nvPr>
            <p:ph type="title" hasCustomPrompt="1"/>
          </p:nvPr>
        </p:nvSpPr>
        <p:spPr>
          <a:xfrm>
            <a:off x="1073400" y="2076103"/>
            <a:ext cx="42252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2" name="Google Shape;1692;p20"/>
          <p:cNvSpPr txBox="1">
            <a:spLocks noGrp="1"/>
          </p:cNvSpPr>
          <p:nvPr>
            <p:ph type="subTitle" idx="1"/>
          </p:nvPr>
        </p:nvSpPr>
        <p:spPr>
          <a:xfrm>
            <a:off x="1073400" y="2869964"/>
            <a:ext cx="42252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3" name="Google Shape;1693;p20"/>
          <p:cNvSpPr txBox="1">
            <a:spLocks noGrp="1"/>
          </p:cNvSpPr>
          <p:nvPr>
            <p:ph type="title" idx="2" hasCustomPrompt="1"/>
          </p:nvPr>
        </p:nvSpPr>
        <p:spPr>
          <a:xfrm>
            <a:off x="3845400" y="3634436"/>
            <a:ext cx="42252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4" name="Google Shape;1694;p20"/>
          <p:cNvSpPr txBox="1">
            <a:spLocks noGrp="1"/>
          </p:cNvSpPr>
          <p:nvPr>
            <p:ph type="subTitle" idx="3"/>
          </p:nvPr>
        </p:nvSpPr>
        <p:spPr>
          <a:xfrm>
            <a:off x="3845400" y="4428297"/>
            <a:ext cx="42252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2193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68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F6E82-6042-491E-9BBC-675F69832EA1}"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10679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F6E82-6042-491E-9BBC-675F69832EA1}"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62927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F6E82-6042-491E-9BBC-675F69832EA1}"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372313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F6E82-6042-491E-9BBC-675F69832EA1}"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59934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F6E82-6042-491E-9BBC-675F69832EA1}" type="datetimeFigureOut">
              <a:rPr lang="en-US" smtClean="0"/>
              <a:t>3/12/2023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373102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F6E82-6042-491E-9BBC-675F69832EA1}" type="datetimeFigureOut">
              <a:rPr lang="en-US" smtClean="0"/>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310883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F6E82-6042-491E-9BBC-675F69832EA1}"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104863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F6E82-6042-491E-9BBC-675F69832EA1}"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D6A8-395E-4BB2-AAE0-ED7DAC1BB854}" type="slidenum">
              <a:rPr lang="en-US" smtClean="0"/>
              <a:t>‹#›</a:t>
            </a:fld>
            <a:endParaRPr lang="en-US"/>
          </a:p>
        </p:txBody>
      </p:sp>
    </p:spTree>
    <p:extLst>
      <p:ext uri="{BB962C8B-B14F-4D97-AF65-F5344CB8AC3E}">
        <p14:creationId xmlns:p14="http://schemas.microsoft.com/office/powerpoint/2010/main" val="201841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F6E82-6042-491E-9BBC-675F69832EA1}" type="datetimeFigureOut">
              <a:rPr lang="en-US" smtClean="0"/>
              <a:t>3/12/2023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AD6A8-395E-4BB2-AAE0-ED7DAC1BB854}" type="slidenum">
              <a:rPr lang="en-US" smtClean="0"/>
              <a:t>‹#›</a:t>
            </a:fld>
            <a:endParaRPr lang="en-US"/>
          </a:p>
        </p:txBody>
      </p:sp>
    </p:spTree>
    <p:extLst>
      <p:ext uri="{BB962C8B-B14F-4D97-AF65-F5344CB8AC3E}">
        <p14:creationId xmlns:p14="http://schemas.microsoft.com/office/powerpoint/2010/main" val="112436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sv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5.svg"/><Relationship Id="rId4" Type="http://schemas.openxmlformats.org/officeDocument/2006/relationships/image" Target="../media/image28.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jpeg"/><Relationship Id="rId7" Type="http://schemas.openxmlformats.org/officeDocument/2006/relationships/slide" Target="slide4.xml"/><Relationship Id="rId12"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slide" Target="slide13.xml"/><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357389" y="2281645"/>
            <a:ext cx="8558011" cy="1388834"/>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12" y="4816700"/>
            <a:ext cx="4160600" cy="2202479"/>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67296" y="4191000"/>
            <a:ext cx="1455051" cy="2488403"/>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560230" y="2593108"/>
            <a:ext cx="8355170" cy="738635"/>
          </a:xfrm>
          <a:prstGeom prst="rect">
            <a:avLst/>
          </a:prstGeom>
          <a:noFill/>
        </p:spPr>
        <p:txBody>
          <a:bodyPr wrap="square" lIns="121893" tIns="60946" rIns="121893" bIns="60946" rtlCol="0">
            <a:spAutoFit/>
          </a:bodyPr>
          <a:lstStyle/>
          <a:p>
            <a:pPr algn="ct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Khám</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phá</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bản</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thân</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4)</a:t>
            </a:r>
            <a:endPar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19952" y="-18953"/>
            <a:ext cx="9024048" cy="1620932"/>
          </a:xfrm>
          <a:prstGeom prst="rect">
            <a:avLst/>
          </a:prstGeom>
          <a:noFill/>
        </p:spPr>
        <p:txBody>
          <a:bodyPr wrap="square" lIns="121893" tIns="60946" rIns="121893" bIns="6094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28">
              <a:spcBef>
                <a:spcPts val="800"/>
              </a:spcBef>
              <a:defRPr/>
            </a:pPr>
            <a:r>
              <a:rPr lang="vi-VN" altLang="en-US" sz="4500" b="1" i="1" dirty="0">
                <a:solidFill>
                  <a:srgbClr val="002060"/>
                </a:solidFill>
                <a:latin typeface="+mj-lt"/>
                <a:cs typeface="Times New Roman" panose="02020603050405020304" pitchFamily="18" charset="0"/>
              </a:rPr>
              <a:t>TRƯỜNG TIỂU HỌC ÁI MỘ A</a:t>
            </a:r>
            <a:endParaRPr lang="en-US" altLang="en-US" sz="4500" b="1" i="1" dirty="0">
              <a:solidFill>
                <a:srgbClr val="002060"/>
              </a:solidFill>
              <a:latin typeface="+mj-lt"/>
              <a:cs typeface="Times New Roman" panose="02020603050405020304" pitchFamily="18" charset="0"/>
            </a:endParaRPr>
          </a:p>
          <a:p>
            <a:pPr algn="ctr" defTabSz="1218928">
              <a:spcBef>
                <a:spcPts val="800"/>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Đạo</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đức</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lớp</a:t>
            </a:r>
            <a:r>
              <a:rPr lang="en-US" altLang="en-US" sz="4500" b="1" i="1" dirty="0" smtClean="0">
                <a:solidFill>
                  <a:srgbClr val="002060"/>
                </a:solidFill>
                <a:latin typeface="Times New Roman" pitchFamily="18" charset="0"/>
                <a:cs typeface="Times New Roman" pitchFamily="18" charset="0"/>
              </a:rPr>
              <a:t> </a:t>
            </a:r>
            <a:r>
              <a:rPr lang="en-US" altLang="en-US" sz="4500" b="1" i="1" dirty="0">
                <a:solidFill>
                  <a:srgbClr val="002060"/>
                </a:solidFill>
                <a:latin typeface="Times New Roman" pitchFamily="18" charset="0"/>
                <a:cs typeface="Times New Roman" pitchFamily="18" charset="0"/>
              </a:rPr>
              <a:t>3 </a:t>
            </a:r>
            <a:endParaRPr lang="en-US" altLang="en-US" sz="45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0" y="690400"/>
            <a:ext cx="957492" cy="1694967"/>
          </a:xfrm>
          <a:prstGeom prst="rect">
            <a:avLst/>
          </a:prstGeom>
        </p:spPr>
      </p:pic>
      <p:pic>
        <p:nvPicPr>
          <p:cNvPr id="16" name="Picture 15"/>
          <p:cNvPicPr>
            <a:picLocks noChangeAspect="1"/>
          </p:cNvPicPr>
          <p:nvPr/>
        </p:nvPicPr>
        <p:blipFill>
          <a:blip r:embed="rId6"/>
          <a:stretch>
            <a:fillRect/>
          </a:stretch>
        </p:blipFill>
        <p:spPr>
          <a:xfrm>
            <a:off x="8283775" y="1142042"/>
            <a:ext cx="958568" cy="1184985"/>
          </a:xfrm>
          <a:prstGeom prst="rect">
            <a:avLst/>
          </a:prstGeom>
        </p:spPr>
      </p:pic>
    </p:spTree>
    <p:extLst>
      <p:ext uri="{BB962C8B-B14F-4D97-AF65-F5344CB8AC3E}">
        <p14:creationId xmlns:p14="http://schemas.microsoft.com/office/powerpoint/2010/main" val="844072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6" y="0"/>
            <a:ext cx="9166646" cy="6858000"/>
          </a:xfrm>
          <a:prstGeom prst="rect">
            <a:avLst/>
          </a:prstGeom>
        </p:spPr>
      </p:pic>
      <p:sp>
        <p:nvSpPr>
          <p:cNvPr id="19" name="Rounded Rectangle 25">
            <a:extLst>
              <a:ext uri="{FF2B5EF4-FFF2-40B4-BE49-F238E27FC236}">
                <a16:creationId xmlns="" xmlns:a16="http://schemas.microsoft.com/office/drawing/2014/main" id="{5481CE8B-299B-8611-0711-F86FCF4B367C}"/>
              </a:ext>
            </a:extLst>
          </p:cNvPr>
          <p:cNvSpPr/>
          <p:nvPr/>
        </p:nvSpPr>
        <p:spPr>
          <a:xfrm>
            <a:off x="1447800" y="228600"/>
            <a:ext cx="6351265" cy="1440399"/>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0" name="Rounded Rectangle 25">
            <a:extLst>
              <a:ext uri="{FF2B5EF4-FFF2-40B4-BE49-F238E27FC236}">
                <a16:creationId xmlns="" xmlns:a16="http://schemas.microsoft.com/office/drawing/2014/main" id="{5481CE8B-299B-8611-0711-F86FCF4B367C}"/>
              </a:ext>
            </a:extLst>
          </p:cNvPr>
          <p:cNvSpPr/>
          <p:nvPr/>
        </p:nvSpPr>
        <p:spPr>
          <a:xfrm>
            <a:off x="967469" y="1841143"/>
            <a:ext cx="7691408" cy="2149709"/>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Minh luôn cho rằng để học giỏi cần có năng khiếu nên mình có cố gắng đến mấy cũng không thể học giỏi được</a:t>
            </a:r>
            <a:r>
              <a:rPr kumimoji="0" lang="en-US"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endPar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6453" y="1"/>
            <a:ext cx="1157547" cy="1968424"/>
          </a:xfrm>
          <a:prstGeom prst="rect">
            <a:avLst/>
          </a:prstGeom>
        </p:spPr>
      </p:pic>
      <p:pic>
        <p:nvPicPr>
          <p:cNvPr id="9" name="Picture 8">
            <a:hlinkClick r:id="rId5" action="ppaction://hlinksldjump"/>
            <a:extLst>
              <a:ext uri="{FF2B5EF4-FFF2-40B4-BE49-F238E27FC236}">
                <a16:creationId xmlns="" xmlns:a16="http://schemas.microsoft.com/office/drawing/2014/main" id="{2C5B9329-E71F-324F-B15F-42365E4EFFA8}"/>
              </a:ext>
            </a:extLst>
          </p:cNvPr>
          <p:cNvPicPr>
            <a:picLocks noChangeAspect="1"/>
          </p:cNvPicPr>
          <p:nvPr/>
        </p:nvPicPr>
        <p:blipFill>
          <a:blip r:embed="rId6"/>
          <a:stretch>
            <a:fillRect/>
          </a:stretch>
        </p:blipFill>
        <p:spPr>
          <a:xfrm>
            <a:off x="7799066" y="5365527"/>
            <a:ext cx="859811" cy="1146414"/>
          </a:xfrm>
          <a:prstGeom prst="rect">
            <a:avLst/>
          </a:prstGeom>
        </p:spPr>
      </p:pic>
      <p:pic>
        <p:nvPicPr>
          <p:cNvPr id="48" name="Picture 47">
            <a:extLst>
              <a:ext uri="{FF2B5EF4-FFF2-40B4-BE49-F238E27FC236}">
                <a16:creationId xmlns="" xmlns:a16="http://schemas.microsoft.com/office/drawing/2014/main" id="{1C148B2E-4360-4AC7-A726-78AF7D5D1472}"/>
              </a:ext>
            </a:extLst>
          </p:cNvPr>
          <p:cNvPicPr>
            <a:picLocks noChangeAspect="1"/>
          </p:cNvPicPr>
          <p:nvPr/>
        </p:nvPicPr>
        <p:blipFill>
          <a:blip r:embed="rId7"/>
          <a:stretch>
            <a:fillRect/>
          </a:stretch>
        </p:blipFill>
        <p:spPr>
          <a:xfrm>
            <a:off x="182905" y="3648076"/>
            <a:ext cx="1569128" cy="3092920"/>
          </a:xfrm>
          <a:prstGeom prst="rect">
            <a:avLst/>
          </a:prstGeom>
        </p:spPr>
      </p:pic>
    </p:spTree>
    <p:extLst>
      <p:ext uri="{BB962C8B-B14F-4D97-AF65-F5344CB8AC3E}">
        <p14:creationId xmlns:p14="http://schemas.microsoft.com/office/powerpoint/2010/main" val="15188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6646" cy="6858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5036" y="-90534"/>
            <a:ext cx="1006727" cy="1732604"/>
          </a:xfrm>
          <a:prstGeom prst="rect">
            <a:avLst/>
          </a:prstGeom>
        </p:spPr>
      </p:pic>
      <p:sp>
        <p:nvSpPr>
          <p:cNvPr id="19" name="Rounded Rectangle 25">
            <a:extLst>
              <a:ext uri="{FF2B5EF4-FFF2-40B4-BE49-F238E27FC236}">
                <a16:creationId xmlns="" xmlns:a16="http://schemas.microsoft.com/office/drawing/2014/main" id="{5481CE8B-299B-8611-0711-F86FCF4B367C}"/>
              </a:ext>
            </a:extLst>
          </p:cNvPr>
          <p:cNvSpPr/>
          <p:nvPr/>
        </p:nvSpPr>
        <p:spPr>
          <a:xfrm>
            <a:off x="1143000" y="152400"/>
            <a:ext cx="6400800" cy="1371600"/>
          </a:xfrm>
          <a:prstGeom prst="roundRect">
            <a:avLst/>
          </a:prstGeom>
          <a:solidFill>
            <a:srgbClr val="FFFF99"/>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0" name="Rounded Rectangle 25">
            <a:extLst>
              <a:ext uri="{FF2B5EF4-FFF2-40B4-BE49-F238E27FC236}">
                <a16:creationId xmlns="" xmlns:a16="http://schemas.microsoft.com/office/drawing/2014/main" id="{5481CE8B-299B-8611-0711-F86FCF4B367C}"/>
              </a:ext>
            </a:extLst>
          </p:cNvPr>
          <p:cNvSpPr/>
          <p:nvPr/>
        </p:nvSpPr>
        <p:spPr>
          <a:xfrm>
            <a:off x="742951" y="1742016"/>
            <a:ext cx="7486020" cy="2125135"/>
          </a:xfrm>
          <a:prstGeom prst="roundRect">
            <a:avLst/>
          </a:prstGeom>
          <a:solidFill>
            <a:srgbClr val="FFCCCC"/>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Ngọc thích vẽ và vẽ rất đẹp. Bạn tự thấy</a:t>
            </a:r>
            <a:r>
              <a:rPr kumimoji="0" lang="en-US"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mình không có năng khiếu âm nhạc nhưng vì bố mẹ thích nên Ngọc vẫn cố gắng học đàn</a:t>
            </a:r>
            <a:r>
              <a:rPr kumimoji="0" lang="en-US"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p:txBody>
      </p:sp>
      <p:pic>
        <p:nvPicPr>
          <p:cNvPr id="8" name="Picture 7">
            <a:hlinkClick r:id="rId5" action="ppaction://hlinksldjump"/>
            <a:extLst>
              <a:ext uri="{FF2B5EF4-FFF2-40B4-BE49-F238E27FC236}">
                <a16:creationId xmlns="" xmlns:a16="http://schemas.microsoft.com/office/drawing/2014/main" id="{2C5B9329-E71F-324F-B15F-42365E4EFFA8}"/>
              </a:ext>
            </a:extLst>
          </p:cNvPr>
          <p:cNvPicPr>
            <a:picLocks noChangeAspect="1"/>
          </p:cNvPicPr>
          <p:nvPr/>
        </p:nvPicPr>
        <p:blipFill>
          <a:blip r:embed="rId6"/>
          <a:stretch>
            <a:fillRect/>
          </a:stretch>
        </p:blipFill>
        <p:spPr>
          <a:xfrm>
            <a:off x="7799066" y="5365527"/>
            <a:ext cx="859811" cy="1146414"/>
          </a:xfrm>
          <a:prstGeom prst="rect">
            <a:avLst/>
          </a:prstGeom>
        </p:spPr>
      </p:pic>
      <p:pic>
        <p:nvPicPr>
          <p:cNvPr id="31" name="Picture 30">
            <a:extLst>
              <a:ext uri="{FF2B5EF4-FFF2-40B4-BE49-F238E27FC236}">
                <a16:creationId xmlns="" xmlns:a16="http://schemas.microsoft.com/office/drawing/2014/main" id="{6D354383-BE0D-4093-AACB-EA28E4048B3A}"/>
              </a:ext>
            </a:extLst>
          </p:cNvPr>
          <p:cNvPicPr>
            <a:picLocks noChangeAspect="1"/>
          </p:cNvPicPr>
          <p:nvPr/>
        </p:nvPicPr>
        <p:blipFill>
          <a:blip r:embed="rId7"/>
          <a:stretch>
            <a:fillRect/>
          </a:stretch>
        </p:blipFill>
        <p:spPr>
          <a:xfrm>
            <a:off x="5743798" y="3447725"/>
            <a:ext cx="1681589" cy="2864644"/>
          </a:xfrm>
          <a:prstGeom prst="rect">
            <a:avLst/>
          </a:prstGeom>
        </p:spPr>
      </p:pic>
    </p:spTree>
    <p:extLst>
      <p:ext uri="{BB962C8B-B14F-4D97-AF65-F5344CB8AC3E}">
        <p14:creationId xmlns:p14="http://schemas.microsoft.com/office/powerpoint/2010/main" val="3259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6" y="0"/>
            <a:ext cx="9166646" cy="6858000"/>
          </a:xfrm>
          <a:prstGeom prst="rect">
            <a:avLst/>
          </a:prstGeom>
        </p:spPr>
      </p:pic>
      <p:sp>
        <p:nvSpPr>
          <p:cNvPr id="20" name="Rounded Rectangle 25">
            <a:extLst>
              <a:ext uri="{FF2B5EF4-FFF2-40B4-BE49-F238E27FC236}">
                <a16:creationId xmlns="" xmlns:a16="http://schemas.microsoft.com/office/drawing/2014/main" id="{5481CE8B-299B-8611-0711-F86FCF4B367C}"/>
              </a:ext>
            </a:extLst>
          </p:cNvPr>
          <p:cNvSpPr/>
          <p:nvPr/>
        </p:nvSpPr>
        <p:spPr>
          <a:xfrm>
            <a:off x="2035377" y="2625117"/>
            <a:ext cx="6061487"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Minh suy nghĩ chưa đúng, Nếu là bạn Minh em sẽ khuyên Minh cố gắng chăm chỉ học tập, có thể hỏi bạn, cô giáo người thân để hiểu bài và ôn luyện làm bài tập nhiều hơn, sẽ tiếp thu kiến thức tốt hơn.</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1C148B2E-4360-4AC7-A726-78AF7D5D1472}"/>
              </a:ext>
            </a:extLst>
          </p:cNvPr>
          <p:cNvPicPr>
            <a:picLocks noChangeAspect="1"/>
          </p:cNvPicPr>
          <p:nvPr/>
        </p:nvPicPr>
        <p:blipFill>
          <a:blip r:embed="rId4"/>
          <a:stretch>
            <a:fillRect/>
          </a:stretch>
        </p:blipFill>
        <p:spPr>
          <a:xfrm>
            <a:off x="432195" y="3429000"/>
            <a:ext cx="1694149" cy="3339350"/>
          </a:xfrm>
          <a:prstGeom prst="rect">
            <a:avLst/>
          </a:prstGeom>
        </p:spPr>
      </p:pic>
      <p:sp>
        <p:nvSpPr>
          <p:cNvPr id="4" name="Rounded Rectangle 9">
            <a:extLst>
              <a:ext uri="{FF2B5EF4-FFF2-40B4-BE49-F238E27FC236}">
                <a16:creationId xmlns="" xmlns:a16="http://schemas.microsoft.com/office/drawing/2014/main" id="{57E9AE13-A5C2-1F25-E1FE-1AB61B674AA4}"/>
              </a:ext>
            </a:extLst>
          </p:cNvPr>
          <p:cNvSpPr/>
          <p:nvPr/>
        </p:nvSpPr>
        <p:spPr>
          <a:xfrm>
            <a:off x="432195" y="383119"/>
            <a:ext cx="8256965"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Tình huống 1: </a:t>
            </a: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Minh luôn cho rằng để học giỏi cần có năng khiếu nên mình có cố gắng đến mấy cũng không thể học giỏi được.</a:t>
            </a:r>
          </a:p>
        </p:txBody>
      </p:sp>
    </p:spTree>
    <p:extLst>
      <p:ext uri="{BB962C8B-B14F-4D97-AF65-F5344CB8AC3E}">
        <p14:creationId xmlns:p14="http://schemas.microsoft.com/office/powerpoint/2010/main" val="311997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6" y="0"/>
            <a:ext cx="9166646" cy="6858000"/>
          </a:xfrm>
          <a:prstGeom prst="rect">
            <a:avLst/>
          </a:prstGeom>
        </p:spPr>
      </p:pic>
      <p:sp>
        <p:nvSpPr>
          <p:cNvPr id="20" name="Rounded Rectangle 25">
            <a:extLst>
              <a:ext uri="{FF2B5EF4-FFF2-40B4-BE49-F238E27FC236}">
                <a16:creationId xmlns="" xmlns:a16="http://schemas.microsoft.com/office/drawing/2014/main" id="{5481CE8B-299B-8611-0711-F86FCF4B367C}"/>
              </a:ext>
            </a:extLst>
          </p:cNvPr>
          <p:cNvSpPr/>
          <p:nvPr/>
        </p:nvSpPr>
        <p:spPr>
          <a:xfrm>
            <a:off x="2035377" y="2625117"/>
            <a:ext cx="6061487"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err="1">
                <a:solidFill>
                  <a:srgbClr val="002060"/>
                </a:solidFill>
                <a:latin typeface="Times New Roman" pitchFamily="18" charset="0"/>
                <a:cs typeface="Times New Roman" pitchFamily="18" charset="0"/>
              </a:rPr>
              <a:t>Không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đồng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với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thích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nói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rõ</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khiếu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với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mẹ</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mẹ</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tôn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trọng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khiếu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bạn</a:t>
            </a:r>
            <a:r>
              <a:rPr lang="en-US" sz="3200" b="1" dirty="0">
                <a:solidFill>
                  <a:srgbClr val="002060"/>
                </a:solidFill>
                <a:latin typeface="Times New Roman" pitchFamily="18" charset="0"/>
                <a:cs typeface="Times New Roman" pitchFamily="18" charset="0"/>
              </a:rPr>
              <a:t>.</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1C148B2E-4360-4AC7-A726-78AF7D5D1472}"/>
              </a:ext>
            </a:extLst>
          </p:cNvPr>
          <p:cNvPicPr>
            <a:picLocks noChangeAspect="1"/>
          </p:cNvPicPr>
          <p:nvPr/>
        </p:nvPicPr>
        <p:blipFill>
          <a:blip r:embed="rId4"/>
          <a:stretch>
            <a:fillRect/>
          </a:stretch>
        </p:blipFill>
        <p:spPr>
          <a:xfrm>
            <a:off x="432195" y="3429000"/>
            <a:ext cx="1694149" cy="3339350"/>
          </a:xfrm>
          <a:prstGeom prst="rect">
            <a:avLst/>
          </a:prstGeom>
        </p:spPr>
      </p:pic>
      <p:sp>
        <p:nvSpPr>
          <p:cNvPr id="4" name="Rounded Rectangle 9">
            <a:extLst>
              <a:ext uri="{FF2B5EF4-FFF2-40B4-BE49-F238E27FC236}">
                <a16:creationId xmlns="" xmlns:a16="http://schemas.microsoft.com/office/drawing/2014/main" id="{57E9AE13-A5C2-1F25-E1FE-1AB61B674AA4}"/>
              </a:ext>
            </a:extLst>
          </p:cNvPr>
          <p:cNvSpPr/>
          <p:nvPr/>
        </p:nvSpPr>
        <p:spPr>
          <a:xfrm>
            <a:off x="432195" y="383118"/>
            <a:ext cx="8256965" cy="1979082"/>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Tình huống 2: Ngọc thích vẽ và vẽ rất đẹp. Bạn tự thấy</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mình không có năng khiếu âm nhạc nhưng vì bố mẹ thích nên Ngọc vẫn cố gắng học đàn. </a:t>
            </a:r>
          </a:p>
        </p:txBody>
      </p:sp>
    </p:spTree>
    <p:extLst>
      <p:ext uri="{BB962C8B-B14F-4D97-AF65-F5344CB8AC3E}">
        <p14:creationId xmlns:p14="http://schemas.microsoft.com/office/powerpoint/2010/main" val="15507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 xmlns:a16="http://schemas.microsoft.com/office/drawing/2014/main" id="{6FE2F463-EB49-8668-FAB9-66B8CB6219F8}"/>
              </a:ext>
            </a:extLst>
          </p:cNvPr>
          <p:cNvSpPr txBox="1"/>
          <p:nvPr/>
        </p:nvSpPr>
        <p:spPr>
          <a:xfrm>
            <a:off x="1588574" y="1522055"/>
            <a:ext cx="6104310" cy="2062103"/>
          </a:xfrm>
          <a:prstGeom prst="rect">
            <a:avLst/>
          </a:prstGeom>
          <a:noFill/>
          <a:effectLst>
            <a:glow rad="228600">
              <a:schemeClr val="bg1">
                <a:alpha val="40000"/>
              </a:schemeClr>
            </a:glo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dirty="0" err="1">
                <a:ln>
                  <a:noFill/>
                </a:ln>
                <a:solidFill>
                  <a:srgbClr val="FFFFFF"/>
                </a:solidFill>
                <a:effectLst/>
                <a:uLnTx/>
                <a:uFillTx/>
                <a:ea typeface="+mn-ea"/>
                <a:cs typeface="Arial"/>
                <a:sym typeface="Arial"/>
              </a:rPr>
              <a:t>Bình</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Chọn</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Giải</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Thưởng</a:t>
            </a:r>
            <a:endParaRPr kumimoji="0" lang="en-US" sz="6400" b="1" i="0" u="none" strike="noStrike" kern="0" cap="none" spc="0" normalizeH="0" baseline="0" noProof="0" dirty="0">
              <a:ln>
                <a:noFill/>
              </a:ln>
              <a:solidFill>
                <a:srgbClr val="FFFFFF"/>
              </a:solidFill>
              <a:effectLst/>
              <a:uLnTx/>
              <a:uFillTx/>
              <a:ea typeface="+mn-ea"/>
              <a:cs typeface="Arial"/>
              <a:sym typeface="Arial"/>
            </a:endParaRPr>
          </a:p>
        </p:txBody>
      </p:sp>
      <p:grpSp>
        <p:nvGrpSpPr>
          <p:cNvPr id="7" name="Nhóm 6">
            <a:extLst>
              <a:ext uri="{FF2B5EF4-FFF2-40B4-BE49-F238E27FC236}">
                <a16:creationId xmlns="" xmlns:a16="http://schemas.microsoft.com/office/drawing/2014/main" id="{EC9F3F46-0B83-5F5C-C310-547A768B191C}"/>
              </a:ext>
            </a:extLst>
          </p:cNvPr>
          <p:cNvGrpSpPr/>
          <p:nvPr/>
        </p:nvGrpSpPr>
        <p:grpSpPr>
          <a:xfrm>
            <a:off x="1403041" y="3056797"/>
            <a:ext cx="4317545" cy="1049684"/>
            <a:chOff x="549893" y="2088191"/>
            <a:chExt cx="3707608" cy="787263"/>
          </a:xfrm>
        </p:grpSpPr>
        <p:pic>
          <p:nvPicPr>
            <p:cNvPr id="8" name="Picture 9">
              <a:extLst>
                <a:ext uri="{FF2B5EF4-FFF2-40B4-BE49-F238E27FC236}">
                  <a16:creationId xmlns="" xmlns:a16="http://schemas.microsoft.com/office/drawing/2014/main" id="{32D3F7A8-9F7E-832A-4A43-C0236E445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9893" y="2088191"/>
              <a:ext cx="3707608" cy="787263"/>
            </a:xfrm>
            <a:prstGeom prst="rect">
              <a:avLst/>
            </a:prstGeom>
          </p:spPr>
        </p:pic>
        <p:sp>
          <p:nvSpPr>
            <p:cNvPr id="9" name="Hộp Văn bản 8">
              <a:extLst>
                <a:ext uri="{FF2B5EF4-FFF2-40B4-BE49-F238E27FC236}">
                  <a16:creationId xmlns="" xmlns:a16="http://schemas.microsoft.com/office/drawing/2014/main" id="{9C048FE8-4BDC-17E0-6D1B-B79CCB10DA11}"/>
                </a:ext>
              </a:extLst>
            </p:cNvPr>
            <p:cNvSpPr txBox="1"/>
            <p:nvPr/>
          </p:nvSpPr>
          <p:spPr>
            <a:xfrm>
              <a:off x="736987" y="2103780"/>
              <a:ext cx="3352374" cy="523220"/>
            </a:xfrm>
            <a:prstGeom prst="rect">
              <a:avLst/>
            </a:prstGeom>
            <a:noFill/>
          </p:spPr>
          <p:txBody>
            <a:bodyPr wrap="square" rtlCol="0">
              <a:prstTxWarp prst="textChevron">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Diễn</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viên</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xuất</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sắc</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nhất</a:t>
              </a:r>
              <a:endPar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endParaRPr>
            </a:p>
          </p:txBody>
        </p:sp>
      </p:grpSp>
      <p:grpSp>
        <p:nvGrpSpPr>
          <p:cNvPr id="10" name="Nhóm 9">
            <a:extLst>
              <a:ext uri="{FF2B5EF4-FFF2-40B4-BE49-F238E27FC236}">
                <a16:creationId xmlns="" xmlns:a16="http://schemas.microsoft.com/office/drawing/2014/main" id="{6B1542E9-291E-6094-1E3D-3181F0E4F0DD}"/>
              </a:ext>
            </a:extLst>
          </p:cNvPr>
          <p:cNvGrpSpPr/>
          <p:nvPr/>
        </p:nvGrpSpPr>
        <p:grpSpPr>
          <a:xfrm>
            <a:off x="500743" y="4335841"/>
            <a:ext cx="6480692" cy="1049684"/>
            <a:chOff x="-514976" y="2088191"/>
            <a:chExt cx="5612130" cy="787263"/>
          </a:xfrm>
        </p:grpSpPr>
        <p:pic>
          <p:nvPicPr>
            <p:cNvPr id="11" name="Picture 9">
              <a:extLst>
                <a:ext uri="{FF2B5EF4-FFF2-40B4-BE49-F238E27FC236}">
                  <a16:creationId xmlns="" xmlns:a16="http://schemas.microsoft.com/office/drawing/2014/main" id="{BBB57ADE-C960-9EE0-6E6F-2B7A365E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14976" y="2088191"/>
              <a:ext cx="5612130" cy="787263"/>
            </a:xfrm>
            <a:prstGeom prst="rect">
              <a:avLst/>
            </a:prstGeom>
          </p:spPr>
        </p:pic>
        <p:sp>
          <p:nvSpPr>
            <p:cNvPr id="12" name="Hộp Văn bản 11">
              <a:extLst>
                <a:ext uri="{FF2B5EF4-FFF2-40B4-BE49-F238E27FC236}">
                  <a16:creationId xmlns="" xmlns:a16="http://schemas.microsoft.com/office/drawing/2014/main" id="{8659944A-1F2B-7ABB-C400-6AC59686F842}"/>
                </a:ext>
              </a:extLst>
            </p:cNvPr>
            <p:cNvSpPr txBox="1"/>
            <p:nvPr/>
          </p:nvSpPr>
          <p:spPr>
            <a:xfrm>
              <a:off x="-95374" y="2163370"/>
              <a:ext cx="4912006" cy="523220"/>
            </a:xfrm>
            <a:prstGeom prst="rect">
              <a:avLst/>
            </a:prstGeom>
            <a:noFill/>
          </p:spPr>
          <p:txBody>
            <a:bodyPr wrap="square" rtlCol="0">
              <a:prstTxWarp prst="textPlain">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Nhóm</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giải</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quyết</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tình</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huống</a:t>
              </a:r>
              <a:r>
                <a:rPr kumimoji="0" lang="en-US" sz="3733" b="1" i="0" u="none" strike="noStrike" kern="0" cap="none" spc="0" normalizeH="0" baseline="0" noProof="0" dirty="0">
                  <a:ln>
                    <a:noFill/>
                  </a:ln>
                  <a:effectLst/>
                  <a:uLnTx/>
                  <a:uFillTx/>
                  <a:latin typeface="Times New Roman" pitchFamily="18" charset="0"/>
                  <a:cs typeface="Times New Roman" pitchFamily="18" charset="0"/>
                  <a:sym typeface="Arial"/>
                </a:rPr>
                <a:t> hay </a:t>
              </a:r>
              <a:r>
                <a:rPr kumimoji="0" lang="en-US" sz="3733" b="1" i="0" u="none" strike="noStrike" kern="0" cap="none" spc="0" normalizeH="0" baseline="0" noProof="0" dirty="0" err="1">
                  <a:ln>
                    <a:noFill/>
                  </a:ln>
                  <a:effectLst/>
                  <a:uLnTx/>
                  <a:uFillTx/>
                  <a:latin typeface="Times New Roman" pitchFamily="18" charset="0"/>
                  <a:cs typeface="Times New Roman" pitchFamily="18" charset="0"/>
                  <a:sym typeface="Arial"/>
                </a:rPr>
                <a:t>nhấ</a:t>
              </a:r>
              <a:r>
                <a:rPr kumimoji="0" lang="en-US" sz="3733" b="1" i="0" u="none" strike="noStrike" kern="0" cap="none" spc="0" normalizeH="0" baseline="0" noProof="0" dirty="0" err="1">
                  <a:ln>
                    <a:noFill/>
                  </a:ln>
                  <a:solidFill>
                    <a:srgbClr val="FFC000"/>
                  </a:solidFill>
                  <a:effectLst/>
                  <a:uLnTx/>
                  <a:uFillTx/>
                  <a:ea typeface="+mn-ea"/>
                  <a:cs typeface="Arial"/>
                  <a:sym typeface="Arial"/>
                </a:rPr>
                <a:t>t</a:t>
              </a:r>
              <a:endParaRPr kumimoji="0" lang="en-US" sz="3733" b="1" i="0" u="none" strike="noStrike" kern="0" cap="none" spc="0" normalizeH="0" baseline="0" noProof="0" dirty="0">
                <a:ln>
                  <a:noFill/>
                </a:ln>
                <a:solidFill>
                  <a:srgbClr val="FFC000"/>
                </a:solidFill>
                <a:effectLst/>
                <a:uLnTx/>
                <a:uFillTx/>
                <a:ea typeface="+mn-ea"/>
                <a:cs typeface="Arial"/>
                <a:sym typeface="Arial"/>
              </a:endParaRPr>
            </a:p>
          </p:txBody>
        </p:sp>
      </p:grpSp>
      <p:pic>
        <p:nvPicPr>
          <p:cNvPr id="13" name="Picture 18">
            <a:extLst>
              <a:ext uri="{FF2B5EF4-FFF2-40B4-BE49-F238E27FC236}">
                <a16:creationId xmlns="" xmlns:a16="http://schemas.microsoft.com/office/drawing/2014/main" id="{E2B192E1-053C-C104-D266-C612E98BE9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65535">
            <a:off x="5403922" y="2756247"/>
            <a:ext cx="348563" cy="245261"/>
          </a:xfrm>
          <a:prstGeom prst="rect">
            <a:avLst/>
          </a:prstGeom>
        </p:spPr>
      </p:pic>
      <p:pic>
        <p:nvPicPr>
          <p:cNvPr id="14" name="Picture 18">
            <a:extLst>
              <a:ext uri="{FF2B5EF4-FFF2-40B4-BE49-F238E27FC236}">
                <a16:creationId xmlns="" xmlns:a16="http://schemas.microsoft.com/office/drawing/2014/main" id="{6E7E8163-894C-C6AC-92F6-5F464001FA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65535">
            <a:off x="6801132" y="1133941"/>
            <a:ext cx="456113" cy="320938"/>
          </a:xfrm>
          <a:prstGeom prst="rect">
            <a:avLst/>
          </a:prstGeom>
        </p:spPr>
      </p:pic>
      <p:pic>
        <p:nvPicPr>
          <p:cNvPr id="15" name="Picture 18">
            <a:extLst>
              <a:ext uri="{FF2B5EF4-FFF2-40B4-BE49-F238E27FC236}">
                <a16:creationId xmlns="" xmlns:a16="http://schemas.microsoft.com/office/drawing/2014/main" id="{A7503FF2-D851-4163-21C2-08E49D43EFB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65535">
            <a:off x="578246" y="4275610"/>
            <a:ext cx="456113" cy="320938"/>
          </a:xfrm>
          <a:prstGeom prst="rect">
            <a:avLst/>
          </a:prstGeom>
        </p:spPr>
      </p:pic>
      <p:pic>
        <p:nvPicPr>
          <p:cNvPr id="16" name="Picture 18">
            <a:extLst>
              <a:ext uri="{FF2B5EF4-FFF2-40B4-BE49-F238E27FC236}">
                <a16:creationId xmlns="" xmlns:a16="http://schemas.microsoft.com/office/drawing/2014/main" id="{A9888551-5426-0040-4CAC-B78D396602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65535">
            <a:off x="6009564" y="2526654"/>
            <a:ext cx="360952" cy="253979"/>
          </a:xfrm>
          <a:prstGeom prst="rect">
            <a:avLst/>
          </a:prstGeom>
        </p:spPr>
      </p:pic>
      <p:pic>
        <p:nvPicPr>
          <p:cNvPr id="17" name="Picture 18">
            <a:extLst>
              <a:ext uri="{FF2B5EF4-FFF2-40B4-BE49-F238E27FC236}">
                <a16:creationId xmlns="" xmlns:a16="http://schemas.microsoft.com/office/drawing/2014/main" id="{416B7FAC-6CCC-475A-418C-58FD0DB8D6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65535">
            <a:off x="1361298" y="2855046"/>
            <a:ext cx="456113" cy="320938"/>
          </a:xfrm>
          <a:prstGeom prst="rect">
            <a:avLst/>
          </a:prstGeom>
        </p:spPr>
      </p:pic>
      <p:grpSp>
        <p:nvGrpSpPr>
          <p:cNvPr id="23" name="Nhóm 22">
            <a:extLst>
              <a:ext uri="{FF2B5EF4-FFF2-40B4-BE49-F238E27FC236}">
                <a16:creationId xmlns="" xmlns:a16="http://schemas.microsoft.com/office/drawing/2014/main" id="{BAE0CC85-7091-BCCC-D49E-C4A894B7012F}"/>
              </a:ext>
            </a:extLst>
          </p:cNvPr>
          <p:cNvGrpSpPr/>
          <p:nvPr/>
        </p:nvGrpSpPr>
        <p:grpSpPr>
          <a:xfrm>
            <a:off x="5860225" y="2438678"/>
            <a:ext cx="2978246" cy="4101859"/>
            <a:chOff x="5860224" y="1829008"/>
            <a:chExt cx="2978246" cy="3076394"/>
          </a:xfrm>
        </p:grpSpPr>
        <p:grpSp>
          <p:nvGrpSpPr>
            <p:cNvPr id="21" name="Nhóm 20">
              <a:extLst>
                <a:ext uri="{FF2B5EF4-FFF2-40B4-BE49-F238E27FC236}">
                  <a16:creationId xmlns="" xmlns:a16="http://schemas.microsoft.com/office/drawing/2014/main" id="{53CC7099-BFD9-7F2A-F5C0-333F76A3F4D1}"/>
                </a:ext>
              </a:extLst>
            </p:cNvPr>
            <p:cNvGrpSpPr/>
            <p:nvPr/>
          </p:nvGrpSpPr>
          <p:grpSpPr>
            <a:xfrm>
              <a:off x="5860224" y="1829008"/>
              <a:ext cx="2978246" cy="3076394"/>
              <a:chOff x="5860224" y="1852391"/>
              <a:chExt cx="2978246" cy="3076394"/>
            </a:xfrm>
          </p:grpSpPr>
          <p:pic>
            <p:nvPicPr>
              <p:cNvPr id="18" name="Hình ảnh 17">
                <a:extLst>
                  <a:ext uri="{FF2B5EF4-FFF2-40B4-BE49-F238E27FC236}">
                    <a16:creationId xmlns="" xmlns:a16="http://schemas.microsoft.com/office/drawing/2014/main" id="{8AF5AC5C-A6F6-8F18-8F1C-A2A4F9C3D5B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5942" y1="17093" x2="36422" y2="19649"/>
                          </a14:backgroundRemoval>
                        </a14:imgEffect>
                      </a14:imgLayer>
                    </a14:imgProps>
                  </a:ext>
                </a:extLst>
              </a:blip>
              <a:stretch>
                <a:fillRect/>
              </a:stretch>
            </p:blipFill>
            <p:spPr>
              <a:xfrm>
                <a:off x="5860224" y="1852391"/>
                <a:ext cx="2978246" cy="3076394"/>
              </a:xfrm>
              <a:prstGeom prst="rect">
                <a:avLst/>
              </a:prstGeom>
            </p:spPr>
          </p:pic>
          <p:sp>
            <p:nvSpPr>
              <p:cNvPr id="20" name="Hình chữ nhật 19">
                <a:extLst>
                  <a:ext uri="{FF2B5EF4-FFF2-40B4-BE49-F238E27FC236}">
                    <a16:creationId xmlns="" xmlns:a16="http://schemas.microsoft.com/office/drawing/2014/main" id="{3A4305B2-BD18-B070-22A8-250F931EF28B}"/>
                  </a:ext>
                </a:extLst>
              </p:cNvPr>
              <p:cNvSpPr/>
              <p:nvPr/>
            </p:nvSpPr>
            <p:spPr>
              <a:xfrm>
                <a:off x="6981435" y="4122420"/>
                <a:ext cx="735824" cy="214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ea typeface="+mn-ea"/>
                  <a:cs typeface="+mn-cs"/>
                  <a:sym typeface="Arial"/>
                </a:endParaRPr>
              </a:p>
            </p:txBody>
          </p:sp>
        </p:grpSp>
        <p:sp>
          <p:nvSpPr>
            <p:cNvPr id="22" name="Hộp Văn bản 21">
              <a:extLst>
                <a:ext uri="{FF2B5EF4-FFF2-40B4-BE49-F238E27FC236}">
                  <a16:creationId xmlns="" xmlns:a16="http://schemas.microsoft.com/office/drawing/2014/main" id="{4911525B-7440-AD05-0A98-0F3BA3BBD667}"/>
                </a:ext>
              </a:extLst>
            </p:cNvPr>
            <p:cNvSpPr txBox="1"/>
            <p:nvPr/>
          </p:nvSpPr>
          <p:spPr>
            <a:xfrm>
              <a:off x="7124227" y="3984593"/>
              <a:ext cx="374018" cy="34624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ea typeface="+mn-ea"/>
                  <a:cs typeface="Arial"/>
                  <a:sym typeface="Arial"/>
                </a:rPr>
                <a:t>…</a:t>
              </a:r>
            </a:p>
          </p:txBody>
        </p:sp>
      </p:grpSp>
    </p:spTree>
    <p:extLst>
      <p:ext uri="{BB962C8B-B14F-4D97-AF65-F5344CB8AC3E}">
        <p14:creationId xmlns:p14="http://schemas.microsoft.com/office/powerpoint/2010/main" val="10159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26" presetClass="emph" presetSubtype="0" fill="hold" nodeType="withEffect">
                                  <p:stCondLst>
                                    <p:cond delay="0"/>
                                  </p:stCondLst>
                                  <p:childTnLst>
                                    <p:animEffect transition="out" filter="fade">
                                      <p:cBhvr>
                                        <p:cTn id="16" dur="1250" tmFilter="0, 0; .2, .5; .8, .5; 1, 0"/>
                                        <p:tgtEl>
                                          <p:spTgt spid="23"/>
                                        </p:tgtEl>
                                      </p:cBhvr>
                                    </p:animEffect>
                                    <p:animScale>
                                      <p:cBhvr>
                                        <p:cTn id="17" dur="625" autoRev="1" fill="hold"/>
                                        <p:tgtEl>
                                          <p:spTgt spid="23"/>
                                        </p:tgtEl>
                                      </p:cBhvr>
                                      <p:by x="105000" y="105000"/>
                                    </p:animScale>
                                  </p:childTnLst>
                                </p:cTn>
                              </p:par>
                              <p:par>
                                <p:cTn id="18" presetID="32" presetClass="emph" presetSubtype="0" fill="hold" nodeType="withEffect">
                                  <p:stCondLst>
                                    <p:cond delay="0"/>
                                  </p:stCondLst>
                                  <p:childTnLst>
                                    <p:animRot by="120000">
                                      <p:cBhvr>
                                        <p:cTn id="19" dur="1" fill="hold">
                                          <p:stCondLst>
                                            <p:cond delay="0"/>
                                          </p:stCondLst>
                                        </p:cTn>
                                        <p:tgtEl>
                                          <p:spTgt spid="23"/>
                                        </p:tgtEl>
                                        <p:attrNameLst>
                                          <p:attrName>r</p:attrName>
                                        </p:attrNameLst>
                                      </p:cBhvr>
                                    </p:animRot>
                                    <p:animRot by="-240000">
                                      <p:cBhvr>
                                        <p:cTn id="20" dur="2" fill="hold">
                                          <p:stCondLst>
                                            <p:cond delay="248"/>
                                          </p:stCondLst>
                                        </p:cTn>
                                        <p:tgtEl>
                                          <p:spTgt spid="23"/>
                                        </p:tgtEl>
                                        <p:attrNameLst>
                                          <p:attrName>r</p:attrName>
                                        </p:attrNameLst>
                                      </p:cBhvr>
                                    </p:animRot>
                                    <p:animRot by="240000">
                                      <p:cBhvr>
                                        <p:cTn id="21" dur="2" fill="hold">
                                          <p:stCondLst>
                                            <p:cond delay="496"/>
                                          </p:stCondLst>
                                        </p:cTn>
                                        <p:tgtEl>
                                          <p:spTgt spid="23"/>
                                        </p:tgtEl>
                                        <p:attrNameLst>
                                          <p:attrName>r</p:attrName>
                                        </p:attrNameLst>
                                      </p:cBhvr>
                                    </p:animRot>
                                    <p:animRot by="-240000">
                                      <p:cBhvr>
                                        <p:cTn id="22" dur="2" fill="hold">
                                          <p:stCondLst>
                                            <p:cond delay="744"/>
                                          </p:stCondLst>
                                        </p:cTn>
                                        <p:tgtEl>
                                          <p:spTgt spid="23"/>
                                        </p:tgtEl>
                                        <p:attrNameLst>
                                          <p:attrName>r</p:attrName>
                                        </p:attrNameLst>
                                      </p:cBhvr>
                                    </p:animRot>
                                    <p:animRot by="120000">
                                      <p:cBhvr>
                                        <p:cTn id="23" dur="2" fill="hold">
                                          <p:stCondLst>
                                            <p:cond delay="1249"/>
                                          </p:stCondLst>
                                        </p:cTn>
                                        <p:tgtEl>
                                          <p:spTgt spid="23"/>
                                        </p:tgtEl>
                                        <p:attrNameLst>
                                          <p:attrName>r</p:attrName>
                                        </p:attrNameLst>
                                      </p:cBhvr>
                                    </p:animRot>
                                  </p:childTnLst>
                                </p:cTn>
                              </p:par>
                              <p:par>
                                <p:cTn id="24" presetID="42" presetClass="entr" presetSubtype="0" fill="hold"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1"/>
            <a:ext cx="9144000" cy="6865257"/>
          </a:xfrm>
          <a:prstGeom prst="rect">
            <a:avLst/>
          </a:prstGeom>
        </p:spPr>
      </p:pic>
      <p:sp>
        <p:nvSpPr>
          <p:cNvPr id="17" name="Rectangle: Rounded Corners 6">
            <a:extLst>
              <a:ext uri="{FF2B5EF4-FFF2-40B4-BE49-F238E27FC236}">
                <a16:creationId xmlns="" xmlns:a16="http://schemas.microsoft.com/office/drawing/2014/main" id="{C4D63267-0065-4DF6-B5B4-D4A3E36F9DF0}"/>
              </a:ext>
            </a:extLst>
          </p:cNvPr>
          <p:cNvSpPr/>
          <p:nvPr/>
        </p:nvSpPr>
        <p:spPr>
          <a:xfrm>
            <a:off x="58312" y="117028"/>
            <a:ext cx="9085688"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392906" y="93460"/>
            <a:ext cx="8529638" cy="1078115"/>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4.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Em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hãy</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khám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phá</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điểm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mạnh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điểm</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yếu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của</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bản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thân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theo</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gợi</a:t>
            </a:r>
            <a:r>
              <a:rPr lang="en-US" sz="3600" b="1" dirty="0">
                <a:solidFill>
                  <a:prstClr val="black"/>
                </a:solidFill>
                <a:latin typeface="Times New Roman" pitchFamily="18" charset="0"/>
                <a:cs typeface="Times New Roman" pitchFamily="18" charset="0"/>
              </a:rPr>
              <a:t> ý </a:t>
            </a:r>
            <a:r>
              <a:rPr lang="en-US" sz="3600" b="1" dirty="0" err="1">
                <a:solidFill>
                  <a:prstClr val="black"/>
                </a:solidFill>
                <a:latin typeface="Times New Roman" pitchFamily="18" charset="0"/>
                <a:cs typeface="Times New Roman" pitchFamily="18" charset="0"/>
              </a:rPr>
              <a:t>sau</a:t>
            </a:r>
            <a:r>
              <a:rPr lang="en-US" sz="3600" b="1" dirty="0">
                <a:solidFill>
                  <a:prstClr val="black"/>
                </a:solidFill>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7F35CED5-E69A-47F9-A4D8-BD9C8812FD74}"/>
              </a:ext>
            </a:extLst>
          </p:cNvPr>
          <p:cNvPicPr>
            <a:picLocks noChangeAspect="1"/>
          </p:cNvPicPr>
          <p:nvPr/>
        </p:nvPicPr>
        <p:blipFill>
          <a:blip r:embed="rId3"/>
          <a:stretch>
            <a:fillRect/>
          </a:stretch>
        </p:blipFill>
        <p:spPr>
          <a:xfrm>
            <a:off x="441127" y="1333500"/>
            <a:ext cx="8481417" cy="1272747"/>
          </a:xfrm>
          <a:prstGeom prst="rect">
            <a:avLst/>
          </a:prstGeom>
          <a:ln>
            <a:noFill/>
          </a:ln>
          <a:effectLst>
            <a:softEdge rad="112500"/>
          </a:effectLst>
        </p:spPr>
      </p:pic>
      <p:pic>
        <p:nvPicPr>
          <p:cNvPr id="10" name="Picture 9">
            <a:extLst>
              <a:ext uri="{FF2B5EF4-FFF2-40B4-BE49-F238E27FC236}">
                <a16:creationId xmlns="" xmlns:a16="http://schemas.microsoft.com/office/drawing/2014/main" id="{011D12F5-0A0F-4848-96FB-131958D55DF8}"/>
              </a:ext>
            </a:extLst>
          </p:cNvPr>
          <p:cNvPicPr>
            <a:picLocks noChangeAspect="1"/>
          </p:cNvPicPr>
          <p:nvPr/>
        </p:nvPicPr>
        <p:blipFill>
          <a:blip r:embed="rId4"/>
          <a:stretch>
            <a:fillRect/>
          </a:stretch>
        </p:blipFill>
        <p:spPr>
          <a:xfrm>
            <a:off x="609600" y="2543175"/>
            <a:ext cx="8312944" cy="1223309"/>
          </a:xfrm>
          <a:prstGeom prst="rect">
            <a:avLst/>
          </a:prstGeom>
          <a:ln>
            <a:noFill/>
          </a:ln>
          <a:effectLst>
            <a:softEdge rad="112500"/>
          </a:effectLst>
        </p:spPr>
      </p:pic>
      <p:pic>
        <p:nvPicPr>
          <p:cNvPr id="12" name="Picture 11">
            <a:extLst>
              <a:ext uri="{FF2B5EF4-FFF2-40B4-BE49-F238E27FC236}">
                <a16:creationId xmlns="" xmlns:a16="http://schemas.microsoft.com/office/drawing/2014/main" id="{789CE471-A6AA-4D79-B36A-08A8FBDF5373}"/>
              </a:ext>
            </a:extLst>
          </p:cNvPr>
          <p:cNvPicPr>
            <a:picLocks noChangeAspect="1"/>
          </p:cNvPicPr>
          <p:nvPr/>
        </p:nvPicPr>
        <p:blipFill>
          <a:blip r:embed="rId5"/>
          <a:stretch>
            <a:fillRect/>
          </a:stretch>
        </p:blipFill>
        <p:spPr>
          <a:xfrm>
            <a:off x="609600" y="3929063"/>
            <a:ext cx="8312943" cy="2562225"/>
          </a:xfrm>
          <a:prstGeom prst="rect">
            <a:avLst/>
          </a:prstGeom>
          <a:ln>
            <a:noFill/>
          </a:ln>
          <a:effectLst>
            <a:softEdge rad="112500"/>
          </a:effectLst>
        </p:spPr>
      </p:pic>
    </p:spTree>
    <p:extLst>
      <p:ext uri="{BB962C8B-B14F-4D97-AF65-F5344CB8AC3E}">
        <p14:creationId xmlns:p14="http://schemas.microsoft.com/office/powerpoint/2010/main" val="40998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6" name="Rectangle: Rounded Corners 6">
            <a:extLst>
              <a:ext uri="{FF2B5EF4-FFF2-40B4-BE49-F238E27FC236}">
                <a16:creationId xmlns="" xmlns:a16="http://schemas.microsoft.com/office/drawing/2014/main" id="{C4D63267-0065-4DF6-B5B4-D4A3E36F9DF0}"/>
              </a:ext>
            </a:extLst>
          </p:cNvPr>
          <p:cNvSpPr/>
          <p:nvPr/>
        </p:nvSpPr>
        <p:spPr>
          <a:xfrm>
            <a:off x="201619" y="246186"/>
            <a:ext cx="8740760"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 xmlns:a16="http://schemas.microsoft.com/office/drawing/2014/main" id="{4098F771-4B74-6EC0-3B5D-8A4C4C61B06D}"/>
              </a:ext>
            </a:extLst>
          </p:cNvPr>
          <p:cNvPicPr>
            <a:picLocks noChangeAspect="1"/>
          </p:cNvPicPr>
          <p:nvPr/>
        </p:nvPicPr>
        <p:blipFill>
          <a:blip r:embed="rId3"/>
          <a:stretch>
            <a:fillRect/>
          </a:stretch>
        </p:blipFill>
        <p:spPr>
          <a:xfrm>
            <a:off x="-86818" y="3357634"/>
            <a:ext cx="1694149" cy="3339350"/>
          </a:xfrm>
          <a:prstGeom prst="rect">
            <a:avLst/>
          </a:prstGeom>
        </p:spPr>
      </p:pic>
      <p:pic>
        <p:nvPicPr>
          <p:cNvPr id="19" name="Picture 18">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7327758" y="3417245"/>
            <a:ext cx="1903060" cy="3317663"/>
          </a:xfrm>
          <a:prstGeom prst="rect">
            <a:avLst/>
          </a:prstGeom>
        </p:spPr>
      </p:pic>
      <p:pic>
        <p:nvPicPr>
          <p:cNvPr id="3" name="Picture 2">
            <a:extLst>
              <a:ext uri="{FF2B5EF4-FFF2-40B4-BE49-F238E27FC236}">
                <a16:creationId xmlns="" xmlns:a16="http://schemas.microsoft.com/office/drawing/2014/main" id="{96FF0D66-441C-45CA-B754-B65C28E466A4}"/>
              </a:ext>
            </a:extLst>
          </p:cNvPr>
          <p:cNvPicPr>
            <a:picLocks noChangeAspect="1"/>
          </p:cNvPicPr>
          <p:nvPr/>
        </p:nvPicPr>
        <p:blipFill>
          <a:blip r:embed="rId5"/>
          <a:stretch>
            <a:fillRect/>
          </a:stretch>
        </p:blipFill>
        <p:spPr>
          <a:xfrm>
            <a:off x="1060690" y="241514"/>
            <a:ext cx="6922608" cy="926672"/>
          </a:xfrm>
          <a:prstGeom prst="rect">
            <a:avLst/>
          </a:prstGeom>
        </p:spPr>
      </p:pic>
      <p:graphicFrame>
        <p:nvGraphicFramePr>
          <p:cNvPr id="4" name="Table 3">
            <a:extLst>
              <a:ext uri="{FF2B5EF4-FFF2-40B4-BE49-F238E27FC236}">
                <a16:creationId xmlns="" xmlns:a16="http://schemas.microsoft.com/office/drawing/2014/main" id="{18D363D9-EC64-4B0A-99D2-9B58ADB79666}"/>
              </a:ext>
            </a:extLst>
          </p:cNvPr>
          <p:cNvGraphicFramePr>
            <a:graphicFrameLocks noGrp="1"/>
          </p:cNvGraphicFramePr>
          <p:nvPr>
            <p:extLst>
              <p:ext uri="{D42A27DB-BD31-4B8C-83A1-F6EECF244321}">
                <p14:modId xmlns:p14="http://schemas.microsoft.com/office/powerpoint/2010/main" val="983848110"/>
              </p:ext>
            </p:extLst>
          </p:nvPr>
        </p:nvGraphicFramePr>
        <p:xfrm>
          <a:off x="533401" y="1581150"/>
          <a:ext cx="8408977" cy="1755648"/>
        </p:xfrm>
        <a:graphic>
          <a:graphicData uri="http://schemas.openxmlformats.org/drawingml/2006/table">
            <a:tbl>
              <a:tblPr firstRow="1" firstCol="1" bandRow="1">
                <a:tableStyleId>{5DA37D80-6434-44D0-A028-1B22A696006F}</a:tableStyleId>
              </a:tblPr>
              <a:tblGrid>
                <a:gridCol w="1950008">
                  <a:extLst>
                    <a:ext uri="{9D8B030D-6E8A-4147-A177-3AD203B41FA5}">
                      <a16:colId xmlns="" xmlns:a16="http://schemas.microsoft.com/office/drawing/2014/main" val="2404339798"/>
                    </a:ext>
                  </a:extLst>
                </a:gridCol>
                <a:gridCol w="1918781">
                  <a:extLst>
                    <a:ext uri="{9D8B030D-6E8A-4147-A177-3AD203B41FA5}">
                      <a16:colId xmlns="" xmlns:a16="http://schemas.microsoft.com/office/drawing/2014/main" val="107353146"/>
                    </a:ext>
                  </a:extLst>
                </a:gridCol>
                <a:gridCol w="1950008">
                  <a:extLst>
                    <a:ext uri="{9D8B030D-6E8A-4147-A177-3AD203B41FA5}">
                      <a16:colId xmlns="" xmlns:a16="http://schemas.microsoft.com/office/drawing/2014/main" val="3259506969"/>
                    </a:ext>
                  </a:extLst>
                </a:gridCol>
                <a:gridCol w="2590180">
                  <a:extLst>
                    <a:ext uri="{9D8B030D-6E8A-4147-A177-3AD203B41FA5}">
                      <a16:colId xmlns="" xmlns:a16="http://schemas.microsoft.com/office/drawing/2014/main" val="3097298815"/>
                    </a:ext>
                  </a:extLst>
                </a:gridCol>
              </a:tblGrid>
              <a:tr h="1102438">
                <a:tc>
                  <a:txBody>
                    <a:bodyPr/>
                    <a:lstStyle/>
                    <a:p>
                      <a:pPr marL="0" marR="0" algn="ctr">
                        <a:lnSpc>
                          <a:spcPct val="120000"/>
                        </a:lnSpc>
                        <a:spcBef>
                          <a:spcPts val="0"/>
                        </a:spcBef>
                        <a:spcAft>
                          <a:spcPts val="0"/>
                        </a:spcAft>
                      </a:pPr>
                      <a:r>
                        <a:rPr lang="nl-NL" sz="3200" dirty="0">
                          <a:effectLst/>
                          <a:latin typeface="Times New Roman" pitchFamily="18" charset="0"/>
                          <a:cs typeface="Times New Roman" pitchFamily="18" charset="0"/>
                        </a:rPr>
                        <a:t>Điểm mạnh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rgbClr val="FFFF00"/>
                    </a:solidFill>
                  </a:tcPr>
                </a:tc>
                <a:tc>
                  <a:txBody>
                    <a:bodyPr/>
                    <a:lstStyle/>
                    <a:p>
                      <a:pPr marL="0" marR="0" algn="ctr">
                        <a:lnSpc>
                          <a:spcPct val="120000"/>
                        </a:lnSpc>
                        <a:spcBef>
                          <a:spcPts val="0"/>
                        </a:spcBef>
                        <a:spcAft>
                          <a:spcPts val="0"/>
                        </a:spcAft>
                      </a:pPr>
                      <a:r>
                        <a:rPr lang="nl-NL" sz="3200" dirty="0">
                          <a:effectLst/>
                          <a:latin typeface="Times New Roman" pitchFamily="18" charset="0"/>
                          <a:cs typeface="Times New Roman" pitchFamily="18" charset="0"/>
                        </a:rPr>
                        <a:t>Cách phát huy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rgbClr val="FFFF00"/>
                    </a:solidFill>
                  </a:tcPr>
                </a:tc>
                <a:tc>
                  <a:txBody>
                    <a:bodyPr/>
                    <a:lstStyle/>
                    <a:p>
                      <a:pPr marL="0" marR="0" algn="ctr">
                        <a:lnSpc>
                          <a:spcPct val="120000"/>
                        </a:lnSpc>
                        <a:spcBef>
                          <a:spcPts val="0"/>
                        </a:spcBef>
                        <a:spcAft>
                          <a:spcPts val="0"/>
                        </a:spcAft>
                      </a:pPr>
                      <a:r>
                        <a:rPr lang="nl-NL" sz="3200" dirty="0">
                          <a:effectLst/>
                          <a:latin typeface="Times New Roman" pitchFamily="18" charset="0"/>
                          <a:cs typeface="Times New Roman" pitchFamily="18" charset="0"/>
                        </a:rPr>
                        <a:t>Điểm yếu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rgbClr val="FFFF00"/>
                    </a:solidFill>
                  </a:tcPr>
                </a:tc>
                <a:tc>
                  <a:txBody>
                    <a:bodyPr/>
                    <a:lstStyle/>
                    <a:p>
                      <a:pPr marL="0" marR="0" algn="ctr">
                        <a:lnSpc>
                          <a:spcPct val="120000"/>
                        </a:lnSpc>
                        <a:spcBef>
                          <a:spcPts val="0"/>
                        </a:spcBef>
                        <a:spcAft>
                          <a:spcPts val="0"/>
                        </a:spcAft>
                      </a:pPr>
                      <a:r>
                        <a:rPr lang="nl-NL" sz="3200" dirty="0">
                          <a:effectLst/>
                          <a:latin typeface="Times New Roman" pitchFamily="18" charset="0"/>
                          <a:cs typeface="Times New Roman" pitchFamily="18" charset="0"/>
                        </a:rPr>
                        <a:t>Cách khắc phục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rgbClr val="FFFF00"/>
                    </a:solidFill>
                  </a:tcPr>
                </a:tc>
                <a:extLst>
                  <a:ext uri="{0D108BD9-81ED-4DB2-BD59-A6C34878D82A}">
                    <a16:rowId xmlns="" xmlns:a16="http://schemas.microsoft.com/office/drawing/2014/main" val="2214956247"/>
                  </a:ext>
                </a:extLst>
              </a:tr>
              <a:tr h="530878">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alpha val="20000"/>
                      </a:schemeClr>
                    </a:solidFill>
                  </a:tcPr>
                </a:tc>
                <a:extLst>
                  <a:ext uri="{0D108BD9-81ED-4DB2-BD59-A6C34878D82A}">
                    <a16:rowId xmlns="" xmlns:a16="http://schemas.microsoft.com/office/drawing/2014/main" val="2475675974"/>
                  </a:ext>
                </a:extLst>
              </a:tr>
            </a:tbl>
          </a:graphicData>
        </a:graphic>
      </p:graphicFrame>
    </p:spTree>
    <p:extLst>
      <p:ext uri="{BB962C8B-B14F-4D97-AF65-F5344CB8AC3E}">
        <p14:creationId xmlns:p14="http://schemas.microsoft.com/office/powerpoint/2010/main" val="12105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9506" cy="6858000"/>
          </a:xfrm>
          <a:prstGeom prst="rect">
            <a:avLst/>
          </a:prstGeom>
        </p:spPr>
      </p:pic>
      <p:sp>
        <p:nvSpPr>
          <p:cNvPr id="5" name="Rectangle: Rounded Corners 6">
            <a:extLst>
              <a:ext uri="{FF2B5EF4-FFF2-40B4-BE49-F238E27FC236}">
                <a16:creationId xmlns="" xmlns:a16="http://schemas.microsoft.com/office/drawing/2014/main" id="{C4D63267-0065-4DF6-B5B4-D4A3E36F9DF0}"/>
              </a:ext>
            </a:extLst>
          </p:cNvPr>
          <p:cNvSpPr/>
          <p:nvPr/>
        </p:nvSpPr>
        <p:spPr>
          <a:xfrm>
            <a:off x="209372" y="246186"/>
            <a:ext cx="8740760"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 xmlns:a16="http://schemas.microsoft.com/office/drawing/2014/main" id="{C24E17CB-244D-4147-9744-31841567E860}"/>
              </a:ext>
            </a:extLst>
          </p:cNvPr>
          <p:cNvGrpSpPr/>
          <p:nvPr/>
        </p:nvGrpSpPr>
        <p:grpSpPr>
          <a:xfrm>
            <a:off x="1195753" y="1602154"/>
            <a:ext cx="6752492" cy="4531946"/>
            <a:chOff x="1594337" y="1602154"/>
            <a:chExt cx="9003323" cy="3477846"/>
          </a:xfrm>
        </p:grpSpPr>
        <p:sp>
          <p:nvSpPr>
            <p:cNvPr id="9" name="Rounded Rectangle 8">
              <a:extLst>
                <a:ext uri="{FF2B5EF4-FFF2-40B4-BE49-F238E27FC236}">
                  <a16:creationId xmlns="" xmlns:a16="http://schemas.microsoft.com/office/drawing/2014/main" id="{B7D51596-0E51-4F06-AE64-F9D752B6D6BE}"/>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a:extLst>
                <a:ext uri="{FF2B5EF4-FFF2-40B4-BE49-F238E27FC236}">
                  <a16:creationId xmlns="" xmlns:a16="http://schemas.microsoft.com/office/drawing/2014/main" id="{6220B4A5-7027-4041-B412-9C8F9A304D02}"/>
                </a:ext>
              </a:extLst>
            </p:cNvPr>
            <p:cNvSpPr/>
            <p:nvPr/>
          </p:nvSpPr>
          <p:spPr>
            <a:xfrm>
              <a:off x="1825851" y="1733931"/>
              <a:ext cx="8423049"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ngẫm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yếu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phiếu</a:t>
              </a:r>
              <a:endParaRPr lang="en-US" sz="2800" dirty="0">
                <a:solidFill>
                  <a:schemeClr val="tx1"/>
                </a:solidFill>
                <a:latin typeface="Times New Roman" pitchFamily="18" charset="0"/>
                <a:cs typeface="Times New Roman" pitchFamily="18" charset="0"/>
              </a:endParaRPr>
            </a:p>
            <a:p>
              <a:pPr marL="571500" indent="-571500" algn="just">
                <a:buFont typeface="Arial" panose="020B0604020202020204" pitchFamily="34" charset="0"/>
                <a:buChar char="•"/>
              </a:pPr>
              <a:r>
                <a:rPr lang="en-US" sz="2800" dirty="0" err="1">
                  <a:solidFill>
                    <a:schemeClr val="tx1"/>
                  </a:solidFill>
                  <a:latin typeface="Times New Roman" pitchFamily="18" charset="0"/>
                  <a:cs typeface="Times New Roman" pitchFamily="18" charset="0"/>
                </a:rPr>
                <a:t>Nhờ</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nhóm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yếu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mình</a:t>
              </a:r>
              <a:r>
                <a:rPr lang="en-US" sz="2800" dirty="0">
                  <a:solidFill>
                    <a:schemeClr val="tx1"/>
                  </a:solidFill>
                  <a:latin typeface="Times New Roman" pitchFamily="18" charset="0"/>
                  <a:cs typeface="Times New Roman" pitchFamily="18" charset="0"/>
                </a:rPr>
                <a:t> </a:t>
              </a:r>
            </a:p>
            <a:p>
              <a:pPr marL="571500" indent="-571500" algn="just">
                <a:buFont typeface="Arial" panose="020B0604020202020204" pitchFamily="34" charset="0"/>
                <a:buChar char="•"/>
              </a:pPr>
              <a:r>
                <a:rPr lang="en-US" sz="2800" dirty="0">
                  <a:solidFill>
                    <a:schemeClr val="tx1"/>
                  </a:solidFill>
                  <a:latin typeface="Times New Roman" pitchFamily="18" charset="0"/>
                  <a:cs typeface="Times New Roman" pitchFamily="18" charset="0"/>
                </a:rPr>
                <a:t>So </a:t>
              </a:r>
              <a:r>
                <a:rPr lang="en-US" sz="2800" dirty="0" err="1">
                  <a:solidFill>
                    <a:schemeClr val="tx1"/>
                  </a:solidFill>
                  <a:latin typeface="Times New Roman" pitchFamily="18" charset="0"/>
                  <a:cs typeface="Times New Roman" pitchFamily="18" charset="0"/>
                </a:rPr>
                <a:t>sánh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giống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giữa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thông</a:t>
              </a:r>
              <a:r>
                <a:rPr lang="en-US" sz="2800" dirty="0">
                  <a:solidFill>
                    <a:schemeClr val="tx1"/>
                  </a:solidFill>
                  <a:latin typeface="Times New Roman" pitchFamily="18" charset="0"/>
                  <a:cs typeface="Times New Roman" pitchFamily="18" charset="0"/>
                </a:rPr>
                <a:t> tin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bản</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grpSp>
      <p:pic>
        <p:nvPicPr>
          <p:cNvPr id="11" name="Picture 10">
            <a:extLst>
              <a:ext uri="{FF2B5EF4-FFF2-40B4-BE49-F238E27FC236}">
                <a16:creationId xmlns="" xmlns:a16="http://schemas.microsoft.com/office/drawing/2014/main" id="{D0E50C45-CE0F-4EF0-B6D3-D720A86F1088}"/>
              </a:ext>
            </a:extLst>
          </p:cNvPr>
          <p:cNvPicPr>
            <a:picLocks noChangeAspect="1"/>
          </p:cNvPicPr>
          <p:nvPr/>
        </p:nvPicPr>
        <p:blipFill>
          <a:blip r:embed="rId3"/>
          <a:stretch>
            <a:fillRect/>
          </a:stretch>
        </p:blipFill>
        <p:spPr>
          <a:xfrm>
            <a:off x="-86818" y="3357634"/>
            <a:ext cx="1694149" cy="3339350"/>
          </a:xfrm>
          <a:prstGeom prst="rect">
            <a:avLst/>
          </a:prstGeom>
        </p:spPr>
      </p:pic>
      <p:pic>
        <p:nvPicPr>
          <p:cNvPr id="12" name="Picture 11">
            <a:extLst>
              <a:ext uri="{FF2B5EF4-FFF2-40B4-BE49-F238E27FC236}">
                <a16:creationId xmlns="" xmlns:a16="http://schemas.microsoft.com/office/drawing/2014/main" id="{DEEF1D7D-9AD9-42AC-8E7C-BA48292EF722}"/>
              </a:ext>
            </a:extLst>
          </p:cNvPr>
          <p:cNvPicPr>
            <a:picLocks noChangeAspect="1"/>
          </p:cNvPicPr>
          <p:nvPr/>
        </p:nvPicPr>
        <p:blipFill>
          <a:blip r:embed="rId4"/>
          <a:stretch>
            <a:fillRect/>
          </a:stretch>
        </p:blipFill>
        <p:spPr>
          <a:xfrm>
            <a:off x="7327758" y="3417245"/>
            <a:ext cx="1903060" cy="3317663"/>
          </a:xfrm>
          <a:prstGeom prst="rect">
            <a:avLst/>
          </a:prstGeom>
        </p:spPr>
      </p:pic>
      <p:pic>
        <p:nvPicPr>
          <p:cNvPr id="16" name="Picture 15">
            <a:extLst>
              <a:ext uri="{FF2B5EF4-FFF2-40B4-BE49-F238E27FC236}">
                <a16:creationId xmlns="" xmlns:a16="http://schemas.microsoft.com/office/drawing/2014/main" id="{36599379-BC47-422C-A7C0-E2E2EC9C1523}"/>
              </a:ext>
            </a:extLst>
          </p:cNvPr>
          <p:cNvPicPr>
            <a:picLocks noChangeAspect="1"/>
          </p:cNvPicPr>
          <p:nvPr/>
        </p:nvPicPr>
        <p:blipFill>
          <a:blip r:embed="rId5"/>
          <a:stretch>
            <a:fillRect/>
          </a:stretch>
        </p:blipFill>
        <p:spPr>
          <a:xfrm>
            <a:off x="2057400" y="290214"/>
            <a:ext cx="4261473" cy="835224"/>
          </a:xfrm>
          <a:prstGeom prst="rect">
            <a:avLst/>
          </a:prstGeom>
        </p:spPr>
      </p:pic>
    </p:spTree>
    <p:extLst>
      <p:ext uri="{BB962C8B-B14F-4D97-AF65-F5344CB8AC3E}">
        <p14:creationId xmlns:p14="http://schemas.microsoft.com/office/powerpoint/2010/main" val="949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9375" b="7499"/>
          <a:stretch/>
        </p:blipFill>
        <p:spPr>
          <a:xfrm>
            <a:off x="1" y="0"/>
            <a:ext cx="9143999" cy="6858000"/>
          </a:xfrm>
          <a:prstGeom prst="rect">
            <a:avLst/>
          </a:prstGeom>
        </p:spPr>
      </p:pic>
      <p:pic>
        <p:nvPicPr>
          <p:cNvPr id="2" name="Picture 1">
            <a:extLst>
              <a:ext uri="{FF2B5EF4-FFF2-40B4-BE49-F238E27FC236}">
                <a16:creationId xmlns="" xmlns:a16="http://schemas.microsoft.com/office/drawing/2014/main" id="{1C2E8954-4D3F-4AB3-AD6F-8A4C9B02C3DA}"/>
              </a:ext>
            </a:extLst>
          </p:cNvPr>
          <p:cNvPicPr>
            <a:picLocks noChangeAspect="1"/>
          </p:cNvPicPr>
          <p:nvPr/>
        </p:nvPicPr>
        <p:blipFill>
          <a:blip r:embed="rId3"/>
          <a:stretch>
            <a:fillRect/>
          </a:stretch>
        </p:blipFill>
        <p:spPr>
          <a:xfrm>
            <a:off x="879220" y="75767"/>
            <a:ext cx="7356986" cy="1201016"/>
          </a:xfrm>
          <a:prstGeom prst="rect">
            <a:avLst/>
          </a:prstGeom>
        </p:spPr>
      </p:pic>
    </p:spTree>
    <p:extLst>
      <p:ext uri="{BB962C8B-B14F-4D97-AF65-F5344CB8AC3E}">
        <p14:creationId xmlns:p14="http://schemas.microsoft.com/office/powerpoint/2010/main" val="18024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1" y="-38513"/>
            <a:ext cx="9143999" cy="7544213"/>
          </a:xfrm>
          <a:prstGeom prst="rect">
            <a:avLst/>
          </a:prstGeom>
        </p:spPr>
      </p:pic>
      <p:pic>
        <p:nvPicPr>
          <p:cNvPr id="2" name="Picture 1">
            <a:extLst>
              <a:ext uri="{FF2B5EF4-FFF2-40B4-BE49-F238E27FC236}">
                <a16:creationId xmlns="" xmlns:a16="http://schemas.microsoft.com/office/drawing/2014/main" id="{8D292DC5-AD58-4FFF-B694-F7813710A3B0}"/>
              </a:ext>
            </a:extLst>
          </p:cNvPr>
          <p:cNvPicPr>
            <a:picLocks noChangeAspect="1"/>
          </p:cNvPicPr>
          <p:nvPr/>
        </p:nvPicPr>
        <p:blipFill>
          <a:blip r:embed="rId3"/>
          <a:stretch>
            <a:fillRect/>
          </a:stretch>
        </p:blipFill>
        <p:spPr>
          <a:xfrm>
            <a:off x="400544" y="769945"/>
            <a:ext cx="8385775" cy="1298561"/>
          </a:xfrm>
          <a:prstGeom prst="rect">
            <a:avLst/>
          </a:prstGeom>
        </p:spPr>
      </p:pic>
    </p:spTree>
    <p:extLst>
      <p:ext uri="{BB962C8B-B14F-4D97-AF65-F5344CB8AC3E}">
        <p14:creationId xmlns:p14="http://schemas.microsoft.com/office/powerpoint/2010/main" val="320004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883086" y="1351117"/>
            <a:ext cx="7727514" cy="4392680"/>
            <a:chOff x="-7927329" y="-4954584"/>
            <a:chExt cx="9902260" cy="5132385"/>
          </a:xfrm>
        </p:grpSpPr>
        <p:sp>
          <p:nvSpPr>
            <p:cNvPr id="3" name="任意多边形 43"/>
            <p:cNvSpPr/>
            <p:nvPr/>
          </p:nvSpPr>
          <p:spPr>
            <a:xfrm>
              <a:off x="-7927329" y="-4954584"/>
              <a:ext cx="9902260" cy="3407138"/>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4" name="任意多边形 44"/>
            <p:cNvSpPr/>
            <p:nvPr/>
          </p:nvSpPr>
          <p:spPr>
            <a:xfrm>
              <a:off x="-7607580" y="-4631682"/>
              <a:ext cx="9233126" cy="2605896"/>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Picture 8">
            <a:extLst>
              <a:ext uri="{FF2B5EF4-FFF2-40B4-BE49-F238E27FC236}">
                <a16:creationId xmlns:a16="http://schemas.microsoft.com/office/drawing/2014/main" xmlns="" id="{A9EE8FB2-C29D-46BA-8F3E-DE9C49D7D2F5}"/>
              </a:ext>
            </a:extLst>
          </p:cNvPr>
          <p:cNvPicPr>
            <a:picLocks noChangeAspect="1"/>
          </p:cNvPicPr>
          <p:nvPr/>
        </p:nvPicPr>
        <p:blipFill>
          <a:blip r:embed="rId2"/>
          <a:stretch>
            <a:fillRect/>
          </a:stretch>
        </p:blipFill>
        <p:spPr>
          <a:xfrm>
            <a:off x="943905" y="1862374"/>
            <a:ext cx="3607621" cy="1786283"/>
          </a:xfrm>
          <a:prstGeom prst="rect">
            <a:avLst/>
          </a:prstGeom>
        </p:spPr>
      </p:pic>
      <p:pic>
        <p:nvPicPr>
          <p:cNvPr id="10" name="Picture 9">
            <a:extLst>
              <a:ext uri="{FF2B5EF4-FFF2-40B4-BE49-F238E27FC236}">
                <a16:creationId xmlns:a16="http://schemas.microsoft.com/office/drawing/2014/main" xmlns="" id="{3596A3B4-5373-4435-BA1E-4030913EEA71}"/>
              </a:ext>
            </a:extLst>
          </p:cNvPr>
          <p:cNvPicPr>
            <a:picLocks noChangeAspect="1"/>
          </p:cNvPicPr>
          <p:nvPr/>
        </p:nvPicPr>
        <p:blipFill>
          <a:blip r:embed="rId3"/>
          <a:stretch>
            <a:fillRect/>
          </a:stretch>
        </p:blipFill>
        <p:spPr>
          <a:xfrm>
            <a:off x="4267200" y="1882527"/>
            <a:ext cx="3923116" cy="1975275"/>
          </a:xfrm>
          <a:prstGeom prst="rect">
            <a:avLst/>
          </a:prstGeom>
        </p:spPr>
      </p:pic>
    </p:spTree>
    <p:extLst>
      <p:ext uri="{BB962C8B-B14F-4D97-AF65-F5344CB8AC3E}">
        <p14:creationId xmlns:p14="http://schemas.microsoft.com/office/powerpoint/2010/main" val="321039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9506" cy="6858000"/>
          </a:xfrm>
          <a:prstGeom prst="rect">
            <a:avLst/>
          </a:prstGeom>
        </p:spPr>
      </p:pic>
      <p:sp>
        <p:nvSpPr>
          <p:cNvPr id="5" name="Rectangle: Rounded Corners 6">
            <a:extLst>
              <a:ext uri="{FF2B5EF4-FFF2-40B4-BE49-F238E27FC236}">
                <a16:creationId xmlns="" xmlns:a16="http://schemas.microsoft.com/office/drawing/2014/main" id="{C4D63267-0065-4DF6-B5B4-D4A3E36F9DF0}"/>
              </a:ext>
            </a:extLst>
          </p:cNvPr>
          <p:cNvSpPr/>
          <p:nvPr/>
        </p:nvSpPr>
        <p:spPr>
          <a:xfrm>
            <a:off x="201619" y="246186"/>
            <a:ext cx="8740760"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10">
            <a:extLst>
              <a:ext uri="{FF2B5EF4-FFF2-40B4-BE49-F238E27FC236}">
                <a16:creationId xmlns="" xmlns:a16="http://schemas.microsoft.com/office/drawing/2014/main" id="{86C9BB18-5DC0-B38A-61D0-6CFB230C682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6652260" y="3091252"/>
            <a:ext cx="2936471" cy="3788788"/>
          </a:xfrm>
          <a:prstGeom prst="rect">
            <a:avLst/>
          </a:prstGeom>
        </p:spPr>
      </p:pic>
      <p:sp>
        <p:nvSpPr>
          <p:cNvPr id="2" name="TextBox 1"/>
          <p:cNvSpPr txBox="1"/>
          <p:nvPr/>
        </p:nvSpPr>
        <p:spPr>
          <a:xfrm>
            <a:off x="504998" y="2643448"/>
            <a:ext cx="6770717" cy="1938992"/>
          </a:xfrm>
          <a:prstGeom prst="rect">
            <a:avLst/>
          </a:prstGeom>
          <a:noFill/>
        </p:spPr>
        <p:txBody>
          <a:bodyPr wrap="square" rtlCol="0">
            <a:spAutoFit/>
          </a:bodyPr>
          <a:lstStyle/>
          <a:p>
            <a:pPr marL="285750" lvl="0" indent="-285750" algn="just">
              <a:buFontTx/>
              <a:buChar char="-"/>
            </a:pPr>
            <a:r>
              <a:rPr lang="en-US" sz="4000" b="1" dirty="0" err="1">
                <a:solidFill>
                  <a:prstClr val="black"/>
                </a:solidFill>
                <a:latin typeface="Times New Roman" pitchFamily="18" charset="0"/>
                <a:cs typeface="Times New Roman" pitchFamily="18" charset="0"/>
              </a:rPr>
              <a:t>Rèn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luyện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để</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phát</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huy</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điểm</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mạnh</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khắc</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phục</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điểm</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yếu</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của</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bản</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thân</a:t>
            </a:r>
            <a:r>
              <a:rPr lang="en-US" sz="4000" b="1" dirty="0">
                <a:solidFill>
                  <a:prstClr val="black"/>
                </a:solidFill>
                <a:latin typeface="Times New Roman" pitchFamily="18" charset="0"/>
                <a:cs typeface="Times New Roman" pitchFamily="18" charset="0"/>
              </a:rPr>
              <a:t>.</a:t>
            </a:r>
            <a:endParaRPr kumimoji="0" lang="vi-VN"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F993D9B6-CD9F-40F6-A98B-F476DB0F0A03}"/>
              </a:ext>
            </a:extLst>
          </p:cNvPr>
          <p:cNvPicPr>
            <a:picLocks noChangeAspect="1"/>
          </p:cNvPicPr>
          <p:nvPr/>
        </p:nvPicPr>
        <p:blipFill>
          <a:blip r:embed="rId5"/>
          <a:stretch>
            <a:fillRect/>
          </a:stretch>
        </p:blipFill>
        <p:spPr>
          <a:xfrm>
            <a:off x="2362200" y="738702"/>
            <a:ext cx="3959027" cy="1322947"/>
          </a:xfrm>
          <a:prstGeom prst="rect">
            <a:avLst/>
          </a:prstGeom>
        </p:spPr>
      </p:pic>
    </p:spTree>
    <p:extLst>
      <p:ext uri="{BB962C8B-B14F-4D97-AF65-F5344CB8AC3E}">
        <p14:creationId xmlns:p14="http://schemas.microsoft.com/office/powerpoint/2010/main" val="102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854B1879-4AB1-43FE-9991-840181CB73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4" t="54233" r="20000"/>
          <a:stretch/>
        </p:blipFill>
        <p:spPr>
          <a:xfrm>
            <a:off x="295590" y="3195550"/>
            <a:ext cx="8543610" cy="3373024"/>
          </a:xfrm>
          <a:prstGeom prst="rect">
            <a:avLst/>
          </a:prstGeom>
        </p:spPr>
      </p:pic>
      <p:pic>
        <p:nvPicPr>
          <p:cNvPr id="5" name="Picture 4">
            <a:extLst>
              <a:ext uri="{FF2B5EF4-FFF2-40B4-BE49-F238E27FC236}">
                <a16:creationId xmlns:a16="http://schemas.microsoft.com/office/drawing/2014/main" xmlns="" id="{2C215DE7-D3D9-1274-664D-65831C852D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778" t="26666" r="27629" b="49334"/>
          <a:stretch/>
        </p:blipFill>
        <p:spPr>
          <a:xfrm rot="464951">
            <a:off x="7262781" y="20130"/>
            <a:ext cx="1179363" cy="1832679"/>
          </a:xfrm>
          <a:prstGeom prst="rect">
            <a:avLst/>
          </a:prstGeom>
        </p:spPr>
      </p:pic>
      <p:pic>
        <p:nvPicPr>
          <p:cNvPr id="6" name="图片 25">
            <a:extLst>
              <a:ext uri="{FF2B5EF4-FFF2-40B4-BE49-F238E27FC236}">
                <a16:creationId xmlns:a16="http://schemas.microsoft.com/office/drawing/2014/main" xmlns="" id="{C3CA30DD-2AFC-169E-26BA-DE8DD6A4B7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660943" y="936468"/>
            <a:ext cx="1289705" cy="16336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xmlns="" id="{C84E1A47-426B-488F-8738-9780684DB6F6}"/>
              </a:ext>
            </a:extLst>
          </p:cNvPr>
          <p:cNvPicPr>
            <a:picLocks noChangeAspect="1"/>
          </p:cNvPicPr>
          <p:nvPr/>
        </p:nvPicPr>
        <p:blipFill>
          <a:blip r:embed="rId6"/>
          <a:stretch>
            <a:fillRect/>
          </a:stretch>
        </p:blipFill>
        <p:spPr>
          <a:xfrm>
            <a:off x="1601943" y="824000"/>
            <a:ext cx="5925826" cy="2371550"/>
          </a:xfrm>
          <a:prstGeom prst="rect">
            <a:avLst/>
          </a:prstGeom>
        </p:spPr>
      </p:pic>
    </p:spTree>
    <p:extLst>
      <p:ext uri="{BB962C8B-B14F-4D97-AF65-F5344CB8AC3E}">
        <p14:creationId xmlns:p14="http://schemas.microsoft.com/office/powerpoint/2010/main" val="617982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lowchart: Terminator 2"/>
          <p:cNvSpPr/>
          <p:nvPr/>
        </p:nvSpPr>
        <p:spPr>
          <a:xfrm>
            <a:off x="1096566" y="600075"/>
            <a:ext cx="6950869" cy="1419226"/>
          </a:xfrm>
          <a:prstGeom prst="flowChartTerminator">
            <a:avLst/>
          </a:prstGeom>
          <a:ln w="762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50" normalizeH="0" baseline="0" noProof="0" dirty="0">
              <a:ln w="9525" cmpd="sng">
                <a:solidFill>
                  <a:srgbClr val="002060"/>
                </a:solidFill>
                <a:prstDash val="solid"/>
              </a:ln>
              <a:solidFill>
                <a:srgbClr val="66FFFF"/>
              </a:solidFill>
              <a:effectLst>
                <a:glow rad="38100">
                  <a:srgbClr val="5B9BD5">
                    <a:alpha val="40000"/>
                  </a:srgbClr>
                </a:glow>
              </a:effectLst>
              <a:uLnTx/>
              <a:uFillTx/>
              <a:latin typeface="#9Slide05 Phobia" panose="02000506000000020003" pitchFamily="2" charset="-93"/>
            </a:endParaRPr>
          </a:p>
        </p:txBody>
      </p:sp>
      <p:pic>
        <p:nvPicPr>
          <p:cNvPr id="5" name="Picture 4">
            <a:extLst>
              <a:ext uri="{FF2B5EF4-FFF2-40B4-BE49-F238E27FC236}">
                <a16:creationId xmlns="" xmlns:a16="http://schemas.microsoft.com/office/drawing/2014/main" id="{1440726D-8585-4B7E-94CA-8F7726CF4C56}"/>
              </a:ext>
            </a:extLst>
          </p:cNvPr>
          <p:cNvPicPr>
            <a:picLocks noChangeAspect="1"/>
          </p:cNvPicPr>
          <p:nvPr/>
        </p:nvPicPr>
        <p:blipFill>
          <a:blip r:embed="rId3"/>
          <a:stretch>
            <a:fillRect/>
          </a:stretch>
        </p:blipFill>
        <p:spPr>
          <a:xfrm>
            <a:off x="1567941" y="880456"/>
            <a:ext cx="5893819" cy="810838"/>
          </a:xfrm>
          <a:prstGeom prst="rect">
            <a:avLst/>
          </a:prstGeom>
        </p:spPr>
      </p:pic>
      <p:sp>
        <p:nvSpPr>
          <p:cNvPr id="6" name="TextBox 5">
            <a:extLst>
              <a:ext uri="{FF2B5EF4-FFF2-40B4-BE49-F238E27FC236}">
                <a16:creationId xmlns="" xmlns:a16="http://schemas.microsoft.com/office/drawing/2014/main" id="{C8792835-2C03-4AD9-B404-9CF51481496F}"/>
              </a:ext>
            </a:extLst>
          </p:cNvPr>
          <p:cNvSpPr txBox="1"/>
          <p:nvPr/>
        </p:nvSpPr>
        <p:spPr>
          <a:xfrm>
            <a:off x="1928813" y="1438276"/>
            <a:ext cx="497919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428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9506" cy="6858000"/>
          </a:xfrm>
          <a:prstGeom prst="rect">
            <a:avLst/>
          </a:prstGeom>
        </p:spPr>
      </p:pic>
      <p:sp>
        <p:nvSpPr>
          <p:cNvPr id="18" name="Hộp Văn bản 11">
            <a:extLst>
              <a:ext uri="{FF2B5EF4-FFF2-40B4-BE49-F238E27FC236}">
                <a16:creationId xmlns="" xmlns:a16="http://schemas.microsoft.com/office/drawing/2014/main" id="{008AF084-4877-9BF3-B81E-314A9172DFFE}"/>
              </a:ext>
            </a:extLst>
          </p:cNvPr>
          <p:cNvSpPr txBox="1"/>
          <p:nvPr/>
        </p:nvSpPr>
        <p:spPr>
          <a:xfrm>
            <a:off x="533400" y="1060740"/>
            <a:ext cx="8408793" cy="4401205"/>
          </a:xfrm>
          <a:custGeom>
            <a:avLst/>
            <a:gdLst>
              <a:gd name="connsiteX0" fmla="*/ 0 w 8317575"/>
              <a:gd name="connsiteY0" fmla="*/ 435239 h 2611379"/>
              <a:gd name="connsiteX1" fmla="*/ 435239 w 8317575"/>
              <a:gd name="connsiteY1" fmla="*/ 0 h 2611379"/>
              <a:gd name="connsiteX2" fmla="*/ 7882336 w 8317575"/>
              <a:gd name="connsiteY2" fmla="*/ 0 h 2611379"/>
              <a:gd name="connsiteX3" fmla="*/ 8317575 w 8317575"/>
              <a:gd name="connsiteY3" fmla="*/ 435239 h 2611379"/>
              <a:gd name="connsiteX4" fmla="*/ 8317575 w 8317575"/>
              <a:gd name="connsiteY4" fmla="*/ 2176140 h 2611379"/>
              <a:gd name="connsiteX5" fmla="*/ 7882336 w 8317575"/>
              <a:gd name="connsiteY5" fmla="*/ 2611379 h 2611379"/>
              <a:gd name="connsiteX6" fmla="*/ 435239 w 8317575"/>
              <a:gd name="connsiteY6" fmla="*/ 2611379 h 2611379"/>
              <a:gd name="connsiteX7" fmla="*/ 0 w 8317575"/>
              <a:gd name="connsiteY7" fmla="*/ 2176140 h 2611379"/>
              <a:gd name="connsiteX8" fmla="*/ 0 w 8317575"/>
              <a:gd name="connsiteY8" fmla="*/ 435239 h 261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7575" h="2611379" fill="none" extrusionOk="0">
                <a:moveTo>
                  <a:pt x="0" y="435239"/>
                </a:moveTo>
                <a:cubicBezTo>
                  <a:pt x="-1010" y="227953"/>
                  <a:pt x="200327" y="-11023"/>
                  <a:pt x="435239" y="0"/>
                </a:cubicBezTo>
                <a:cubicBezTo>
                  <a:pt x="1444374" y="29483"/>
                  <a:pt x="4732379" y="4220"/>
                  <a:pt x="7882336" y="0"/>
                </a:cubicBezTo>
                <a:cubicBezTo>
                  <a:pt x="8165226" y="16016"/>
                  <a:pt x="8294364" y="224985"/>
                  <a:pt x="8317575" y="435239"/>
                </a:cubicBezTo>
                <a:cubicBezTo>
                  <a:pt x="8249437" y="938145"/>
                  <a:pt x="8242181" y="1993055"/>
                  <a:pt x="8317575" y="2176140"/>
                </a:cubicBezTo>
                <a:cubicBezTo>
                  <a:pt x="8355932" y="2437158"/>
                  <a:pt x="8136564" y="2623849"/>
                  <a:pt x="7882336" y="2611379"/>
                </a:cubicBezTo>
                <a:cubicBezTo>
                  <a:pt x="5455497" y="2645507"/>
                  <a:pt x="1609261" y="2488587"/>
                  <a:pt x="435239" y="2611379"/>
                </a:cubicBezTo>
                <a:cubicBezTo>
                  <a:pt x="176270" y="2648425"/>
                  <a:pt x="-23931" y="2456402"/>
                  <a:pt x="0" y="2176140"/>
                </a:cubicBezTo>
                <a:cubicBezTo>
                  <a:pt x="105446" y="1465243"/>
                  <a:pt x="-98005" y="901092"/>
                  <a:pt x="0" y="435239"/>
                </a:cubicBezTo>
                <a:close/>
              </a:path>
              <a:path w="8317575" h="2611379" stroke="0" extrusionOk="0">
                <a:moveTo>
                  <a:pt x="0" y="435239"/>
                </a:moveTo>
                <a:cubicBezTo>
                  <a:pt x="-18133" y="225729"/>
                  <a:pt x="235359" y="21880"/>
                  <a:pt x="435239" y="0"/>
                </a:cubicBezTo>
                <a:cubicBezTo>
                  <a:pt x="2705002" y="-40312"/>
                  <a:pt x="5034608" y="-70188"/>
                  <a:pt x="7882336" y="0"/>
                </a:cubicBezTo>
                <a:cubicBezTo>
                  <a:pt x="8092370" y="-2855"/>
                  <a:pt x="8331192" y="168428"/>
                  <a:pt x="8317575" y="435239"/>
                </a:cubicBezTo>
                <a:cubicBezTo>
                  <a:pt x="8407784" y="798344"/>
                  <a:pt x="8224567" y="1745311"/>
                  <a:pt x="8317575" y="2176140"/>
                </a:cubicBezTo>
                <a:cubicBezTo>
                  <a:pt x="8316242" y="2432438"/>
                  <a:pt x="8110280" y="2611562"/>
                  <a:pt x="7882336" y="2611379"/>
                </a:cubicBezTo>
                <a:cubicBezTo>
                  <a:pt x="6687094" y="2628730"/>
                  <a:pt x="1835716" y="2734725"/>
                  <a:pt x="435239" y="2611379"/>
                </a:cubicBezTo>
                <a:cubicBezTo>
                  <a:pt x="199676" y="2591116"/>
                  <a:pt x="15680" y="2436098"/>
                  <a:pt x="0" y="2176140"/>
                </a:cubicBezTo>
                <a:cubicBezTo>
                  <a:pt x="44812" y="1511369"/>
                  <a:pt x="-88271" y="1298743"/>
                  <a:pt x="0" y="435239"/>
                </a:cubicBezTo>
                <a:close/>
              </a:path>
            </a:pathLst>
          </a:custGeom>
          <a:ln>
            <a:extLst>
              <a:ext uri="{C807C97D-BFC1-408E-A445-0C87EB9F89A2}">
                <ask:lineSketchStyleProps xmln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mj-lt"/>
                <a:ea typeface="+mn-ea"/>
                <a:cs typeface="+mn-cs"/>
              </a:rPr>
              <a:t>- </a:t>
            </a:r>
            <a:r>
              <a:rPr kumimoji="0" lang="vi-VN" sz="2800" b="1" i="0" u="none" strike="noStrike" kern="1200" cap="none" spc="0" normalizeH="0" baseline="0" noProof="0" dirty="0" smtClean="0">
                <a:ln>
                  <a:noFill/>
                </a:ln>
                <a:solidFill>
                  <a:prstClr val="black"/>
                </a:solidFill>
                <a:effectLst/>
                <a:uLnTx/>
                <a:uFillTx/>
                <a:latin typeface="+mj-lt"/>
                <a:ea typeface="+mn-ea"/>
                <a:cs typeface="+mn-cs"/>
              </a:rPr>
              <a:t>GV </a:t>
            </a:r>
            <a:r>
              <a:rPr kumimoji="0" lang="vi-VN" sz="2800" b="1" i="0" u="none" strike="noStrike" kern="1200" cap="none" spc="0" normalizeH="0" baseline="0" noProof="0" dirty="0">
                <a:ln>
                  <a:noFill/>
                </a:ln>
                <a:solidFill>
                  <a:prstClr val="black"/>
                </a:solidFill>
                <a:effectLst/>
                <a:uLnTx/>
                <a:uFillTx/>
                <a:latin typeface="+mj-lt"/>
                <a:ea typeface="+mn-ea"/>
                <a:cs typeface="+mn-cs"/>
              </a:rPr>
              <a:t>sẽ lấy ngẫu nhiên một lá thăm trong hộp và đọc thông tin trong lá thăm.</a:t>
            </a:r>
            <a:endParaRPr kumimoji="0" lang="en-US" sz="2800" b="1"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mj-lt"/>
                <a:ea typeface="+mn-ea"/>
                <a:cs typeface="+mn-cs"/>
              </a:rPr>
              <a:t>- </a:t>
            </a:r>
            <a:r>
              <a:rPr kumimoji="0" lang="vi-VN" sz="2800" b="1" i="0" u="none" strike="noStrike" kern="1200" cap="none" spc="0" normalizeH="0" baseline="0" noProof="0" dirty="0" smtClean="0">
                <a:ln>
                  <a:noFill/>
                </a:ln>
                <a:solidFill>
                  <a:prstClr val="black"/>
                </a:solidFill>
                <a:effectLst/>
                <a:uLnTx/>
                <a:uFillTx/>
                <a:latin typeface="+mj-lt"/>
                <a:ea typeface="+mn-ea"/>
                <a:cs typeface="+mn-cs"/>
              </a:rPr>
              <a:t>Lá </a:t>
            </a:r>
            <a:r>
              <a:rPr kumimoji="0" lang="vi-VN" sz="2800" b="1" i="0" u="none" strike="noStrike" kern="1200" cap="none" spc="0" normalizeH="0" baseline="0" noProof="0" dirty="0">
                <a:ln>
                  <a:noFill/>
                </a:ln>
                <a:solidFill>
                  <a:prstClr val="black"/>
                </a:solidFill>
                <a:effectLst/>
                <a:uLnTx/>
                <a:uFillTx/>
                <a:latin typeface="+mj-lt"/>
                <a:ea typeface="+mn-ea"/>
                <a:cs typeface="+mn-cs"/>
              </a:rPr>
              <a:t>thăm này mô tả về một bạn “bí mật” trong lớp và yêu cầu HS đóng vai làm “thám tử” để tìm ra người bí mật là ai trong lớp.</a:t>
            </a:r>
            <a:endParaRPr kumimoji="0" lang="en-US" sz="2800" b="1"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mj-lt"/>
                <a:ea typeface="+mn-ea"/>
                <a:cs typeface="+mn-cs"/>
              </a:rPr>
              <a:t>- </a:t>
            </a:r>
            <a:r>
              <a:rPr kumimoji="0" lang="vi-VN" sz="2800" b="1" i="0" u="none" strike="noStrike" kern="1200" cap="none" spc="0" normalizeH="0" baseline="0" noProof="0" dirty="0" smtClean="0">
                <a:ln>
                  <a:noFill/>
                </a:ln>
                <a:solidFill>
                  <a:prstClr val="black"/>
                </a:solidFill>
                <a:effectLst/>
                <a:uLnTx/>
                <a:uFillTx/>
                <a:latin typeface="+mj-lt"/>
                <a:ea typeface="+mn-ea"/>
                <a:cs typeface="+mn-cs"/>
              </a:rPr>
              <a:t>Thời </a:t>
            </a:r>
            <a:r>
              <a:rPr kumimoji="0" lang="vi-VN" sz="2800" b="1" i="0" u="none" strike="noStrike" kern="1200" cap="none" spc="0" normalizeH="0" baseline="0" noProof="0" dirty="0">
                <a:ln>
                  <a:noFill/>
                </a:ln>
                <a:solidFill>
                  <a:prstClr val="black"/>
                </a:solidFill>
                <a:effectLst/>
                <a:uLnTx/>
                <a:uFillTx/>
                <a:latin typeface="+mj-lt"/>
                <a:ea typeface="+mn-ea"/>
                <a:cs typeface="+mn-cs"/>
              </a:rPr>
              <a:t>gian cho mỗi lượt phán đoán là 10 giây theo hiệu lệnh. Kết thúc hiệu lệnh, HS gọi tên người “bí mật”.</a:t>
            </a:r>
            <a:endParaRPr kumimoji="0" lang="en-US" sz="2800" b="1" i="0" u="none" strike="noStrike" kern="1200" cap="none" spc="0" normalizeH="0" baseline="0" noProof="0" dirty="0">
              <a:ln>
                <a:noFill/>
              </a:ln>
              <a:solidFill>
                <a:prstClr val="black"/>
              </a:solidFill>
              <a:effectLst/>
              <a:uLnTx/>
              <a:uFillTx/>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mj-lt"/>
                <a:ea typeface="+mn-ea"/>
                <a:cs typeface="+mn-cs"/>
              </a:rPr>
              <a:t>- </a:t>
            </a:r>
            <a:r>
              <a:rPr kumimoji="0" lang="vi-VN" sz="2800" b="1" i="0" u="none" strike="noStrike" kern="1200" cap="none" spc="0" normalizeH="0" baseline="0" noProof="0" dirty="0" smtClean="0">
                <a:ln>
                  <a:noFill/>
                </a:ln>
                <a:solidFill>
                  <a:prstClr val="black"/>
                </a:solidFill>
                <a:effectLst/>
                <a:uLnTx/>
                <a:uFillTx/>
                <a:latin typeface="+mj-lt"/>
                <a:ea typeface="+mn-ea"/>
                <a:cs typeface="+mn-cs"/>
              </a:rPr>
              <a:t>Nếu </a:t>
            </a:r>
            <a:r>
              <a:rPr kumimoji="0" lang="vi-VN" sz="2800" b="1" i="0" u="none" strike="noStrike" kern="1200" cap="none" spc="0" normalizeH="0" baseline="0" noProof="0" dirty="0">
                <a:ln>
                  <a:noFill/>
                </a:ln>
                <a:solidFill>
                  <a:prstClr val="black"/>
                </a:solidFill>
                <a:effectLst/>
                <a:uLnTx/>
                <a:uFillTx/>
                <a:latin typeface="+mj-lt"/>
                <a:ea typeface="+mn-ea"/>
                <a:cs typeface="+mn-cs"/>
              </a:rPr>
              <a:t>câu trả lời của HS và đáp án của giáo viên giống nhau, HS sẽ được nhận một huy hiệu “ Thám tử nhí”;</a:t>
            </a:r>
            <a:endParaRPr kumimoji="0" lang="en-US" sz="2800" b="1" i="0" u="none" strike="noStrike" kern="1200" cap="none" spc="0" normalizeH="0" baseline="0" noProof="0" dirty="0">
              <a:ln>
                <a:noFill/>
              </a:ln>
              <a:solidFill>
                <a:prstClr val="black"/>
              </a:solidFill>
              <a:effectLst/>
              <a:uLnTx/>
              <a:uFillTx/>
              <a:latin typeface="+mj-lt"/>
              <a:ea typeface="+mn-ea"/>
              <a:cs typeface="+mn-cs"/>
            </a:endParaRPr>
          </a:p>
        </p:txBody>
      </p:sp>
      <p:pic>
        <p:nvPicPr>
          <p:cNvPr id="3" name="Picture 2">
            <a:extLst>
              <a:ext uri="{FF2B5EF4-FFF2-40B4-BE49-F238E27FC236}">
                <a16:creationId xmlns="" xmlns:a16="http://schemas.microsoft.com/office/drawing/2014/main" id="{7BF2AC2D-185F-4C6B-BD69-779EBF0F421D}"/>
              </a:ext>
            </a:extLst>
          </p:cNvPr>
          <p:cNvPicPr>
            <a:picLocks noChangeAspect="1"/>
          </p:cNvPicPr>
          <p:nvPr/>
        </p:nvPicPr>
        <p:blipFill>
          <a:blip r:embed="rId3"/>
          <a:stretch>
            <a:fillRect/>
          </a:stretch>
        </p:blipFill>
        <p:spPr>
          <a:xfrm>
            <a:off x="3476316" y="-74726"/>
            <a:ext cx="2734293" cy="1140051"/>
          </a:xfrm>
          <a:prstGeom prst="rect">
            <a:avLst/>
          </a:prstGeom>
        </p:spPr>
      </p:pic>
    </p:spTree>
    <p:extLst>
      <p:ext uri="{BB962C8B-B14F-4D97-AF65-F5344CB8AC3E}">
        <p14:creationId xmlns:p14="http://schemas.microsoft.com/office/powerpoint/2010/main" val="231777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506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 xmlns:a16="http://schemas.microsoft.com/office/drawing/2014/main" id="{E75F6519-79F9-4E42-B82A-2B930515DF39}"/>
              </a:ext>
            </a:extLst>
          </p:cNvPr>
          <p:cNvPicPr>
            <a:picLocks noChangeAspect="1"/>
          </p:cNvPicPr>
          <p:nvPr/>
        </p:nvPicPr>
        <p:blipFill>
          <a:blip r:embed="rId2"/>
          <a:stretch>
            <a:fillRect/>
          </a:stretch>
        </p:blipFill>
        <p:spPr>
          <a:xfrm>
            <a:off x="482600" y="770891"/>
            <a:ext cx="8178800" cy="5316219"/>
          </a:xfrm>
          <a:prstGeom prst="rect">
            <a:avLst/>
          </a:prstGeom>
        </p:spPr>
      </p:pic>
    </p:spTree>
    <p:extLst>
      <p:ext uri="{BB962C8B-B14F-4D97-AF65-F5344CB8AC3E}">
        <p14:creationId xmlns:p14="http://schemas.microsoft.com/office/powerpoint/2010/main" val="83040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695" b="11719"/>
          <a:stretch/>
        </p:blipFill>
        <p:spPr>
          <a:xfrm>
            <a:off x="0" y="0"/>
            <a:ext cx="9144000" cy="6858000"/>
          </a:xfrm>
          <a:prstGeom prst="rect">
            <a:avLst/>
          </a:prstGeom>
        </p:spPr>
      </p:pic>
      <p:sp>
        <p:nvSpPr>
          <p:cNvPr id="3" name="TextBox 2">
            <a:extLst>
              <a:ext uri="{FF2B5EF4-FFF2-40B4-BE49-F238E27FC236}">
                <a16:creationId xmlns="" xmlns:a16="http://schemas.microsoft.com/office/drawing/2014/main" id="{61D883EE-8502-E977-5F7E-1756F6321401}"/>
              </a:ext>
            </a:extLst>
          </p:cNvPr>
          <p:cNvSpPr txBox="1"/>
          <p:nvPr/>
        </p:nvSpPr>
        <p:spPr>
          <a:xfrm>
            <a:off x="4167125" y="899413"/>
            <a:ext cx="37328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latin typeface="Times New Roman" pitchFamily="18" charset="0"/>
                <a:cs typeface="Times New Roman" pitchFamily="18" charset="0"/>
              </a:rPr>
              <a:t>LUYỆN</a:t>
            </a:r>
            <a:r>
              <a:rPr kumimoji="0" lang="en-US" sz="6000" b="1" i="0" u="none" strike="noStrike" kern="1200" cap="none" spc="0" normalizeH="0" noProof="0" dirty="0">
                <a:ln w="6600">
                  <a:solidFill>
                    <a:srgbClr val="002060"/>
                  </a:solidFill>
                  <a:prstDash val="solid"/>
                </a:ln>
                <a:solidFill>
                  <a:srgbClr val="00B0F0"/>
                </a:solidFill>
                <a:effectLst>
                  <a:outerShdw dist="38100" dir="2700000" algn="tl" rotWithShape="0">
                    <a:srgbClr val="002060"/>
                  </a:outerShdw>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baseline="0" dirty="0">
                <a:ln w="6600">
                  <a:solidFill>
                    <a:srgbClr val="002060"/>
                  </a:solidFill>
                  <a:prstDash val="solid"/>
                </a:ln>
                <a:solidFill>
                  <a:srgbClr val="00B0F0"/>
                </a:solidFill>
                <a:effectLst>
                  <a:outerShdw dist="38100" dir="2700000" algn="tl" rotWithShape="0">
                    <a:srgbClr val="002060"/>
                  </a:outerShdw>
                </a:effectLst>
                <a:latin typeface="Times New Roman" pitchFamily="18" charset="0"/>
                <a:cs typeface="Times New Roman" pitchFamily="18" charset="0"/>
              </a:rPr>
              <a:t>TẬ</a:t>
            </a:r>
            <a:r>
              <a:rPr lang="en-US" sz="6000" b="1" baseline="0" dirty="0">
                <a:ln w="6600">
                  <a:solidFill>
                    <a:srgbClr val="002060"/>
                  </a:solidFill>
                  <a:prstDash val="solid"/>
                </a:ln>
                <a:solidFill>
                  <a:srgbClr val="00B0F0"/>
                </a:solidFill>
                <a:effectLst>
                  <a:outerShdw dist="38100" dir="2700000" algn="tl" rotWithShape="0">
                    <a:srgbClr val="002060"/>
                  </a:outerShdw>
                </a:effectLst>
                <a:latin typeface="Calibri" panose="020F0502020204030204"/>
              </a:rPr>
              <a:t>P</a:t>
            </a:r>
            <a:endParaRPr kumimoji="0" lang="en-US" sz="6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latin typeface="Calibri" panose="020F0502020204030204"/>
            </a:endParaRPr>
          </a:p>
        </p:txBody>
      </p:sp>
    </p:spTree>
    <p:extLst>
      <p:ext uri="{BB962C8B-B14F-4D97-AF65-F5344CB8AC3E}">
        <p14:creationId xmlns:p14="http://schemas.microsoft.com/office/powerpoint/2010/main" val="26495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1.66667E-6 -1.48148E-6 L 1.66667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1"/>
            <a:ext cx="9144000" cy="6865257"/>
          </a:xfrm>
          <a:prstGeom prst="rect">
            <a:avLst/>
          </a:prstGeom>
        </p:spPr>
      </p:pic>
      <p:sp>
        <p:nvSpPr>
          <p:cNvPr id="17" name="Rectangle: Rounded Corners 6">
            <a:extLst>
              <a:ext uri="{FF2B5EF4-FFF2-40B4-BE49-F238E27FC236}">
                <a16:creationId xmlns="" xmlns:a16="http://schemas.microsoft.com/office/drawing/2014/main" id="{C4D63267-0065-4DF6-B5B4-D4A3E36F9DF0}"/>
              </a:ext>
            </a:extLst>
          </p:cNvPr>
          <p:cNvSpPr/>
          <p:nvPr/>
        </p:nvSpPr>
        <p:spPr>
          <a:xfrm>
            <a:off x="175043" y="144737"/>
            <a:ext cx="8878087"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2078830" y="93460"/>
            <a:ext cx="5514977" cy="872362"/>
          </a:xfrm>
          <a:prstGeom prst="roundRect">
            <a:avLst/>
          </a:prstGeom>
          <a:solidFill>
            <a:schemeClr val="accent2">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Em</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sẽ</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khuyên</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bạn</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điều</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gì</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pic>
        <p:nvPicPr>
          <p:cNvPr id="5" name="Picture 4">
            <a:extLst>
              <a:ext uri="{FF2B5EF4-FFF2-40B4-BE49-F238E27FC236}">
                <a16:creationId xmlns="" xmlns:a16="http://schemas.microsoft.com/office/drawing/2014/main" id="{BCDEDA3F-036D-45C9-8623-3C65CA2E79C8}"/>
              </a:ext>
            </a:extLst>
          </p:cNvPr>
          <p:cNvPicPr>
            <a:picLocks noChangeAspect="1"/>
          </p:cNvPicPr>
          <p:nvPr/>
        </p:nvPicPr>
        <p:blipFill>
          <a:blip r:embed="rId3"/>
          <a:stretch>
            <a:fillRect/>
          </a:stretch>
        </p:blipFill>
        <p:spPr>
          <a:xfrm>
            <a:off x="609600" y="1143000"/>
            <a:ext cx="7848600" cy="279736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C62A190C-24AC-4C9F-9C5D-CC80D0C322FF}"/>
              </a:ext>
            </a:extLst>
          </p:cNvPr>
          <p:cNvPicPr>
            <a:picLocks noChangeAspect="1"/>
          </p:cNvPicPr>
          <p:nvPr/>
        </p:nvPicPr>
        <p:blipFill>
          <a:blip r:embed="rId4"/>
          <a:stretch>
            <a:fillRect/>
          </a:stretch>
        </p:blipFill>
        <p:spPr>
          <a:xfrm>
            <a:off x="609600" y="3940367"/>
            <a:ext cx="7848600" cy="2700431"/>
          </a:xfrm>
          <a:prstGeom prst="rect">
            <a:avLst/>
          </a:prstGeom>
        </p:spPr>
      </p:pic>
    </p:spTree>
    <p:extLst>
      <p:ext uri="{BB962C8B-B14F-4D97-AF65-F5344CB8AC3E}">
        <p14:creationId xmlns:p14="http://schemas.microsoft.com/office/powerpoint/2010/main" val="402326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46" y="0"/>
            <a:ext cx="9166646" cy="6858000"/>
          </a:xfrm>
          <a:prstGeom prst="rect">
            <a:avLst/>
          </a:prstGeom>
        </p:spPr>
      </p:pic>
      <p:pic>
        <p:nvPicPr>
          <p:cNvPr id="7" name="Picture 6">
            <a:extLst>
              <a:ext uri="{FF2B5EF4-FFF2-40B4-BE49-F238E27FC236}">
                <a16:creationId xmlns="" xmlns:a16="http://schemas.microsoft.com/office/drawing/2014/main" id="{4098F771-4B74-6EC0-3B5D-8A4C4C61B06D}"/>
              </a:ext>
            </a:extLst>
          </p:cNvPr>
          <p:cNvPicPr>
            <a:picLocks noChangeAspect="1"/>
          </p:cNvPicPr>
          <p:nvPr/>
        </p:nvPicPr>
        <p:blipFill>
          <a:blip r:embed="rId3"/>
          <a:stretch>
            <a:fillRect/>
          </a:stretch>
        </p:blipFill>
        <p:spPr>
          <a:xfrm>
            <a:off x="1890254" y="3026736"/>
            <a:ext cx="1851185" cy="3648884"/>
          </a:xfrm>
          <a:prstGeom prst="rect">
            <a:avLst/>
          </a:prstGeom>
        </p:spPr>
      </p:pic>
      <p:pic>
        <p:nvPicPr>
          <p:cNvPr id="8" name="Picture 7">
            <a:extLst>
              <a:ext uri="{FF2B5EF4-FFF2-40B4-BE49-F238E27FC236}">
                <a16:creationId xmlns="" xmlns:a16="http://schemas.microsoft.com/office/drawing/2014/main" id="{E5E6D966-392A-D7D5-77E6-453C65703CBF}"/>
              </a:ext>
            </a:extLst>
          </p:cNvPr>
          <p:cNvPicPr>
            <a:picLocks noChangeAspect="1"/>
          </p:cNvPicPr>
          <p:nvPr/>
        </p:nvPicPr>
        <p:blipFill>
          <a:blip r:embed="rId4"/>
          <a:stretch>
            <a:fillRect/>
          </a:stretch>
        </p:blipFill>
        <p:spPr>
          <a:xfrm>
            <a:off x="5553415" y="3007987"/>
            <a:ext cx="2093053" cy="3648883"/>
          </a:xfrm>
          <a:prstGeom prst="rect">
            <a:avLst/>
          </a:prstGeom>
        </p:spPr>
      </p:pic>
      <p:pic>
        <p:nvPicPr>
          <p:cNvPr id="2" name="Picture 1">
            <a:extLst>
              <a:ext uri="{FF2B5EF4-FFF2-40B4-BE49-F238E27FC236}">
                <a16:creationId xmlns="" xmlns:a16="http://schemas.microsoft.com/office/drawing/2014/main" id="{6C8F52B8-C110-4F05-A08C-9C68D2D2CFAF}"/>
              </a:ext>
            </a:extLst>
          </p:cNvPr>
          <p:cNvPicPr>
            <a:picLocks noChangeAspect="1"/>
          </p:cNvPicPr>
          <p:nvPr/>
        </p:nvPicPr>
        <p:blipFill>
          <a:blip r:embed="rId5"/>
          <a:stretch>
            <a:fillRect/>
          </a:stretch>
        </p:blipFill>
        <p:spPr>
          <a:xfrm>
            <a:off x="1480495" y="1305200"/>
            <a:ext cx="6040136" cy="2456901"/>
          </a:xfrm>
          <a:prstGeom prst="rect">
            <a:avLst/>
          </a:prstGeom>
        </p:spPr>
      </p:pic>
    </p:spTree>
    <p:extLst>
      <p:ext uri="{BB962C8B-B14F-4D97-AF65-F5344CB8AC3E}">
        <p14:creationId xmlns:p14="http://schemas.microsoft.com/office/powerpoint/2010/main" val="4683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6" y="0"/>
            <a:ext cx="9166646" cy="6858000"/>
          </a:xfrm>
          <a:prstGeom prst="rect">
            <a:avLst/>
          </a:prstGeom>
        </p:spPr>
      </p:pic>
      <p:pic>
        <p:nvPicPr>
          <p:cNvPr id="5" name="Graphic 10">
            <a:extLst>
              <a:ext uri="{FF2B5EF4-FFF2-40B4-BE49-F238E27FC236}">
                <a16:creationId xmlns="" xmlns:a16="http://schemas.microsoft.com/office/drawing/2014/main" id="{86C9BB18-5DC0-B38A-61D0-6CFB230C682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164" y="2659836"/>
            <a:ext cx="2658884" cy="3788788"/>
          </a:xfrm>
          <a:prstGeom prst="rect">
            <a:avLst/>
          </a:prstGeom>
        </p:spPr>
      </p:pic>
      <p:sp>
        <p:nvSpPr>
          <p:cNvPr id="7" name="Rounded Rectangle 6"/>
          <p:cNvSpPr/>
          <p:nvPr/>
        </p:nvSpPr>
        <p:spPr>
          <a:xfrm>
            <a:off x="1882834" y="980901"/>
            <a:ext cx="5561214" cy="914400"/>
          </a:xfrm>
          <a:prstGeom prst="roundRect">
            <a:avLst/>
          </a:prstGeom>
          <a:solidFill>
            <a:srgbClr val="FFFF99"/>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Mỗi nhóm cử đại diện lên bốc thăm tình huốn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7461" y="4046887"/>
            <a:ext cx="4454955" cy="2261061"/>
          </a:xfrm>
          <a:prstGeom prst="rect">
            <a:avLst/>
          </a:prstGeom>
        </p:spPr>
      </p:pic>
      <p:pic>
        <p:nvPicPr>
          <p:cNvPr id="25" name="Picture 2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2704" y="2065083"/>
            <a:ext cx="1307302" cy="2249900"/>
          </a:xfrm>
          <a:prstGeom prst="rect">
            <a:avLst/>
          </a:prstGeom>
        </p:spPr>
      </p:pic>
      <p:pic>
        <p:nvPicPr>
          <p:cNvPr id="3" name="Picture 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19663" y="2182052"/>
            <a:ext cx="1290551" cy="2194599"/>
          </a:xfrm>
          <a:prstGeom prst="rect">
            <a:avLst/>
          </a:prstGeom>
        </p:spPr>
      </p:pic>
      <p:pic>
        <p:nvPicPr>
          <p:cNvPr id="4" name="Picture 3">
            <a:hlinkClick r:id="rId11" action="ppaction://hlinksldjump"/>
            <a:extLst>
              <a:ext uri="{FF2B5EF4-FFF2-40B4-BE49-F238E27FC236}">
                <a16:creationId xmlns="" xmlns:a16="http://schemas.microsoft.com/office/drawing/2014/main" id="{BE5EA592-0AA4-2CDC-4616-22E4B3C4479A}"/>
              </a:ext>
            </a:extLst>
          </p:cNvPr>
          <p:cNvPicPr>
            <a:picLocks noChangeAspect="1"/>
          </p:cNvPicPr>
          <p:nvPr/>
        </p:nvPicPr>
        <p:blipFill>
          <a:blip r:embed="rId12"/>
          <a:stretch>
            <a:fillRect/>
          </a:stretch>
        </p:blipFill>
        <p:spPr>
          <a:xfrm rot="10800000">
            <a:off x="8117473" y="5594127"/>
            <a:ext cx="859811" cy="1146414"/>
          </a:xfrm>
          <a:prstGeom prst="rect">
            <a:avLst/>
          </a:prstGeom>
        </p:spPr>
      </p:pic>
    </p:spTree>
    <p:extLst>
      <p:ext uri="{BB962C8B-B14F-4D97-AF65-F5344CB8AC3E}">
        <p14:creationId xmlns:p14="http://schemas.microsoft.com/office/powerpoint/2010/main" val="4223463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500"/>
                                        <p:tgtEl>
                                          <p:spTgt spid="25"/>
                                        </p:tgtEl>
                                        <p:attrNameLst>
                                          <p:attrName>ppt_w</p:attrName>
                                        </p:attrNameLst>
                                      </p:cBhvr>
                                      <p:tavLst>
                                        <p:tav tm="0">
                                          <p:val>
                                            <p:strVal val="ppt_w"/>
                                          </p:val>
                                        </p:tav>
                                        <p:tav tm="100000">
                                          <p:val>
                                            <p:fltVal val="0"/>
                                          </p:val>
                                        </p:tav>
                                      </p:tavLst>
                                    </p:anim>
                                    <p:anim calcmode="lin" valueType="num">
                                      <p:cBhvr>
                                        <p:cTn id="7" dur="500"/>
                                        <p:tgtEl>
                                          <p:spTgt spid="25"/>
                                        </p:tgtEl>
                                        <p:attrNameLst>
                                          <p:attrName>ppt_h</p:attrName>
                                        </p:attrNameLst>
                                      </p:cBhvr>
                                      <p:tavLst>
                                        <p:tav tm="0">
                                          <p:val>
                                            <p:strVal val="ppt_h"/>
                                          </p:val>
                                        </p:tav>
                                        <p:tav tm="100000">
                                          <p:val>
                                            <p:fltVal val="0"/>
                                          </p:val>
                                        </p:tav>
                                      </p:tavLst>
                                    </p:anim>
                                    <p:anim calcmode="lin" valueType="num">
                                      <p:cBhvr>
                                        <p:cTn id="8" dur="500"/>
                                        <p:tgtEl>
                                          <p:spTgt spid="25"/>
                                        </p:tgtEl>
                                        <p:attrNameLst>
                                          <p:attrName>style.rotation</p:attrName>
                                        </p:attrNameLst>
                                      </p:cBhvr>
                                      <p:tavLst>
                                        <p:tav tm="0">
                                          <p:val>
                                            <p:fltVal val="0"/>
                                          </p:val>
                                        </p:tav>
                                        <p:tav tm="100000">
                                          <p:val>
                                            <p:fltVal val="360"/>
                                          </p:val>
                                        </p:tav>
                                      </p:tavLst>
                                    </p:anim>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49" presetClass="exit" presetSubtype="0" accel="100000" fill="hold" nodeType="clickEffect">
                                  <p:stCondLst>
                                    <p:cond delay="0"/>
                                  </p:stCondLst>
                                  <p:childTnLst>
                                    <p:anim calcmode="lin" valueType="num">
                                      <p:cBhvr>
                                        <p:cTn id="15" dur="500"/>
                                        <p:tgtEl>
                                          <p:spTgt spid="3"/>
                                        </p:tgtEl>
                                        <p:attrNameLst>
                                          <p:attrName>ppt_w</p:attrName>
                                        </p:attrNameLst>
                                      </p:cBhvr>
                                      <p:tavLst>
                                        <p:tav tm="0">
                                          <p:val>
                                            <p:strVal val="ppt_w"/>
                                          </p:val>
                                        </p:tav>
                                        <p:tav tm="100000">
                                          <p:val>
                                            <p:fltVal val="0"/>
                                          </p:val>
                                        </p:tav>
                                      </p:tavLst>
                                    </p:anim>
                                    <p:anim calcmode="lin" valueType="num">
                                      <p:cBhvr>
                                        <p:cTn id="16" dur="500"/>
                                        <p:tgtEl>
                                          <p:spTgt spid="3"/>
                                        </p:tgtEl>
                                        <p:attrNameLst>
                                          <p:attrName>ppt_h</p:attrName>
                                        </p:attrNameLst>
                                      </p:cBhvr>
                                      <p:tavLst>
                                        <p:tav tm="0">
                                          <p:val>
                                            <p:strVal val="ppt_h"/>
                                          </p:val>
                                        </p:tav>
                                        <p:tav tm="100000">
                                          <p:val>
                                            <p:fltVal val="0"/>
                                          </p:val>
                                        </p:tav>
                                      </p:tavLst>
                                    </p:anim>
                                    <p:anim calcmode="lin" valueType="num">
                                      <p:cBhvr>
                                        <p:cTn id="17" dur="500"/>
                                        <p:tgtEl>
                                          <p:spTgt spid="3"/>
                                        </p:tgtEl>
                                        <p:attrNameLst>
                                          <p:attrName>style.rotation</p:attrName>
                                        </p:attrNameLst>
                                      </p:cBhvr>
                                      <p:tavLst>
                                        <p:tav tm="0">
                                          <p:val>
                                            <p:fltVal val="0"/>
                                          </p:val>
                                        </p:tav>
                                        <p:tav tm="100000">
                                          <p:val>
                                            <p:fltVal val="360"/>
                                          </p:val>
                                        </p:tav>
                                      </p:tavLst>
                                    </p:anim>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586</Words>
  <Application>Microsoft Office PowerPoint</Application>
  <PresentationFormat>On-screen Show (4:3)</PresentationFormat>
  <Paragraphs>48</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14</cp:revision>
  <dcterms:created xsi:type="dcterms:W3CDTF">2023-02-28T05:19:45Z</dcterms:created>
  <dcterms:modified xsi:type="dcterms:W3CDTF">2023-03-11T23:25:55Z</dcterms:modified>
</cp:coreProperties>
</file>