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91" r:id="rId2"/>
    <p:sldId id="305" r:id="rId3"/>
    <p:sldId id="304" r:id="rId4"/>
    <p:sldId id="292" r:id="rId5"/>
    <p:sldId id="293" r:id="rId6"/>
    <p:sldId id="294" r:id="rId7"/>
    <p:sldId id="295" r:id="rId8"/>
    <p:sldId id="296" r:id="rId9"/>
    <p:sldId id="297" r:id="rId10"/>
    <p:sldId id="298" r:id="rId11"/>
    <p:sldId id="299" r:id="rId12"/>
    <p:sldId id="300" r:id="rId13"/>
    <p:sldId id="301" r:id="rId14"/>
    <p:sldId id="302" r:id="rId15"/>
    <p:sldId id="30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9" autoAdjust="0"/>
    <p:restoredTop sz="94660"/>
  </p:normalViewPr>
  <p:slideViewPr>
    <p:cSldViewPr>
      <p:cViewPr varScale="1">
        <p:scale>
          <a:sx n="107" d="100"/>
          <a:sy n="107" d="100"/>
        </p:scale>
        <p:origin x="-6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3141-90AA-4266-A429-64D0D86BDA62}" type="datetimeFigureOut">
              <a:rPr lang="en-US" smtClean="0"/>
              <a:t>3/12/2022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CF20-7CA4-4E26-8E66-A66470E6AD65}" type="slidenum">
              <a:rPr lang="en-US" smtClean="0"/>
              <a:t>‹#›</a:t>
            </a:fld>
            <a:endParaRPr lang="en-US"/>
          </a:p>
        </p:txBody>
      </p:sp>
    </p:spTree>
    <p:extLst>
      <p:ext uri="{BB962C8B-B14F-4D97-AF65-F5344CB8AC3E}">
        <p14:creationId xmlns:p14="http://schemas.microsoft.com/office/powerpoint/2010/main" val="391022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C4%90an_M%E1%BA%A1ch" TargetMode="External"/><Relationship Id="rId3" Type="http://schemas.openxmlformats.org/officeDocument/2006/relationships/hyperlink" Target="https://vi.wikipedia.org/wiki/2_th%C3%A1ng_4" TargetMode="External"/><Relationship Id="rId7" Type="http://schemas.openxmlformats.org/officeDocument/2006/relationships/hyperlink" Target="https://vi.wikipedia.org/wiki/Ti%E1%BA%BFng_Vi%E1%BB%87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75" TargetMode="External"/><Relationship Id="rId5" Type="http://schemas.openxmlformats.org/officeDocument/2006/relationships/hyperlink" Target="https://vi.wikipedia.org/wiki/4_th%C3%A1ng_8" TargetMode="External"/><Relationship Id="rId4" Type="http://schemas.openxmlformats.org/officeDocument/2006/relationships/hyperlink" Target="https://vi.wikipedia.org/wiki/1805" TargetMode="External"/><Relationship Id="rId9" Type="http://schemas.openxmlformats.org/officeDocument/2006/relationships/hyperlink" Target="https://vi.wikipedia.org/wiki/Truy%E1%BB%87n_c%E1%BB%95_t%C3%AD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a:solidFill>
                  <a:schemeClr val="tx1"/>
                </a:solidFill>
                <a:effectLst/>
                <a:latin typeface="+mn-lt"/>
                <a:ea typeface="+mn-ea"/>
                <a:cs typeface="+mn-cs"/>
              </a:rPr>
              <a:t>Hans Christian Andersen</a:t>
            </a:r>
            <a:r>
              <a:rPr lang="vi-VN" sz="1200" b="0" i="0" kern="1200">
                <a:solidFill>
                  <a:schemeClr val="tx1"/>
                </a:solidFill>
                <a:effectLst/>
                <a:latin typeface="+mn-lt"/>
                <a:ea typeface="+mn-ea"/>
                <a:cs typeface="+mn-cs"/>
              </a:rPr>
              <a:t> (</a:t>
            </a:r>
            <a:r>
              <a:rPr lang="vi-VN" sz="1200" b="0" i="0" u="none" strike="noStrike" kern="1200">
                <a:solidFill>
                  <a:schemeClr val="tx1"/>
                </a:solidFill>
                <a:effectLst/>
                <a:latin typeface="+mn-lt"/>
                <a:ea typeface="+mn-ea"/>
                <a:cs typeface="+mn-cs"/>
                <a:hlinkClick r:id="rId3" tooltip="2 tháng 4"/>
              </a:rPr>
              <a:t>2 tháng 4</a:t>
            </a:r>
            <a:r>
              <a:rPr lang="vi-VN" sz="1200" b="0" i="0" kern="1200">
                <a:solidFill>
                  <a:schemeClr val="tx1"/>
                </a:solidFill>
                <a:effectLst/>
                <a:latin typeface="+mn-lt"/>
                <a:ea typeface="+mn-ea"/>
                <a:cs typeface="+mn-cs"/>
              </a:rPr>
              <a:t> năm </a:t>
            </a:r>
            <a:r>
              <a:rPr lang="vi-VN" sz="1200" b="0" i="0" u="none" strike="noStrike" kern="1200">
                <a:solidFill>
                  <a:schemeClr val="tx1"/>
                </a:solidFill>
                <a:effectLst/>
                <a:latin typeface="+mn-lt"/>
                <a:ea typeface="+mn-ea"/>
                <a:cs typeface="+mn-cs"/>
                <a:hlinkClick r:id="rId4" tooltip="1805"/>
              </a:rPr>
              <a:t>1805</a:t>
            </a:r>
            <a:r>
              <a:rPr lang="vi-VN" sz="1200" b="0" i="0" kern="1200">
                <a:solidFill>
                  <a:schemeClr val="tx1"/>
                </a:solidFill>
                <a:effectLst/>
                <a:latin typeface="+mn-lt"/>
                <a:ea typeface="+mn-ea"/>
                <a:cs typeface="+mn-cs"/>
              </a:rPr>
              <a:t> – </a:t>
            </a:r>
            <a:r>
              <a:rPr lang="vi-VN" sz="1200" b="0" i="0" u="none" strike="noStrike" kern="1200">
                <a:solidFill>
                  <a:schemeClr val="tx1"/>
                </a:solidFill>
                <a:effectLst/>
                <a:latin typeface="+mn-lt"/>
                <a:ea typeface="+mn-ea"/>
                <a:cs typeface="+mn-cs"/>
                <a:hlinkClick r:id="rId5" tooltip="4 tháng 8"/>
              </a:rPr>
              <a:t>4 tháng 8</a:t>
            </a:r>
            <a:r>
              <a:rPr lang="vi-VN" sz="1200" b="0" i="0" kern="1200">
                <a:solidFill>
                  <a:schemeClr val="tx1"/>
                </a:solidFill>
                <a:effectLst/>
                <a:latin typeface="+mn-lt"/>
                <a:ea typeface="+mn-ea"/>
                <a:cs typeface="+mn-cs"/>
              </a:rPr>
              <a:t> năm </a:t>
            </a:r>
            <a:r>
              <a:rPr lang="vi-VN" sz="1200" b="0" i="0" u="none" strike="noStrike" kern="1200">
                <a:solidFill>
                  <a:schemeClr val="tx1"/>
                </a:solidFill>
                <a:effectLst/>
                <a:latin typeface="+mn-lt"/>
                <a:ea typeface="+mn-ea"/>
                <a:cs typeface="+mn-cs"/>
                <a:hlinkClick r:id="rId6" tooltip="1875"/>
              </a:rPr>
              <a:t>1875</a:t>
            </a:r>
            <a:r>
              <a:rPr lang="vi-VN" sz="1200" b="0" i="0" kern="1200">
                <a:solidFill>
                  <a:schemeClr val="tx1"/>
                </a:solidFill>
                <a:effectLst/>
                <a:latin typeface="+mn-lt"/>
                <a:ea typeface="+mn-ea"/>
                <a:cs typeface="+mn-cs"/>
              </a:rPr>
              <a:t>; </a:t>
            </a:r>
            <a:r>
              <a:rPr lang="vi-VN" sz="1200" b="0" i="0" u="none" strike="noStrike" kern="1200">
                <a:solidFill>
                  <a:schemeClr val="tx1"/>
                </a:solidFill>
                <a:effectLst/>
                <a:latin typeface="+mn-lt"/>
                <a:ea typeface="+mn-ea"/>
                <a:cs typeface="+mn-cs"/>
                <a:hlinkClick r:id="rId7" tooltip="Tiếng Việt"/>
              </a:rPr>
              <a:t>tiếng Việt</a:t>
            </a:r>
            <a:r>
              <a:rPr lang="vi-VN" sz="1200" b="0" i="0" kern="1200">
                <a:solidFill>
                  <a:schemeClr val="tx1"/>
                </a:solidFill>
                <a:effectLst/>
                <a:latin typeface="+mn-lt"/>
                <a:ea typeface="+mn-ea"/>
                <a:cs typeface="+mn-cs"/>
              </a:rPr>
              <a:t> thường viết là </a:t>
            </a:r>
            <a:r>
              <a:rPr lang="vi-VN" sz="1200" b="0" i="1" kern="1200">
                <a:solidFill>
                  <a:schemeClr val="tx1"/>
                </a:solidFill>
                <a:effectLst/>
                <a:latin typeface="+mn-lt"/>
                <a:ea typeface="+mn-ea"/>
                <a:cs typeface="+mn-cs"/>
              </a:rPr>
              <a:t>Han-xơ Crít-xtian An-đéc-xen</a:t>
            </a:r>
            <a:r>
              <a:rPr lang="vi-VN" sz="1200" b="0" i="0" kern="1200">
                <a:solidFill>
                  <a:schemeClr val="tx1"/>
                </a:solidFill>
                <a:effectLst/>
                <a:latin typeface="+mn-lt"/>
                <a:ea typeface="+mn-ea"/>
                <a:cs typeface="+mn-cs"/>
              </a:rPr>
              <a:t>) là nhà văn người </a:t>
            </a:r>
            <a:r>
              <a:rPr lang="vi-VN" sz="1200" b="0" i="0" u="none" strike="noStrike" kern="1200">
                <a:solidFill>
                  <a:schemeClr val="tx1"/>
                </a:solidFill>
                <a:effectLst/>
                <a:latin typeface="+mn-lt"/>
                <a:ea typeface="+mn-ea"/>
                <a:cs typeface="+mn-cs"/>
                <a:hlinkClick r:id="rId8" tooltip="Đan Mạch"/>
              </a:rPr>
              <a:t>Đan Mạch</a:t>
            </a:r>
            <a:r>
              <a:rPr lang="vi-VN" sz="1200" b="0" i="0" kern="1200">
                <a:solidFill>
                  <a:schemeClr val="tx1"/>
                </a:solidFill>
                <a:effectLst/>
                <a:latin typeface="+mn-lt"/>
                <a:ea typeface="+mn-ea"/>
                <a:cs typeface="+mn-cs"/>
              </a:rPr>
              <a:t> chuyên viết </a:t>
            </a:r>
            <a:r>
              <a:rPr lang="vi-VN" sz="1200" b="0" i="0" u="none" strike="noStrike" kern="1200">
                <a:solidFill>
                  <a:schemeClr val="tx1"/>
                </a:solidFill>
                <a:effectLst/>
                <a:latin typeface="+mn-lt"/>
                <a:ea typeface="+mn-ea"/>
                <a:cs typeface="+mn-cs"/>
                <a:hlinkClick r:id="rId9" tooltip="Truyện cổ tích"/>
              </a:rPr>
              <a:t>truyện cổ tích</a:t>
            </a:r>
            <a:r>
              <a:rPr lang="vi-VN" sz="1200" b="0" i="0" kern="1200">
                <a:solidFill>
                  <a:schemeClr val="tx1"/>
                </a:solidFill>
                <a:effectLst/>
                <a:latin typeface="+mn-lt"/>
                <a:ea typeface="+mn-ea"/>
                <a:cs typeface="+mn-cs"/>
              </a:rPr>
              <a:t> cho thiếu nhi. </a:t>
            </a:r>
            <a:r>
              <a:rPr lang="en-US" sz="1200" b="0" i="0" kern="1200">
                <a:solidFill>
                  <a:schemeClr val="tx1"/>
                </a:solidFill>
                <a:effectLst/>
                <a:latin typeface="+mn-lt"/>
                <a:ea typeface="+mn-ea"/>
                <a:cs typeface="+mn-cs"/>
              </a:rPr>
              <a:t> </a:t>
            </a:r>
            <a:r>
              <a:rPr lang="vi-VN" sz="1200" b="0" i="0" kern="1200">
                <a:solidFill>
                  <a:schemeClr val="tx1"/>
                </a:solidFill>
                <a:effectLst/>
                <a:latin typeface="+mn-lt"/>
                <a:ea typeface="+mn-ea"/>
                <a:cs typeface="+mn-cs"/>
              </a:rPr>
              <a:t>Andersen đã biểu lộ trí thông minh và óc tưởng tượng tuyệt vời của mình khi còn là một cậu bé</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9DDFCF20-7CA4-4E26-8E66-A66470E6AD65}" type="slidenum">
              <a:rPr lang="en-US" smtClean="0"/>
              <a:t>6</a:t>
            </a:fld>
            <a:endParaRPr lang="en-US"/>
          </a:p>
        </p:txBody>
      </p:sp>
    </p:spTree>
    <p:extLst>
      <p:ext uri="{BB962C8B-B14F-4D97-AF65-F5344CB8AC3E}">
        <p14:creationId xmlns:p14="http://schemas.microsoft.com/office/powerpoint/2010/main" val="255090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407E3-2545-41BB-8D41-81F469060FBE}" type="slidenum">
              <a:rPr lang="en-US" altLang="en-US"/>
              <a:pPr/>
              <a:t>8</a:t>
            </a:fld>
            <a:endParaRPr lang="en-US" altLang="en-US"/>
          </a:p>
        </p:txBody>
      </p:sp>
    </p:spTree>
    <p:extLst>
      <p:ext uri="{BB962C8B-B14F-4D97-AF65-F5344CB8AC3E}">
        <p14:creationId xmlns:p14="http://schemas.microsoft.com/office/powerpoint/2010/main" val="281239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CD8077-B318-40B0-AFBD-7FC3314459A9}" type="slidenum">
              <a:rPr lang="en-US" altLang="en-US"/>
              <a:pPr/>
              <a:t>9</a:t>
            </a:fld>
            <a:endParaRPr lang="en-US" altLang="en-US"/>
          </a:p>
        </p:txBody>
      </p:sp>
    </p:spTree>
    <p:extLst>
      <p:ext uri="{BB962C8B-B14F-4D97-AF65-F5344CB8AC3E}">
        <p14:creationId xmlns:p14="http://schemas.microsoft.com/office/powerpoint/2010/main" val="30215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88005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29815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59344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191682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77593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643010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pPr/>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54449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pPr/>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44688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pPr/>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44705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727346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22141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pPr/>
              <a:t>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pPr/>
              <a:t>‹#›</a:t>
            </a:fld>
            <a:endParaRPr lang="en-US"/>
          </a:p>
        </p:txBody>
      </p:sp>
    </p:spTree>
    <p:extLst>
      <p:ext uri="{BB962C8B-B14F-4D97-AF65-F5344CB8AC3E}">
        <p14:creationId xmlns:p14="http://schemas.microsoft.com/office/powerpoint/2010/main" val="34251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15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WordArt 5"/>
          <p:cNvSpPr>
            <a:spLocks noChangeArrowheads="1" noChangeShapeType="1" noTextEdit="1"/>
          </p:cNvSpPr>
          <p:nvPr/>
        </p:nvSpPr>
        <p:spPr bwMode="auto">
          <a:xfrm>
            <a:off x="2684464" y="2362200"/>
            <a:ext cx="6638925" cy="920750"/>
          </a:xfrm>
          <a:prstGeom prst="rect">
            <a:avLst/>
          </a:prstGeom>
        </p:spPr>
        <p:txBody>
          <a:bodyPr wrap="none" fromWordArt="1">
            <a:prstTxWarp prst="textPlain">
              <a:avLst>
                <a:gd name="adj" fmla="val 50000"/>
              </a:avLst>
            </a:prstTxWarp>
          </a:bodyPr>
          <a:lstStyle/>
          <a:p>
            <a:pPr algn="ctr"/>
            <a:r>
              <a:rPr lang="en-US" sz="4400" b="1" kern="10">
                <a:ln w="12700">
                  <a:solidFill>
                    <a:srgbClr val="00FF00"/>
                  </a:solidFill>
                  <a:round/>
                  <a:headEnd/>
                  <a:tailEnd/>
                </a:ln>
                <a:solidFill>
                  <a:srgbClr val="FF0000">
                    <a:alpha val="87842"/>
                  </a:srgbClr>
                </a:solidFill>
                <a:effectLst>
                  <a:outerShdw dist="35921" dir="2700000" sy="50000" kx="2115830" algn="bl" rotWithShape="0">
                    <a:srgbClr val="C0C0C0">
                      <a:alpha val="79999"/>
                    </a:srgbClr>
                  </a:outerShdw>
                </a:effectLst>
              </a:rPr>
              <a:t>KHỞI ĐỘNG</a:t>
            </a:r>
          </a:p>
        </p:txBody>
      </p:sp>
    </p:spTree>
    <p:extLst>
      <p:ext uri="{BB962C8B-B14F-4D97-AF65-F5344CB8AC3E}">
        <p14:creationId xmlns:p14="http://schemas.microsoft.com/office/powerpoint/2010/main" val="4244759728"/>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563564" y="152401"/>
            <a:ext cx="11064875"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Dựa vào các tranh đã sắp xếp lại, kể lại từng đoạn câu chuyện.</a:t>
            </a:r>
          </a:p>
        </p:txBody>
      </p:sp>
      <p:sp>
        <p:nvSpPr>
          <p:cNvPr id="24584" name="Text Box 8"/>
          <p:cNvSpPr txBox="1">
            <a:spLocks noChangeArrowheads="1"/>
          </p:cNvSpPr>
          <p:nvPr/>
        </p:nvSpPr>
        <p:spPr bwMode="auto">
          <a:xfrm>
            <a:off x="563563" y="1066801"/>
            <a:ext cx="50752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hồ. Hai vợ chồng liền nhờ cô chăm sóc giùm thiên nga con và hứa sang năm sẽ quay trở                                                                       lại đón con.</a:t>
            </a:r>
          </a:p>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a:t>
            </a:r>
          </a:p>
        </p:txBody>
      </p:sp>
      <p:pic>
        <p:nvPicPr>
          <p:cNvPr id="6" name="Picture 5" descr="Untitled-2"/>
          <p:cNvPicPr>
            <a:picLocks noChangeAspect="1" noChangeArrowheads="1"/>
          </p:cNvPicPr>
          <p:nvPr/>
        </p:nvPicPr>
        <p:blipFill>
          <a:blip r:embed="rId2"/>
          <a:srcRect/>
          <a:stretch>
            <a:fillRect/>
          </a:stretch>
        </p:blipFill>
        <p:spPr bwMode="auto">
          <a:xfrm>
            <a:off x="5761038" y="1066801"/>
            <a:ext cx="5867400" cy="5783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563563" y="5429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2</a:t>
            </a:r>
          </a:p>
        </p:txBody>
      </p:sp>
    </p:spTree>
    <p:extLst>
      <p:ext uri="{BB962C8B-B14F-4D97-AF65-F5344CB8AC3E}">
        <p14:creationId xmlns:p14="http://schemas.microsoft.com/office/powerpoint/2010/main" val="2477953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84"/>
                                        </p:tgtEl>
                                        <p:attrNameLst>
                                          <p:attrName>style.visibility</p:attrName>
                                        </p:attrNameLst>
                                      </p:cBhvr>
                                      <p:to>
                                        <p:strVal val="visible"/>
                                      </p:to>
                                    </p:set>
                                    <p:anim calcmode="lin" valueType="num">
                                      <p:cBhvr additive="base">
                                        <p:cTn id="14" dur="500" fill="hold"/>
                                        <p:tgtEl>
                                          <p:spTgt spid="24584"/>
                                        </p:tgtEl>
                                        <p:attrNameLst>
                                          <p:attrName>ppt_x</p:attrName>
                                        </p:attrNameLst>
                                      </p:cBhvr>
                                      <p:tavLst>
                                        <p:tav tm="0">
                                          <p:val>
                                            <p:strVal val="#ppt_x"/>
                                          </p:val>
                                        </p:tav>
                                        <p:tav tm="100000">
                                          <p:val>
                                            <p:strVal val="#ppt_x"/>
                                          </p:val>
                                        </p:tav>
                                      </p:tavLst>
                                    </p:anim>
                                    <p:anim calcmode="lin" valueType="num">
                                      <p:cBhvr additive="base">
                                        <p:cTn id="15" dur="500" fill="hold"/>
                                        <p:tgtEl>
                                          <p:spTgt spid="2458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715963" y="1163639"/>
            <a:ext cx="49990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vôtích sự và vô cùng xấu xí : cái cổ thì dài ngoẵng, thân hình gầy guộc, lại rất vụng về…</a:t>
            </a:r>
          </a:p>
          <a:p>
            <a:pPr eaLnBrk="1" hangingPunct="1">
              <a:spcBef>
                <a:spcPct val="50000"/>
              </a:spcBef>
            </a:pPr>
            <a:endParaRPr lang="en-US" altLang="en-US" sz="2800" b="1">
              <a:solidFill>
                <a:srgbClr val="008000"/>
              </a:solidFill>
              <a:latin typeface="Times New Roman" panose="02020603050405020304" pitchFamily="18" charset="0"/>
              <a:cs typeface="Times New Roman" panose="02020603050405020304" pitchFamily="18" charset="0"/>
            </a:endParaRPr>
          </a:p>
        </p:txBody>
      </p:sp>
      <p:sp>
        <p:nvSpPr>
          <p:cNvPr id="9226" name="Text Box 10"/>
          <p:cNvSpPr txBox="1">
            <a:spLocks noChangeArrowheads="1"/>
          </p:cNvSpPr>
          <p:nvPr/>
        </p:nvSpPr>
        <p:spPr bwMode="auto">
          <a:xfrm>
            <a:off x="1490663" y="3143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1</a:t>
            </a:r>
          </a:p>
        </p:txBody>
      </p:sp>
      <p:pic>
        <p:nvPicPr>
          <p:cNvPr id="5" name="Picture 25" descr="Untitled-1"/>
          <p:cNvPicPr>
            <a:picLocks noChangeAspect="1" noChangeArrowheads="1"/>
          </p:cNvPicPr>
          <p:nvPr/>
        </p:nvPicPr>
        <p:blipFill>
          <a:blip r:embed="rId2"/>
          <a:srcRect/>
          <a:stretch>
            <a:fillRect/>
          </a:stretch>
        </p:blipFill>
        <p:spPr bwMode="auto">
          <a:xfrm>
            <a:off x="5761038" y="1163638"/>
            <a:ext cx="5867400" cy="5580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7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500"/>
                                        <p:tgtEl>
                                          <p:spTgt spid="92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barn(inVertical)">
                                      <p:cBhvr>
                                        <p:cTn id="10" dur="500"/>
                                        <p:tgtEl>
                                          <p:spTgt spid="922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343401" y="161926"/>
            <a:ext cx="38735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3</a:t>
            </a:r>
          </a:p>
        </p:txBody>
      </p:sp>
      <p:sp>
        <p:nvSpPr>
          <p:cNvPr id="10250" name="Text Box 10"/>
          <p:cNvSpPr txBox="1">
            <a:spLocks noChangeArrowheads="1"/>
          </p:cNvSpPr>
          <p:nvPr/>
        </p:nvSpPr>
        <p:spPr bwMode="auto">
          <a:xfrm>
            <a:off x="563563" y="609601"/>
            <a:ext cx="5608638" cy="61245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p:txBody>
      </p:sp>
      <p:pic>
        <p:nvPicPr>
          <p:cNvPr id="5" name="Picture 13" descr="Untitled-3"/>
          <p:cNvPicPr>
            <a:picLocks noChangeAspect="1" noChangeArrowheads="1"/>
          </p:cNvPicPr>
          <p:nvPr/>
        </p:nvPicPr>
        <p:blipFill>
          <a:blip r:embed="rId2"/>
          <a:srcRect/>
          <a:stretch>
            <a:fillRect/>
          </a:stretch>
        </p:blipFill>
        <p:spPr bwMode="auto">
          <a:xfrm>
            <a:off x="6288088" y="914400"/>
            <a:ext cx="53784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34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50"/>
                                        </p:tgtEl>
                                        <p:attrNameLst>
                                          <p:attrName>style.visibility</p:attrName>
                                        </p:attrNameLst>
                                      </p:cBhvr>
                                      <p:to>
                                        <p:strVal val="visible"/>
                                      </p:to>
                                    </p:set>
                                    <p:anim calcmode="discrete" valueType="clr">
                                      <p:cBhvr override="childStyle">
                                        <p:cTn id="13"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50"/>
                                        </p:tgtEl>
                                        <p:attrNameLst>
                                          <p:attrName>fillcolor</p:attrName>
                                        </p:attrNameLst>
                                      </p:cBhvr>
                                      <p:tavLst>
                                        <p:tav tm="0">
                                          <p:val>
                                            <p:clrVal>
                                              <a:schemeClr val="accent2"/>
                                            </p:clrVal>
                                          </p:val>
                                        </p:tav>
                                        <p:tav tm="50000">
                                          <p:val>
                                            <p:clrVal>
                                              <a:schemeClr val="hlink"/>
                                            </p:clrVal>
                                          </p:val>
                                        </p:tav>
                                      </p:tavLst>
                                    </p:anim>
                                    <p:set>
                                      <p:cBhvr>
                                        <p:cTn id="15" dur="80"/>
                                        <p:tgtEl>
                                          <p:spTgt spid="10250"/>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39788" y="296863"/>
            <a:ext cx="1936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4800"/>
          </a:p>
        </p:txBody>
      </p:sp>
      <p:sp>
        <p:nvSpPr>
          <p:cNvPr id="8204" name="Text Box 12"/>
          <p:cNvSpPr txBox="1">
            <a:spLocks noChangeArrowheads="1"/>
          </p:cNvSpPr>
          <p:nvPr/>
        </p:nvSpPr>
        <p:spPr bwMode="auto">
          <a:xfrm>
            <a:off x="4341814" y="296863"/>
            <a:ext cx="3781425" cy="519112"/>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4</a:t>
            </a:r>
          </a:p>
        </p:txBody>
      </p:sp>
      <p:sp>
        <p:nvSpPr>
          <p:cNvPr id="8206" name="Text Box 14"/>
          <p:cNvSpPr txBox="1">
            <a:spLocks noChangeArrowheads="1"/>
          </p:cNvSpPr>
          <p:nvPr/>
        </p:nvSpPr>
        <p:spPr bwMode="auto">
          <a:xfrm>
            <a:off x="685802" y="1143000"/>
            <a:ext cx="4846637" cy="397033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p>
        </p:txBody>
      </p:sp>
      <p:pic>
        <p:nvPicPr>
          <p:cNvPr id="7" name="Picture 14" descr="Untitled-4"/>
          <p:cNvPicPr>
            <a:picLocks noChangeAspect="1" noChangeArrowheads="1"/>
          </p:cNvPicPr>
          <p:nvPr/>
        </p:nvPicPr>
        <p:blipFill>
          <a:blip r:embed="rId2"/>
          <a:srcRect/>
          <a:stretch>
            <a:fillRect/>
          </a:stretch>
        </p:blipFill>
        <p:spPr bwMode="auto">
          <a:xfrm>
            <a:off x="5532438" y="998539"/>
            <a:ext cx="5867400" cy="518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66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1000"/>
                                        <p:tgtEl>
                                          <p:spTgt spid="8204"/>
                                        </p:tgtEl>
                                      </p:cBhvr>
                                    </p:animEffect>
                                    <p:anim calcmode="lin" valueType="num">
                                      <p:cBhvr>
                                        <p:cTn id="8" dur="1000" fill="hold"/>
                                        <p:tgtEl>
                                          <p:spTgt spid="8204"/>
                                        </p:tgtEl>
                                        <p:attrNameLst>
                                          <p:attrName>ppt_x</p:attrName>
                                        </p:attrNameLst>
                                      </p:cBhvr>
                                      <p:tavLst>
                                        <p:tav tm="0">
                                          <p:val>
                                            <p:strVal val="#ppt_x"/>
                                          </p:val>
                                        </p:tav>
                                        <p:tav tm="100000">
                                          <p:val>
                                            <p:strVal val="#ppt_x"/>
                                          </p:val>
                                        </p:tav>
                                      </p:tavLst>
                                    </p:anim>
                                    <p:anim calcmode="lin" valueType="num">
                                      <p:cBhvr>
                                        <p:cTn id="9" dur="1000" fill="hold"/>
                                        <p:tgtEl>
                                          <p:spTgt spid="82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fade">
                                      <p:cBhvr>
                                        <p:cTn id="12" dur="1000"/>
                                        <p:tgtEl>
                                          <p:spTgt spid="8206"/>
                                        </p:tgtEl>
                                      </p:cBhvr>
                                    </p:animEffect>
                                    <p:anim calcmode="lin" valueType="num">
                                      <p:cBhvr>
                                        <p:cTn id="13" dur="1000" fill="hold"/>
                                        <p:tgtEl>
                                          <p:spTgt spid="8206"/>
                                        </p:tgtEl>
                                        <p:attrNameLst>
                                          <p:attrName>ppt_x</p:attrName>
                                        </p:attrNameLst>
                                      </p:cBhvr>
                                      <p:tavLst>
                                        <p:tav tm="0">
                                          <p:val>
                                            <p:strVal val="#ppt_x"/>
                                          </p:val>
                                        </p:tav>
                                        <p:tav tm="100000">
                                          <p:val>
                                            <p:strVal val="#ppt_x"/>
                                          </p:val>
                                        </p:tav>
                                      </p:tavLst>
                                    </p:anim>
                                    <p:anim calcmode="lin" valueType="num">
                                      <p:cBhvr>
                                        <p:cTn id="14" dur="1000" fill="hold"/>
                                        <p:tgtEl>
                                          <p:spTgt spid="820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280152" y="609600"/>
            <a:ext cx="5348287" cy="32004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09600"/>
            <a:ext cx="5613400" cy="3200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4" y="3886200"/>
            <a:ext cx="5624513" cy="29718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6" y="3886200"/>
            <a:ext cx="5440362" cy="29718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563563" y="1"/>
            <a:ext cx="113411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3. Kể lại toàn bộ câu chuyện Con vịt xấu xí.</a:t>
            </a:r>
          </a:p>
        </p:txBody>
      </p:sp>
    </p:spTree>
    <p:extLst>
      <p:ext uri="{BB962C8B-B14F-4D97-AF65-F5344CB8AC3E}">
        <p14:creationId xmlns:p14="http://schemas.microsoft.com/office/powerpoint/2010/main" val="38316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1"/>
                                        </p:tgtEl>
                                        <p:attrNameLst>
                                          <p:attrName>style.visibility</p:attrName>
                                        </p:attrNameLst>
                                      </p:cBhvr>
                                      <p:to>
                                        <p:strVal val="visible"/>
                                      </p:to>
                                    </p:set>
                                    <p:anim calcmode="discrete" valueType="clr">
                                      <p:cBhvr override="childStyle">
                                        <p:cTn id="7"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1"/>
                                        </p:tgtEl>
                                        <p:attrNameLst>
                                          <p:attrName>fillcolor</p:attrName>
                                        </p:attrNameLst>
                                      </p:cBhvr>
                                      <p:tavLst>
                                        <p:tav tm="0">
                                          <p:val>
                                            <p:clrVal>
                                              <a:schemeClr val="accent2"/>
                                            </p:clrVal>
                                          </p:val>
                                        </p:tav>
                                        <p:tav tm="50000">
                                          <p:val>
                                            <p:clrVal>
                                              <a:schemeClr val="hlink"/>
                                            </p:clrVal>
                                          </p:val>
                                        </p:tav>
                                      </p:tavLst>
                                    </p:anim>
                                    <p:set>
                                      <p:cBhvr>
                                        <p:cTn id="9" dur="80"/>
                                        <p:tgtEl>
                                          <p:spTgt spid="26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781801" y="2789238"/>
            <a:ext cx="43434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789238"/>
            <a:ext cx="4800600" cy="2057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4876800"/>
            <a:ext cx="48006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4851400"/>
            <a:ext cx="4343400" cy="19812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563564" y="99146"/>
            <a:ext cx="8297863" cy="461963"/>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8000"/>
                </a:solidFill>
                <a:latin typeface="Times New Roman" panose="02020603050405020304" pitchFamily="18" charset="0"/>
                <a:cs typeface="Times New Roman" panose="02020603050405020304" pitchFamily="18" charset="0"/>
              </a:rPr>
              <a:t>4. Câu chuyện Con vịt xấu xí khuyên em điều gì ?</a:t>
            </a:r>
          </a:p>
        </p:txBody>
      </p:sp>
      <p:sp>
        <p:nvSpPr>
          <p:cNvPr id="27658" name="Text Box 10"/>
          <p:cNvSpPr txBox="1">
            <a:spLocks noChangeArrowheads="1"/>
          </p:cNvSpPr>
          <p:nvPr/>
        </p:nvSpPr>
        <p:spPr bwMode="auto">
          <a:xfrm>
            <a:off x="563564" y="53340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Câu chuyện muốn khuyên chúng ta phải biết yêu thương, giúp đỡ mọi người không nên bắt nạt, hắt hủi người khác.</a:t>
            </a:r>
          </a:p>
        </p:txBody>
      </p:sp>
      <p:sp>
        <p:nvSpPr>
          <p:cNvPr id="27659" name="Text Box 11"/>
          <p:cNvSpPr txBox="1">
            <a:spLocks noChangeArrowheads="1"/>
          </p:cNvSpPr>
          <p:nvPr/>
        </p:nvSpPr>
        <p:spPr bwMode="auto">
          <a:xfrm>
            <a:off x="563563" y="1687007"/>
            <a:ext cx="11064875" cy="8921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8000"/>
                </a:solidFill>
                <a:latin typeface="Times New Roman" panose="02020603050405020304" pitchFamily="18" charset="0"/>
                <a:cs typeface="Times New Roman" panose="02020603050405020304" pitchFamily="18" charset="0"/>
              </a:rPr>
              <a:t>* Cần nhận ra cái đẹp của người khác, biết thương yêu người khác, không lấy mình làm chuẩn để đánh giá người khác.</a:t>
            </a:r>
            <a:endParaRPr lang="en-US" altLang="en-US" sz="260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716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4"/>
                                        </p:tgtEl>
                                        <p:attrNameLst>
                                          <p:attrName>style.visibility</p:attrName>
                                        </p:attrNameLst>
                                      </p:cBhvr>
                                      <p:to>
                                        <p:strVal val="visible"/>
                                      </p:to>
                                    </p:set>
                                    <p:anim calcmode="discrete" valueType="clr">
                                      <p:cBhvr override="childStyle">
                                        <p:cTn id="7"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4"/>
                                        </p:tgtEl>
                                        <p:attrNameLst>
                                          <p:attrName>fillcolor</p:attrName>
                                        </p:attrNameLst>
                                      </p:cBhvr>
                                      <p:tavLst>
                                        <p:tav tm="0">
                                          <p:val>
                                            <p:clrVal>
                                              <a:schemeClr val="accent2"/>
                                            </p:clrVal>
                                          </p:val>
                                        </p:tav>
                                        <p:tav tm="50000">
                                          <p:val>
                                            <p:clrVal>
                                              <a:schemeClr val="hlink"/>
                                            </p:clrVal>
                                          </p:val>
                                        </p:tav>
                                      </p:tavLst>
                                    </p:anim>
                                    <p:set>
                                      <p:cBhvr>
                                        <p:cTn id="9" dur="80"/>
                                        <p:tgtEl>
                                          <p:spTgt spid="276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8"/>
                                        </p:tgtEl>
                                        <p:attrNameLst>
                                          <p:attrName>style.visibility</p:attrName>
                                        </p:attrNameLst>
                                      </p:cBhvr>
                                      <p:to>
                                        <p:strVal val="visible"/>
                                      </p:to>
                                    </p:set>
                                    <p:anim calcmode="discrete" valueType="clr">
                                      <p:cBhvr override="childStyle">
                                        <p:cTn id="14"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8"/>
                                        </p:tgtEl>
                                        <p:attrNameLst>
                                          <p:attrName>fillcolor</p:attrName>
                                        </p:attrNameLst>
                                      </p:cBhvr>
                                      <p:tavLst>
                                        <p:tav tm="0">
                                          <p:val>
                                            <p:clrVal>
                                              <a:schemeClr val="accent2"/>
                                            </p:clrVal>
                                          </p:val>
                                        </p:tav>
                                        <p:tav tm="50000">
                                          <p:val>
                                            <p:clrVal>
                                              <a:schemeClr val="hlink"/>
                                            </p:clrVal>
                                          </p:val>
                                        </p:tav>
                                      </p:tavLst>
                                    </p:anim>
                                    <p:set>
                                      <p:cBhvr>
                                        <p:cTn id="16" dur="80"/>
                                        <p:tgtEl>
                                          <p:spTgt spid="276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59"/>
                                        </p:tgtEl>
                                        <p:attrNameLst>
                                          <p:attrName>style.visibility</p:attrName>
                                        </p:attrNameLst>
                                      </p:cBhvr>
                                      <p:to>
                                        <p:strVal val="visible"/>
                                      </p:to>
                                    </p:set>
                                    <p:anim calcmode="discrete" valueType="clr">
                                      <p:cBhvr override="childStyle">
                                        <p:cTn id="21"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59"/>
                                        </p:tgtEl>
                                        <p:attrNameLst>
                                          <p:attrName>fillcolor</p:attrName>
                                        </p:attrNameLst>
                                      </p:cBhvr>
                                      <p:tavLst>
                                        <p:tav tm="0">
                                          <p:val>
                                            <p:clrVal>
                                              <a:schemeClr val="accent2"/>
                                            </p:clrVal>
                                          </p:val>
                                        </p:tav>
                                        <p:tav tm="50000">
                                          <p:val>
                                            <p:clrVal>
                                              <a:schemeClr val="hlink"/>
                                            </p:clrVal>
                                          </p:val>
                                        </p:tav>
                                      </p:tavLst>
                                    </p:anim>
                                    <p:set>
                                      <p:cBhvr>
                                        <p:cTn id="23" dur="80"/>
                                        <p:tgtEl>
                                          <p:spTgt spid="27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8" grpId="0"/>
      <p:bldP spid="276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a:ln w="9525">
                  <a:round/>
                  <a:headEnd/>
                  <a:tailEnd/>
                </a:ln>
                <a:solidFill>
                  <a:srgbClr val="FF0000"/>
                </a:solidFill>
                <a:latin typeface="Times New Roman" pitchFamily="18" charset="0"/>
                <a:cs typeface="Times New Roman" pitchFamily="18" charset="0"/>
              </a:rPr>
              <a:t>MONG CÁC EM</a:t>
            </a:r>
          </a:p>
          <a:p>
            <a:pPr algn="ctr">
              <a:defRPr/>
            </a:pPr>
            <a:r>
              <a:rPr lang="en-US" sz="3600" kern="1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107093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59208" y="60192"/>
            <a:ext cx="6521186" cy="7162801"/>
          </a:xfrm>
        </p:spPr>
      </p:pic>
    </p:spTree>
    <p:extLst>
      <p:ext uri="{BB962C8B-B14F-4D97-AF65-F5344CB8AC3E}">
        <p14:creationId xmlns:p14="http://schemas.microsoft.com/office/powerpoint/2010/main" val="922859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21107" y="479293"/>
            <a:ext cx="6292586" cy="6553199"/>
          </a:xfrm>
        </p:spPr>
      </p:pic>
    </p:spTree>
    <p:extLst>
      <p:ext uri="{BB962C8B-B14F-4D97-AF65-F5344CB8AC3E}">
        <p14:creationId xmlns:p14="http://schemas.microsoft.com/office/powerpoint/2010/main" val="2253332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9201" y="2362200"/>
            <a:ext cx="1023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b="1">
                <a:solidFill>
                  <a:srgbClr val="0000FF"/>
                </a:solidFill>
                <a:latin typeface="Times New Roman" panose="02020603050405020304" pitchFamily="18" charset="0"/>
                <a:cs typeface="Times New Roman" panose="02020603050405020304" pitchFamily="18" charset="0"/>
              </a:rPr>
              <a:t>- Hãy kể về một người có khả năng hoặc có sức khỏe đặc biệt  mà em biết.</a:t>
            </a:r>
            <a:endParaRPr lang="en-US" altLang="en-US" sz="4800" b="1">
              <a:latin typeface="Times New Roman" panose="02020603050405020304" pitchFamily="18" charset="0"/>
              <a:cs typeface="Times New Roman" panose="02020603050405020304" pitchFamily="18" charset="0"/>
            </a:endParaRPr>
          </a:p>
        </p:txBody>
      </p:sp>
      <p:pic>
        <p:nvPicPr>
          <p:cNvPr id="4099"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7226" y="385764"/>
            <a:ext cx="1198562"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80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2"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4989513" y="5334000"/>
            <a:ext cx="21209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Kể chuyện :</a:t>
            </a:r>
          </a:p>
        </p:txBody>
      </p:sp>
      <p:sp>
        <p:nvSpPr>
          <p:cNvPr id="15" name="Text Box 9"/>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ba ngày 15 tháng 2 năm 2022</a:t>
            </a:r>
          </a:p>
        </p:txBody>
      </p:sp>
      <p:sp>
        <p:nvSpPr>
          <p:cNvPr id="16" name="TextBox 15"/>
          <p:cNvSpPr txBox="1"/>
          <p:nvPr/>
        </p:nvSpPr>
        <p:spPr>
          <a:xfrm>
            <a:off x="1" y="970373"/>
            <a:ext cx="12200706" cy="584775"/>
          </a:xfrm>
          <a:prstGeom prst="rect">
            <a:avLst/>
          </a:prstGeom>
          <a:noFill/>
          <a:ln w="9525">
            <a:noFill/>
          </a:ln>
        </p:spPr>
        <p:txBody>
          <a:bodyPr wrap="square">
            <a:spAutoFit/>
          </a:bodyPr>
          <a:lstStyle/>
          <a:p>
            <a:pPr algn="ctr" eaLnBrk="1" hangingPunct="1"/>
            <a:r>
              <a:rPr lang="en-US" sz="3200" b="1">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5596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600" y="1496290"/>
            <a:ext cx="5016501"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andec xen 2"/>
          <p:cNvPicPr>
            <a:picLocks noChangeAspect="1" noChangeArrowheads="1"/>
          </p:cNvPicPr>
          <p:nvPr/>
        </p:nvPicPr>
        <p:blipFill>
          <a:blip r:embed="rId5"/>
          <a:srcRect/>
          <a:stretch>
            <a:fillRect/>
          </a:stretch>
        </p:blipFill>
        <p:spPr bwMode="auto">
          <a:xfrm>
            <a:off x="5626101" y="1496290"/>
            <a:ext cx="6030912"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Kể chuyện :</a:t>
            </a:r>
          </a:p>
        </p:txBody>
      </p:sp>
      <p:sp>
        <p:nvSpPr>
          <p:cNvPr id="6" name="Text Box 9"/>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ba ngày 15 tháng 2 năm 2022</a:t>
            </a:r>
          </a:p>
        </p:txBody>
      </p:sp>
      <p:sp>
        <p:nvSpPr>
          <p:cNvPr id="7" name="TextBox 6"/>
          <p:cNvSpPr txBox="1"/>
          <p:nvPr/>
        </p:nvSpPr>
        <p:spPr>
          <a:xfrm>
            <a:off x="1" y="942663"/>
            <a:ext cx="12200706" cy="584775"/>
          </a:xfrm>
          <a:prstGeom prst="rect">
            <a:avLst/>
          </a:prstGeom>
          <a:noFill/>
          <a:ln w="9525">
            <a:noFill/>
          </a:ln>
        </p:spPr>
        <p:txBody>
          <a:bodyPr wrap="square">
            <a:spAutoFit/>
          </a:bodyPr>
          <a:lstStyle/>
          <a:p>
            <a:pPr algn="ctr" eaLnBrk="1" hangingPunct="1"/>
            <a:r>
              <a:rPr lang="en-US" sz="3200" b="1">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593526"/>
      </p:ext>
    </p:extLst>
  </p:cSld>
  <p:clrMapOvr>
    <a:masterClrMapping/>
  </p:clrMapOvr>
  <p:transition spd="slow">
    <p:checke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710" y="41556"/>
            <a:ext cx="12115800"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50" b="1">
                <a:solidFill>
                  <a:srgbClr val="FF0000"/>
                </a:solidFill>
                <a:latin typeface="Times New Roman" panose="02020603050405020304" pitchFamily="18" charset="0"/>
                <a:cs typeface="Times New Roman" panose="02020603050405020304" pitchFamily="18" charset="0"/>
              </a:rPr>
              <a:t>Con vịt xấu xí	</a:t>
            </a:r>
          </a:p>
          <a:p>
            <a:pPr algn="just" eaLnBrk="1" hangingPunct="1"/>
            <a:r>
              <a:rPr lang="en-US" altLang="en-US" sz="2350" b="1">
                <a:solidFill>
                  <a:srgbClr val="0000FF"/>
                </a:solidFill>
                <a:latin typeface="Times New Roman" panose="02020603050405020304" pitchFamily="18" charset="0"/>
                <a:cs typeface="Times New Roman" panose="02020603050405020304" pitchFamily="18" charset="0"/>
              </a:rPr>
              <a:t>      </a:t>
            </a:r>
            <a:r>
              <a:rPr lang="vi-VN" altLang="en-US" sz="2350" b="1">
                <a:solidFill>
                  <a:srgbClr val="0000FF"/>
                </a:solidFill>
                <a:latin typeface="Times New Roman" panose="02020603050405020304" pitchFamily="18" charset="0"/>
                <a:cs typeface="Times New Roman" panose="02020603050405020304" pitchFamily="18" charset="0"/>
              </a:rPr>
              <a:t>Sắp đến mùa đông lạnh giá, vợ chồng thiên nga cùng đứa con bé bỏng bay về phương Nam tránh rét. Vì đứa con quá nhỏ và yếu ớt nên chúng phải dừng chân nghỉ ở dọc đường, ở chỗ nghỉ chân ấy, chúng gặp một cô vịt chuẩn bị cho đàn con xuống ổ. Hai vợ chồng nhờ cô vịt chăm sóc giùm thiên nga con và hứa sang năm sẽ quay lại đón con.</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Cô vịt đồng ý, thiên nga con ở lại cùng đàn vịt. Nó buồn lắm vì không có bầu bạn. Vịt mẹ thì bận bịu suốt ngày vì phải kiếm ăn, chăm cả đàn vịt con cùng thiên nga bé bỏng. Đàn vịt con ấy, luôn tìm cách chành chọc, hắt hủi, bắt nạt thiên nga. Trong mắt chúng, thiên nga con là một con vịt xấu xí, vô tích sự. Chúng nhìn cái cổ dài ngoẵng và thân hình gầy guộc của thiên nga tỏ vẻ xem thường.</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Một năm sau, thiên nga được bố và mẹ quay lại đón tìm. Gặp lại con, cả bố và mẹ thiên nga vô cùng sung sướng vì con mình đã lớn khôn. Thiên nga gặp lại bố mẹ cũng vô cùng mừng rỡ. Nó đã quên những ngày tháng cô đơn, buồn tẻ, quên cả cách cư xử không mấy thân thiện của đàn vịt con. Nó chạy đến cảm ơn vịt mẹ và bịn rịn chia tay cùng các bạn vịt con để lên đường cùng bố mẹ. Thiên nga đã cùng bố mẹ bay đến những chân trời xa tươi đẹp.</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Lúc ấy, đàn vịt con đã hiểu được con vịt xấu xí mà chúng thường ghét bỏ chính là thiên nga, loài chim đẹp nhất trong vương quốc họ nhà chim. Chúng đã hối hận về cách cư xử của mình</a:t>
            </a:r>
            <a:r>
              <a:rPr lang="vi-VN" altLang="en-US" sz="235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932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582613" y="954088"/>
            <a:ext cx="11029950" cy="5903912"/>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6040" y="2512399"/>
              <a:ext cx="4324029" cy="263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739" y="2512399"/>
              <a:ext cx="4750397" cy="261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24" descr="Untitled-2"/>
            <p:cNvPicPr>
              <a:picLocks noChangeAspect="1" noChangeArrowheads="1"/>
            </p:cNvPicPr>
            <p:nvPr/>
          </p:nvPicPr>
          <p:blipFill>
            <a:blip r:embed="rId6"/>
            <a:srcRect/>
            <a:stretch>
              <a:fillRect/>
            </a:stretch>
          </p:blipFill>
          <p:spPr bwMode="auto">
            <a:xfrm>
              <a:off x="4340069" y="15060"/>
              <a:ext cx="4791067"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7"/>
            <a:srcRect/>
            <a:stretch>
              <a:fillRect/>
            </a:stretch>
          </p:blipFill>
          <p:spPr bwMode="auto">
            <a:xfrm>
              <a:off x="16040" y="15060"/>
              <a:ext cx="4327966"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563564" y="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1. Sắp xếp lại các tranh sau cho đúng với cốt truyện </a:t>
            </a:r>
            <a:r>
              <a:rPr lang="en-US" altLang="en-US" sz="2800" b="1" i="1">
                <a:solidFill>
                  <a:srgbClr val="0000FF"/>
                </a:solidFill>
                <a:latin typeface="Times New Roman" panose="02020603050405020304" pitchFamily="18" charset="0"/>
                <a:cs typeface="Times New Roman" panose="02020603050405020304" pitchFamily="18" charset="0"/>
              </a:rPr>
              <a:t>Con vịt xấu xí</a:t>
            </a:r>
            <a:r>
              <a:rPr lang="en-US" altLang="en-US" sz="2800" b="1">
                <a:solidFill>
                  <a:srgbClr val="0000FF"/>
                </a:solidFill>
                <a:latin typeface="Times New Roman" panose="02020603050405020304" pitchFamily="18" charset="0"/>
                <a:cs typeface="Times New Roman" panose="02020603050405020304" pitchFamily="18" charset="0"/>
              </a:rPr>
              <a:t> mà em vừa được nghe kể.</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460290"/>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63563" y="609600"/>
            <a:ext cx="11049000" cy="6248400"/>
            <a:chOff x="0" y="609600"/>
            <a:chExt cx="11049309" cy="6248400"/>
          </a:xfrm>
        </p:grpSpPr>
        <p:grpSp>
          <p:nvGrpSpPr>
            <p:cNvPr id="9220" name="Group 1"/>
            <p:cNvGrpSpPr>
              <a:grpSpLocks/>
            </p:cNvGrpSpPr>
            <p:nvPr/>
          </p:nvGrpSpPr>
          <p:grpSpPr bwMode="auto">
            <a:xfrm>
              <a:off x="19410" y="609600"/>
              <a:ext cx="11029899" cy="6248400"/>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5743" y="2512830"/>
                <a:ext cx="4324170" cy="263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584" y="2512830"/>
                <a:ext cx="4750552" cy="260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6"/>
              <a:srcRect/>
              <a:stretch>
                <a:fillRect/>
              </a:stretch>
            </p:blipFill>
            <p:spPr bwMode="auto">
              <a:xfrm>
                <a:off x="4380584" y="15060"/>
                <a:ext cx="4740056" cy="2495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7" name="Picture 6" descr="Untitled-2"/>
            <p:cNvPicPr>
              <a:picLocks noChangeAspect="1" noChangeArrowheads="1"/>
            </p:cNvPicPr>
            <p:nvPr/>
          </p:nvPicPr>
          <p:blipFill>
            <a:blip r:embed="rId7"/>
            <a:srcRect/>
            <a:stretch>
              <a:fillRect/>
            </a:stretch>
          </p:blipFill>
          <p:spPr bwMode="auto">
            <a:xfrm>
              <a:off x="0" y="609600"/>
              <a:ext cx="5251597" cy="296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a:spLocks noChangeArrowheads="1"/>
          </p:cNvSpPr>
          <p:nvPr/>
        </p:nvSpPr>
        <p:spPr bwMode="auto">
          <a:xfrm>
            <a:off x="762002" y="76201"/>
            <a:ext cx="365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676113072"/>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TotalTime>
  <Words>561</Words>
  <Application>Microsoft Office PowerPoint</Application>
  <PresentationFormat>Custom</PresentationFormat>
  <Paragraphs>36</Paragraphs>
  <Slides>16</Slides>
  <Notes>3</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LÊ QUÝ ĐÔN</dc:title>
  <dc:creator>AutoBVT</dc:creator>
  <cp:lastModifiedBy>vuminhhieucp59@gmail.com</cp:lastModifiedBy>
  <cp:revision>203</cp:revision>
  <dcterms:created xsi:type="dcterms:W3CDTF">2021-03-01T07:27:02Z</dcterms:created>
  <dcterms:modified xsi:type="dcterms:W3CDTF">2022-03-12T08:48:31Z</dcterms:modified>
</cp:coreProperties>
</file>