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7"/>
  </p:notesMasterIdLst>
  <p:sldIdLst>
    <p:sldId id="11088452" r:id="rId2"/>
    <p:sldId id="286" r:id="rId3"/>
    <p:sldId id="501" r:id="rId4"/>
    <p:sldId id="502" r:id="rId5"/>
    <p:sldId id="510" r:id="rId6"/>
    <p:sldId id="287" r:id="rId7"/>
    <p:sldId id="293" r:id="rId8"/>
    <p:sldId id="503" r:id="rId9"/>
    <p:sldId id="504" r:id="rId10"/>
    <p:sldId id="507" r:id="rId11"/>
    <p:sldId id="505" r:id="rId12"/>
    <p:sldId id="509" r:id="rId13"/>
    <p:sldId id="277" r:id="rId14"/>
    <p:sldId id="260" r:id="rId15"/>
    <p:sldId id="11088445" r:id="rId16"/>
    <p:sldId id="291" r:id="rId17"/>
    <p:sldId id="11088446" r:id="rId18"/>
    <p:sldId id="11088448" r:id="rId19"/>
    <p:sldId id="281" r:id="rId20"/>
    <p:sldId id="11088449" r:id="rId21"/>
    <p:sldId id="271" r:id="rId22"/>
    <p:sldId id="275" r:id="rId23"/>
    <p:sldId id="11088450" r:id="rId24"/>
    <p:sldId id="276" r:id="rId25"/>
    <p:sldId id="284" r:id="rId26"/>
  </p:sldIdLst>
  <p:sldSz cx="12634913" cy="9475788"/>
  <p:notesSz cx="6858000" cy="9144000"/>
  <p:custDataLst>
    <p:tags r:id="rId28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B71"/>
    <a:srgbClr val="3399FF"/>
    <a:srgbClr val="663300"/>
    <a:srgbClr val="FF0066"/>
    <a:srgbClr val="FFFF00"/>
    <a:srgbClr val="FFEFAB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5025"/>
  </p:normalViewPr>
  <p:slideViewPr>
    <p:cSldViewPr showGuides="1">
      <p:cViewPr varScale="1">
        <p:scale>
          <a:sx n="49" d="100"/>
          <a:sy n="49" d="100"/>
        </p:scale>
        <p:origin x="-1602" y="-114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76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4193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22137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28888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xmlns="" id="{2C376646-0681-4795-8A22-98101D041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E60A7-D9D6-49E6-8009-868E29CF23F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xmlns="" id="{D4581E13-1A6C-45DE-9317-0594534D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BC411F83-B0D0-48A2-A582-340ACFA2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068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6495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4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2977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1154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5502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200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35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1726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308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1270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537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5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5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4458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0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0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93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0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94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07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6441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6867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715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246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0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5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8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196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5" r:id="rId3"/>
    <p:sldLayoutId id="2147483682" r:id="rId4"/>
    <p:sldLayoutId id="2147483663" r:id="rId5"/>
    <p:sldLayoutId id="2147483690" r:id="rId6"/>
    <p:sldLayoutId id="2147483689" r:id="rId7"/>
    <p:sldLayoutId id="2147483688" r:id="rId8"/>
    <p:sldLayoutId id="2147483687" r:id="rId9"/>
    <p:sldLayoutId id="2147483684" r:id="rId10"/>
    <p:sldLayoutId id="2147483683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91" r:id="rId26"/>
    <p:sldLayoutId id="2147483669" r:id="rId27"/>
    <p:sldLayoutId id="2147483670" r:id="rId28"/>
    <p:sldLayoutId id="2147483671" r:id="rId29"/>
    <p:sldLayoutId id="2147483672" r:id="rId30"/>
    <p:sldLayoutId id="2147483692" r:id="rId31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audio" Target="../media/audio3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65746" y="3152579"/>
            <a:ext cx="12200382" cy="2089371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73320"/>
            <a:ext cx="12634913" cy="2717206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119" y="6655296"/>
            <a:ext cx="5748996" cy="304319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8" y="6032473"/>
            <a:ext cx="2010547" cy="343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817157" y="3582932"/>
            <a:ext cx="11447021" cy="2358841"/>
          </a:xfrm>
          <a:prstGeom prst="rect">
            <a:avLst/>
          </a:prstGeom>
          <a:noFill/>
        </p:spPr>
        <p:txBody>
          <a:bodyPr wrap="square" lIns="141469" tIns="70734" rIns="141469" bIns="70734" rtlCol="0">
            <a:spAutoFit/>
          </a:bodyPr>
          <a:lstStyle/>
          <a:p>
            <a:r>
              <a:rPr lang="en-US" sz="5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5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5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nl-NL" sz="4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</a:t>
            </a:r>
            <a:r>
              <a:rPr lang="nl-NL" sz="4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nl-NL" sz="40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CẢM, CÂU KHIẾN</a:t>
            </a:r>
            <a:endParaRPr lang="en-US" sz="40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5746" y="-26188"/>
            <a:ext cx="12469167" cy="1858704"/>
          </a:xfrm>
          <a:prstGeom prst="rect">
            <a:avLst/>
          </a:prstGeom>
          <a:noFill/>
        </p:spPr>
        <p:txBody>
          <a:bodyPr wrap="square" lIns="141469" tIns="70734" rIns="141469" bIns="70734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14688">
              <a:spcBef>
                <a:spcPts val="928"/>
              </a:spcBef>
              <a:defRPr/>
            </a:pPr>
            <a:r>
              <a:rPr lang="vi-VN" altLang="en-US" sz="52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  <a:endParaRPr lang="en-US" altLang="en-US" sz="52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414688">
              <a:spcBef>
                <a:spcPts val="928"/>
              </a:spcBef>
              <a:defRPr/>
            </a:pPr>
            <a:r>
              <a:rPr lang="vi-VN" altLang="en-US" sz="52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5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5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5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5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52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3934"/>
            <a:ext cx="1323035" cy="2341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46278" y="1577975"/>
            <a:ext cx="1324522" cy="163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68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àng nghìn dân miền Tây thiếu nước sinh hoạt mùa hạn mặn">
            <a:extLst>
              <a:ext uri="{FF2B5EF4-FFF2-40B4-BE49-F238E27FC236}">
                <a16:creationId xmlns:a16="http://schemas.microsoft.com/office/drawing/2014/main" xmlns="" id="{B64420A9-30E2-4257-8893-0579C54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273398"/>
            <a:ext cx="1209734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5DF9A1E4-72ED-4FA3-865B-C408213331B7}"/>
              </a:ext>
            </a:extLst>
          </p:cNvPr>
          <p:cNvSpPr txBox="1"/>
          <p:nvPr/>
        </p:nvSpPr>
        <p:spPr>
          <a:xfrm>
            <a:off x="5381352" y="8266286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15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ạn hán gây thiệt hại gần 8.900 tỷ đồng - Tuổi Trẻ Online">
            <a:extLst>
              <a:ext uri="{FF2B5EF4-FFF2-40B4-BE49-F238E27FC236}">
                <a16:creationId xmlns:a16="http://schemas.microsoft.com/office/drawing/2014/main" xmlns="" id="{8569FC09-DD8D-4B12-992A-22F3C11C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92" y="417414"/>
            <a:ext cx="1165073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F2D2A0F9-ACA1-4F57-B9B3-B8086416A251}"/>
              </a:ext>
            </a:extLst>
          </p:cNvPr>
          <p:cNvSpPr txBox="1"/>
          <p:nvPr/>
        </p:nvSpPr>
        <p:spPr>
          <a:xfrm>
            <a:off x="5669384" y="8479492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xmlns="" id="{B7311441-0CFC-4F30-AD3D-02E7BE9B0B99}"/>
              </a:ext>
            </a:extLst>
          </p:cNvPr>
          <p:cNvSpPr txBox="1"/>
          <p:nvPr/>
        </p:nvSpPr>
        <p:spPr>
          <a:xfrm>
            <a:off x="4157216" y="8410302"/>
            <a:ext cx="4320480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à Nội nắng chói chang, giữa trưa 38 độ C">
            <a:extLst>
              <a:ext uri="{FF2B5EF4-FFF2-40B4-BE49-F238E27FC236}">
                <a16:creationId xmlns:a16="http://schemas.microsoft.com/office/drawing/2014/main" xmlns="" id="{B290FAA6-9727-4E6B-94E3-90621E4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" y="0"/>
            <a:ext cx="12597805" cy="80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9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:a16="http://schemas.microsoft.com/office/drawing/2014/main" xmlns="" id="{E0E962A2-0470-44A8-9909-8DF1DFB6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" y="715089"/>
            <a:ext cx="12634383" cy="80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36F06E76-1F29-4CE7-9054-02303ACCC3BD}"/>
              </a:ext>
            </a:extLst>
          </p:cNvPr>
          <p:cNvSpPr/>
          <p:nvPr/>
        </p:nvSpPr>
        <p:spPr>
          <a:xfrm>
            <a:off x="5235268" y="8804821"/>
            <a:ext cx="216437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15A8E967-6488-4FD5-B130-EACEE9BC3D2A}"/>
              </a:ext>
            </a:extLst>
          </p:cNvPr>
          <p:cNvSpPr txBox="1"/>
          <p:nvPr/>
        </p:nvSpPr>
        <p:spPr>
          <a:xfrm>
            <a:off x="0" y="0"/>
            <a:ext cx="8117656" cy="7150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chỉ các hiện tượng tự nhiên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xmlns="" id="{3CC015F1-E1C1-4DD7-904E-F7B44880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2634383" cy="8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xmlns="" id="{BFAED124-6984-430D-BD71-55479FAFA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717">
            <a:off x="947843" y="-737005"/>
            <a:ext cx="1526655" cy="58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xmlns="" id="{2BB2DD5F-1F92-4EFB-9404-FF4C84C5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0156">
            <a:off x="3654584" y="-326826"/>
            <a:ext cx="1684584" cy="56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xmlns="" id="{9D5AE72B-CCDE-4256-87A6-4B5A8DEB7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7577">
            <a:off x="3783999" y="1480593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xmlns="" id="{32B4C6E8-2D00-4068-B60D-68D9AAE10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9713">
            <a:off x="5363297" y="1585880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xmlns="" id="{0149E902-CE24-4D59-8547-D6C734308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397">
            <a:off x="7580895" y="947579"/>
            <a:ext cx="1684584" cy="4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:a16="http://schemas.microsoft.com/office/drawing/2014/main" xmlns="" id="{651C08EE-A786-49AA-AE30-A256DAD13E4E}"/>
              </a:ext>
            </a:extLst>
          </p:cNvPr>
          <p:cNvSpPr/>
          <p:nvPr/>
        </p:nvSpPr>
        <p:spPr>
          <a:xfrm>
            <a:off x="5376332" y="8740642"/>
            <a:ext cx="18822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_TH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36F06E76-1F29-4CE7-9054-02303ACCC3BD}"/>
              </a:ext>
            </a:extLst>
          </p:cNvPr>
          <p:cNvSpPr/>
          <p:nvPr/>
        </p:nvSpPr>
        <p:spPr>
          <a:xfrm>
            <a:off x="5365914" y="8184270"/>
            <a:ext cx="190308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vi-VN" sz="40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ưa đá - hiện tượng thiên nhiên nguy hiểm và những điều bạn nên biết">
            <a:extLst>
              <a:ext uri="{FF2B5EF4-FFF2-40B4-BE49-F238E27FC236}">
                <a16:creationId xmlns:a16="http://schemas.microsoft.com/office/drawing/2014/main" xmlns="" id="{E2F6DAAA-4458-4C3E-B51D-DA34F49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990"/>
            <a:ext cx="12634913" cy="81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419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:a16="http://schemas.microsoft.com/office/drawing/2014/main" xmlns="" id="{D564EB5F-1B63-4F7F-9810-511531BCDCC9}"/>
              </a:ext>
            </a:extLst>
          </p:cNvPr>
          <p:cNvSpPr txBox="1"/>
          <p:nvPr/>
        </p:nvSpPr>
        <p:spPr>
          <a:xfrm>
            <a:off x="196776" y="122090"/>
            <a:ext cx="102971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ơn mưa đầu mùa">
            <a:extLst>
              <a:ext uri="{FF2B5EF4-FFF2-40B4-BE49-F238E27FC236}">
                <a16:creationId xmlns:a16="http://schemas.microsoft.com/office/drawing/2014/main" xmlns="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" y="993478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D9BE8E7-7E4A-4B61-A726-9682DCFB9181}"/>
              </a:ext>
            </a:extLst>
          </p:cNvPr>
          <p:cNvSpPr/>
          <p:nvPr/>
        </p:nvSpPr>
        <p:spPr>
          <a:xfrm>
            <a:off x="1276896" y="3828331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975F736-A008-4BB7-B4F2-026E467EB306}"/>
              </a:ext>
            </a:extLst>
          </p:cNvPr>
          <p:cNvSpPr/>
          <p:nvPr/>
        </p:nvSpPr>
        <p:spPr>
          <a:xfrm>
            <a:off x="1258581" y="5746718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6ADD423-C8CF-4189-9DE8-685A4DA1656D}"/>
              </a:ext>
            </a:extLst>
          </p:cNvPr>
          <p:cNvSpPr/>
          <p:nvPr/>
        </p:nvSpPr>
        <p:spPr>
          <a:xfrm>
            <a:off x="6317455" y="6621801"/>
            <a:ext cx="6016797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2A6D844A-E322-4E4C-9A2A-3D6EBDF26EF9}"/>
              </a:ext>
            </a:extLst>
          </p:cNvPr>
          <p:cNvSpPr/>
          <p:nvPr/>
        </p:nvSpPr>
        <p:spPr>
          <a:xfrm>
            <a:off x="6317457" y="2103103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172A795C-FE44-4039-A024-245191458E78}"/>
              </a:ext>
            </a:extLst>
          </p:cNvPr>
          <p:cNvSpPr/>
          <p:nvPr/>
        </p:nvSpPr>
        <p:spPr>
          <a:xfrm>
            <a:off x="6317456" y="3651460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7B60BCE3-3BEC-4988-A8B1-E4D13E1B5867}"/>
              </a:ext>
            </a:extLst>
          </p:cNvPr>
          <p:cNvSpPr/>
          <p:nvPr/>
        </p:nvSpPr>
        <p:spPr>
          <a:xfrm>
            <a:off x="6317456" y="5134504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D4F06982-DD03-424A-AA90-4021B81EEC4B}"/>
              </a:ext>
            </a:extLst>
          </p:cNvPr>
          <p:cNvSpPr/>
          <p:nvPr/>
        </p:nvSpPr>
        <p:spPr>
          <a:xfrm>
            <a:off x="6475383" y="7870654"/>
            <a:ext cx="5858869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50869" y="2515975"/>
            <a:ext cx="2466588" cy="15483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3869184" y="4194567"/>
            <a:ext cx="2423592" cy="401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3850869" y="4477203"/>
            <a:ext cx="2441907" cy="26579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3850869" y="5583220"/>
            <a:ext cx="2448272" cy="438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3850869" y="6264453"/>
            <a:ext cx="2585922" cy="2019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576743-F76E-4E82-9B53-E048AB7F5237}"/>
              </a:ext>
            </a:extLst>
          </p:cNvPr>
          <p:cNvSpPr txBox="1"/>
          <p:nvPr/>
        </p:nvSpPr>
        <p:spPr>
          <a:xfrm>
            <a:off x="452156" y="7856396"/>
            <a:ext cx="55544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1CB6FA-39C6-4622-936E-CC6A8829BA94}"/>
              </a:ext>
            </a:extLst>
          </p:cNvPr>
          <p:cNvSpPr txBox="1"/>
          <p:nvPr/>
        </p:nvSpPr>
        <p:spPr>
          <a:xfrm>
            <a:off x="6458213" y="7858365"/>
            <a:ext cx="5993156" cy="1315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9E2FEF2-D416-466C-A6B5-51ED77BB739E}"/>
              </a:ext>
            </a:extLst>
          </p:cNvPr>
          <p:cNvSpPr txBox="1"/>
          <p:nvPr/>
        </p:nvSpPr>
        <p:spPr>
          <a:xfrm>
            <a:off x="207822" y="109897"/>
            <a:ext cx="12243546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:a16="http://schemas.microsoft.com/office/drawing/2014/main" xmlns="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7" y="1536713"/>
            <a:ext cx="5940873" cy="6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:a16="http://schemas.microsoft.com/office/drawing/2014/main" xmlns="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39" y="1546866"/>
            <a:ext cx="6176701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89" y="0"/>
            <a:ext cx="1287018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8AF32E-5E28-4CB0-9827-B75940D5B242}"/>
              </a:ext>
            </a:extLst>
          </p:cNvPr>
          <p:cNvSpPr txBox="1"/>
          <p:nvPr/>
        </p:nvSpPr>
        <p:spPr>
          <a:xfrm>
            <a:off x="1065272" y="861848"/>
            <a:ext cx="10808828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E044DB-FF8A-424E-87B9-90E43579C756}"/>
              </a:ext>
            </a:extLst>
          </p:cNvPr>
          <p:cNvSpPr txBox="1"/>
          <p:nvPr/>
        </p:nvSpPr>
        <p:spPr>
          <a:xfrm>
            <a:off x="484808" y="7405415"/>
            <a:ext cx="119697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:a16="http://schemas.microsoft.com/office/drawing/2014/main" xmlns="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9" y="2621851"/>
            <a:ext cx="6018683" cy="44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:a16="http://schemas.microsoft.com/office/drawing/2014/main" xmlns="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2621850"/>
            <a:ext cx="6149060" cy="44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xmlns="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5" y="2450717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5538" y="5289724"/>
            <a:ext cx="5926378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xmlns="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DEDEF879-A5F8-485F-B9AE-4E8DD6C797B0}"/>
              </a:ext>
            </a:extLst>
          </p:cNvPr>
          <p:cNvSpPr/>
          <p:nvPr/>
        </p:nvSpPr>
        <p:spPr>
          <a:xfrm>
            <a:off x="1275404" y="6799605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44">
            <a:extLst>
              <a:ext uri="{FF2B5EF4-FFF2-40B4-BE49-F238E27FC236}">
                <a16:creationId xmlns:a16="http://schemas.microsoft.com/office/drawing/2014/main" xmlns="" id="{5760E434-EABF-46A8-B810-4AA499B96160}"/>
              </a:ext>
            </a:extLst>
          </p:cNvPr>
          <p:cNvSpPr/>
          <p:nvPr/>
        </p:nvSpPr>
        <p:spPr>
          <a:xfrm>
            <a:off x="6981017" y="2548320"/>
            <a:ext cx="5653896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xmlns="" id="{9AADCF6D-59A6-4012-A42C-F1DD65AF910E}"/>
              </a:ext>
            </a:extLst>
          </p:cNvPr>
          <p:cNvSpPr/>
          <p:nvPr/>
        </p:nvSpPr>
        <p:spPr>
          <a:xfrm>
            <a:off x="7188650" y="5289724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BB8228C5-248F-4627-909F-053B1F010630}"/>
              </a:ext>
            </a:extLst>
          </p:cNvPr>
          <p:cNvSpPr/>
          <p:nvPr/>
        </p:nvSpPr>
        <p:spPr>
          <a:xfrm>
            <a:off x="7973640" y="6739541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80" y="0"/>
            <a:ext cx="12798353" cy="946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293120" y="1427060"/>
            <a:ext cx="87129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xmlns="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68" y="2750499"/>
            <a:ext cx="9388505" cy="52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5A2D94-8FE1-4609-BD17-2D2E700B001C}"/>
              </a:ext>
            </a:extLst>
          </p:cNvPr>
          <p:cNvSpPr txBox="1"/>
          <p:nvPr/>
        </p:nvSpPr>
        <p:spPr>
          <a:xfrm>
            <a:off x="6677496" y="8138316"/>
            <a:ext cx="1443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xmlns="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xmlns="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A713873-DA3D-4C2F-8C31-562A889EF841}"/>
              </a:ext>
            </a:extLst>
          </p:cNvPr>
          <p:cNvSpPr/>
          <p:nvPr/>
        </p:nvSpPr>
        <p:spPr>
          <a:xfrm>
            <a:off x="0" y="1667935"/>
            <a:ext cx="6050330" cy="6139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:a16="http://schemas.microsoft.com/office/drawing/2014/main" xmlns="" id="{D74EEFC2-4864-4EC8-892D-3EB55D1BD22A}"/>
              </a:ext>
            </a:extLst>
          </p:cNvPr>
          <p:cNvSpPr/>
          <p:nvPr/>
        </p:nvSpPr>
        <p:spPr>
          <a:xfrm>
            <a:off x="121284" y="5842230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57DD6B9C-F791-49CE-9A28-41B455E6E0B6}"/>
              </a:ext>
            </a:extLst>
          </p:cNvPr>
          <p:cNvSpPr/>
          <p:nvPr/>
        </p:nvSpPr>
        <p:spPr>
          <a:xfrm>
            <a:off x="965969" y="1763210"/>
            <a:ext cx="3593300" cy="16994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xmlns="" id="{A01E427F-E5A1-41FD-AA6A-B29518DF932F}"/>
              </a:ext>
            </a:extLst>
          </p:cNvPr>
          <p:cNvSpPr/>
          <p:nvPr/>
        </p:nvSpPr>
        <p:spPr>
          <a:xfrm>
            <a:off x="133553" y="3920507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A22876A-BD1D-44D1-AAE4-51F53A2C7462}"/>
              </a:ext>
            </a:extLst>
          </p:cNvPr>
          <p:cNvSpPr/>
          <p:nvPr/>
        </p:nvSpPr>
        <p:spPr>
          <a:xfrm>
            <a:off x="6183882" y="1667935"/>
            <a:ext cx="6407755" cy="613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xmlns="" id="{962CCD22-1FC7-443B-9533-5C1B4A323BDD}"/>
              </a:ext>
            </a:extLst>
          </p:cNvPr>
          <p:cNvSpPr/>
          <p:nvPr/>
        </p:nvSpPr>
        <p:spPr>
          <a:xfrm>
            <a:off x="6264013" y="3701863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xmlns="" id="{37BA9910-2C6A-42A0-AE46-FD71F7AA7BF1}"/>
              </a:ext>
            </a:extLst>
          </p:cNvPr>
          <p:cNvSpPr/>
          <p:nvPr/>
        </p:nvSpPr>
        <p:spPr>
          <a:xfrm>
            <a:off x="6438119" y="5440325"/>
            <a:ext cx="6050330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956A1FE-BABA-4A6B-BD63-402552E02F5B}"/>
              </a:ext>
            </a:extLst>
          </p:cNvPr>
          <p:cNvSpPr/>
          <p:nvPr/>
        </p:nvSpPr>
        <p:spPr>
          <a:xfrm>
            <a:off x="7445422" y="1735999"/>
            <a:ext cx="3593300" cy="16994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xmlns="" id="{3163E0B9-5298-4AD9-9FF5-F25309C4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8882C36F-3AC8-48F6-9B61-CA2E9C72D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xmlns="" id="{7AD63B3D-F48B-4FA2-B366-86E15277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xmlns="" id="{579BEA8C-875B-41B9-91D2-A634E4D4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59" y="188957"/>
            <a:ext cx="3175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2A3C463-14DC-4224-87C2-56E31E35896B}"/>
              </a:ext>
            </a:extLst>
          </p:cNvPr>
          <p:cNvSpPr txBox="1"/>
          <p:nvPr/>
        </p:nvSpPr>
        <p:spPr>
          <a:xfrm>
            <a:off x="1120837" y="2153345"/>
            <a:ext cx="10585176" cy="18760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0" i="0" dirty="0">
                <a:effectLst/>
                <a:latin typeface="Segoe UI" panose="020B0502040204020203" pitchFamily="34" charset="0"/>
              </a:rPr>
              <a:t/>
            </a:r>
            <a:br>
              <a:rPr lang="en-US" sz="2400" b="0" i="0" dirty="0"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câu văn bộc lộ cảm xúc, thường có từ “quá, ôi,..” và kết thúc bằng dấu “!”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FECE191-E911-4320-A468-14649A675BE1}"/>
              </a:ext>
            </a:extLst>
          </p:cNvPr>
          <p:cNvSpPr txBox="1"/>
          <p:nvPr/>
        </p:nvSpPr>
        <p:spPr>
          <a:xfrm>
            <a:off x="1136437" y="4491814"/>
            <a:ext cx="1062452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61E879C-BA5D-4CD2-A773-E9772D2CF6AF}"/>
              </a:ext>
            </a:extLst>
          </p:cNvPr>
          <p:cNvSpPr txBox="1"/>
          <p:nvPr/>
        </p:nvSpPr>
        <p:spPr>
          <a:xfrm>
            <a:off x="1103916" y="5559943"/>
            <a:ext cx="10624523" cy="1692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/>
            </a:r>
            <a:b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câu văn nêu yêu cầu đề nghị và thường có các từ “hãy, đừng, chớ” và kết thúc bằng dấu “!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FB169A-BE84-4FD6-87C7-211729191215}"/>
              </a:ext>
            </a:extLst>
          </p:cNvPr>
          <p:cNvSpPr txBox="1"/>
          <p:nvPr/>
        </p:nvSpPr>
        <p:spPr>
          <a:xfrm>
            <a:off x="1212310" y="1014434"/>
            <a:ext cx="10472778" cy="74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25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1" grpId="0" animBg="1"/>
      <p:bldP spid="33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101360" y="4986551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7732A970-626D-43EF-B35D-6C22ACBF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439" y="4000888"/>
            <a:ext cx="6843624" cy="8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  1.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316" i="1" dirty="0">
                <a:latin typeface="Times New Roman" panose="02020603050405020304" pitchFamily="18" charset="0"/>
              </a:rPr>
              <a:t>?</a:t>
            </a:r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dirty="0">
                <a:latin typeface="Times New Roman" panose="02020603050405020304" pitchFamily="18" charset="0"/>
              </a:rPr>
              <a:t>        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7" name="WordArt 3">
            <a:extLst>
              <a:ext uri="{FF2B5EF4-FFF2-40B4-BE49-F238E27FC236}">
                <a16:creationId xmlns:a16="http://schemas.microsoft.com/office/drawing/2014/main" xmlns="" id="{A02AC92A-E8C1-4E36-93DF-4611FB93C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237" y="328221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1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632872" y="4316748"/>
            <a:ext cx="5053753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316" b="1" i="1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316" b="1" i="1">
                <a:latin typeface="Times New Roman" panose="02020603050405020304" pitchFamily="18" charset="0"/>
              </a:rPr>
              <a:t>2. </a:t>
            </a:r>
            <a:r>
              <a:rPr lang="en-US" altLang="en-US" sz="3316" i="1">
                <a:latin typeface="Times New Roman" panose="02020603050405020304" pitchFamily="18" charset="0"/>
              </a:rPr>
              <a:t>Cuối</a:t>
            </a:r>
            <a:r>
              <a:rPr lang="en-US" altLang="en-US" sz="3316" b="1" i="1">
                <a:latin typeface="Times New Roman" panose="02020603050405020304" pitchFamily="18" charset="0"/>
              </a:rPr>
              <a:t> câu khiến </a:t>
            </a:r>
            <a:r>
              <a:rPr lang="en-US" altLang="en-US" sz="3316" i="1">
                <a:latin typeface="Times New Roman" panose="02020603050405020304" pitchFamily="18" charset="0"/>
              </a:rPr>
              <a:t>có dấu</a:t>
            </a:r>
            <a:r>
              <a:rPr lang="en-US" altLang="en-US" sz="3316" b="1" i="1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•"/>
            </a:pPr>
            <a:endParaRPr lang="en-US" altLang="en-US" sz="3316" i="1"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001596" y="6211905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5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7" imgW="3535680" imgH="4450080" progId="MS_ClipArt_Gallery.2">
                  <p:embed/>
                </p:oleObj>
              </mc:Choice>
              <mc:Fallback>
                <p:oleObj r:id="rId7" imgW="3535680" imgH="4450080" progId="MS_ClipArt_Gallery.2">
                  <p:embed/>
                  <p:pic>
                    <p:nvPicPr>
                      <p:cNvPr id="15361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5363" name="Picture 4" descr="Picture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947843" y="2105732"/>
            <a:ext cx="10528653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580006" y="3158596"/>
            <a:ext cx="7054197" cy="11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3.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  “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.”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>
            <a:off x="10513563" y="44746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0517950" y="45624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524530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10513563" y="42772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513563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10500403" y="42114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22299" y="4316748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a. Câu kể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4422299" y="5159040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b. Câu khiến</a:t>
            </a: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4422299" y="5896046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c. Câu hỏi</a:t>
            </a:r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4211726" y="5264326"/>
            <a:ext cx="631719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2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9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/>
      <p:bldP spid="139279" grpId="0"/>
      <p:bldP spid="13928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194" y="-19981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39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0360" y="1266498"/>
            <a:ext cx="5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:a16="http://schemas.microsoft.com/office/drawing/2014/main" xmlns="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136" y="5738068"/>
            <a:ext cx="6630726" cy="372978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xmlns="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57832"/>
              </p:ext>
            </p:extLst>
          </p:nvPr>
        </p:nvGraphicFramePr>
        <p:xfrm>
          <a:off x="1099468" y="6470839"/>
          <a:ext cx="11229777" cy="18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856">
                  <a:extLst>
                    <a:ext uri="{9D8B030D-6E8A-4147-A177-3AD203B41FA5}">
                      <a16:colId xmlns:a16="http://schemas.microsoft.com/office/drawing/2014/main" xmlns="" val="848908755"/>
                    </a:ext>
                  </a:extLst>
                </a:gridCol>
                <a:gridCol w="5396921">
                  <a:extLst>
                    <a:ext uri="{9D8B030D-6E8A-4147-A177-3AD203B41FA5}">
                      <a16:colId xmlns:a16="http://schemas.microsoft.com/office/drawing/2014/main" xmlns="" val="2912385135"/>
                    </a:ext>
                  </a:extLst>
                </a:gridCol>
              </a:tblGrid>
              <a:tr h="97036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1592796"/>
                  </a:ext>
                </a:extLst>
              </a:tr>
              <a:tr h="868223">
                <a:tc>
                  <a:txBody>
                    <a:bodyPr/>
                    <a:lstStyle/>
                    <a:p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84C5053-03A5-4619-9007-A2CE5E605CD0}"/>
              </a:ext>
            </a:extLst>
          </p:cNvPr>
          <p:cNvSpPr/>
          <p:nvPr/>
        </p:nvSpPr>
        <p:spPr>
          <a:xfrm>
            <a:off x="1099468" y="295648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BF50441B-3EB9-4E6F-8088-AAA11C5767C8}"/>
              </a:ext>
            </a:extLst>
          </p:cNvPr>
          <p:cNvSpPr/>
          <p:nvPr/>
        </p:nvSpPr>
        <p:spPr>
          <a:xfrm>
            <a:off x="1099468" y="407336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EA14B93-F571-43C5-A823-EF24C3D6BD3E}"/>
              </a:ext>
            </a:extLst>
          </p:cNvPr>
          <p:cNvSpPr/>
          <p:nvPr/>
        </p:nvSpPr>
        <p:spPr>
          <a:xfrm>
            <a:off x="1103594" y="518412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94F8CCE3-9930-4E71-BD49-AA0D135605C2}"/>
              </a:ext>
            </a:extLst>
          </p:cNvPr>
          <p:cNvSpPr/>
          <p:nvPr/>
        </p:nvSpPr>
        <p:spPr>
          <a:xfrm>
            <a:off x="3916376" y="412889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0C87ADD7-F1E2-4229-9294-B77AC95A42C2}"/>
              </a:ext>
            </a:extLst>
          </p:cNvPr>
          <p:cNvSpPr/>
          <p:nvPr/>
        </p:nvSpPr>
        <p:spPr>
          <a:xfrm>
            <a:off x="3916376" y="296250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68CD689A-5308-44F5-BFDA-EDFCF8A7CBDC}"/>
              </a:ext>
            </a:extLst>
          </p:cNvPr>
          <p:cNvSpPr/>
          <p:nvPr/>
        </p:nvSpPr>
        <p:spPr>
          <a:xfrm>
            <a:off x="3921094" y="5184974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E76F347C-E02C-4FF6-82D1-DABFC438A26F}"/>
              </a:ext>
            </a:extLst>
          </p:cNvPr>
          <p:cNvSpPr/>
          <p:nvPr/>
        </p:nvSpPr>
        <p:spPr>
          <a:xfrm>
            <a:off x="6790493" y="520525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C6DC36B-87C3-4899-99A5-898A8CBA439D}"/>
              </a:ext>
            </a:extLst>
          </p:cNvPr>
          <p:cNvSpPr/>
          <p:nvPr/>
        </p:nvSpPr>
        <p:spPr>
          <a:xfrm>
            <a:off x="6790493" y="412284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5F275201-E8BE-40A1-B87E-12E65E1AD60F}"/>
              </a:ext>
            </a:extLst>
          </p:cNvPr>
          <p:cNvSpPr/>
          <p:nvPr/>
        </p:nvSpPr>
        <p:spPr>
          <a:xfrm>
            <a:off x="6766535" y="299981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xmlns="" id="{CE470D08-67FC-4C82-AFBA-96ED47FEDB3A}"/>
              </a:ext>
            </a:extLst>
          </p:cNvPr>
          <p:cNvSpPr/>
          <p:nvPr/>
        </p:nvSpPr>
        <p:spPr>
          <a:xfrm>
            <a:off x="9659892" y="5190557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FE9DAD87-5319-4BC1-9613-104B39D8334B}"/>
              </a:ext>
            </a:extLst>
          </p:cNvPr>
          <p:cNvSpPr/>
          <p:nvPr/>
        </p:nvSpPr>
        <p:spPr>
          <a:xfrm>
            <a:off x="9630373" y="4025740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A2D26D9F-BB91-4728-A801-54A649D913A2}"/>
              </a:ext>
            </a:extLst>
          </p:cNvPr>
          <p:cNvSpPr/>
          <p:nvPr/>
        </p:nvSpPr>
        <p:spPr>
          <a:xfrm>
            <a:off x="9630373" y="295359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84472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xmlns="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2695"/>
              </p:ext>
            </p:extLst>
          </p:nvPr>
        </p:nvGraphicFramePr>
        <p:xfrm>
          <a:off x="1096577" y="3018024"/>
          <a:ext cx="11232668" cy="316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358">
                  <a:extLst>
                    <a:ext uri="{9D8B030D-6E8A-4147-A177-3AD203B41FA5}">
                      <a16:colId xmlns:a16="http://schemas.microsoft.com/office/drawing/2014/main" xmlns="" val="848908755"/>
                    </a:ext>
                  </a:extLst>
                </a:gridCol>
                <a:gridCol w="5398310">
                  <a:extLst>
                    <a:ext uri="{9D8B030D-6E8A-4147-A177-3AD203B41FA5}">
                      <a16:colId xmlns:a16="http://schemas.microsoft.com/office/drawing/2014/main" xmlns="" val="2912385135"/>
                    </a:ext>
                  </a:extLst>
                </a:gridCol>
              </a:tblGrid>
              <a:tr h="1013968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1592796"/>
                  </a:ext>
                </a:extLst>
              </a:tr>
              <a:tr h="2146062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nắng, gió, bão, 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 hán, nóng, nứt nẻ,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xối xả, chói chang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8829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xmlns="" id="{DA09825F-40A5-4A76-97ED-D001BF0B7A0A}"/>
              </a:ext>
            </a:extLst>
          </p:cNvPr>
          <p:cNvSpPr txBox="1"/>
          <p:nvPr/>
        </p:nvSpPr>
        <p:spPr>
          <a:xfrm>
            <a:off x="4640296" y="8194278"/>
            <a:ext cx="3384376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ky high GIFs - Get the best gif on GIFER">
            <a:extLst>
              <a:ext uri="{FF2B5EF4-FFF2-40B4-BE49-F238E27FC236}">
                <a16:creationId xmlns:a16="http://schemas.microsoft.com/office/drawing/2014/main" xmlns="" id="{31475925-2A11-4FED-9579-DDB7C32C1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" y="10485"/>
            <a:ext cx="12604857" cy="77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072972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xmlns="" id="{DA09825F-40A5-4A76-97ED-D001BF0B7A0A}"/>
              </a:ext>
            </a:extLst>
          </p:cNvPr>
          <p:cNvSpPr txBox="1"/>
          <p:nvPr/>
        </p:nvSpPr>
        <p:spPr>
          <a:xfrm>
            <a:off x="4868821" y="8194278"/>
            <a:ext cx="280831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6 cách giúp bạn bảo vệ sức khỏe khi nắng nóng ⋆ Hồng Ngọc Hospital">
            <a:extLst>
              <a:ext uri="{FF2B5EF4-FFF2-40B4-BE49-F238E27FC236}">
                <a16:creationId xmlns:a16="http://schemas.microsoft.com/office/drawing/2014/main" xmlns="" id="{F76E93FA-4D26-454E-8D59-35762A97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" y="0"/>
            <a:ext cx="12493173" cy="77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3">
            <a:extLst>
              <a:ext uri="{FF2B5EF4-FFF2-40B4-BE49-F238E27FC236}">
                <a16:creationId xmlns:a16="http://schemas.microsoft.com/office/drawing/2014/main" xmlns="" id="{984ACA69-2309-4F58-B7A7-2FDD74F0C642}"/>
              </a:ext>
            </a:extLst>
          </p:cNvPr>
          <p:cNvSpPr txBox="1"/>
          <p:nvPr/>
        </p:nvSpPr>
        <p:spPr>
          <a:xfrm>
            <a:off x="5499922" y="7546206"/>
            <a:ext cx="1635068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xmlns="" id="{D1D48BCB-170C-4D58-8762-98CA1C257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" y="873"/>
            <a:ext cx="12564949" cy="70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38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79" y="0"/>
            <a:ext cx="12631754" cy="9475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F988167C-97D0-4F02-8EB3-573396D70536}"/>
              </a:ext>
            </a:extLst>
          </p:cNvPr>
          <p:cNvSpPr txBox="1"/>
          <p:nvPr/>
        </p:nvSpPr>
        <p:spPr>
          <a:xfrm>
            <a:off x="5669384" y="8702156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ão số 13 đổ bộ Quảng Bình, Hà Tĩnh">
            <a:extLst>
              <a:ext uri="{FF2B5EF4-FFF2-40B4-BE49-F238E27FC236}">
                <a16:creationId xmlns:a16="http://schemas.microsoft.com/office/drawing/2014/main" xmlns="" id="{903736D4-A4BC-49F6-8A42-BA507A7A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1754" cy="86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ng Quốc tiếp tục nỗ lực ứng phó với lũ lụt nghiêm trọng | Môi trường |  Vietnam+ (VietnamPlus)">
            <a:extLst>
              <a:ext uri="{FF2B5EF4-FFF2-40B4-BE49-F238E27FC236}">
                <a16:creationId xmlns:a16="http://schemas.microsoft.com/office/drawing/2014/main" xmlns="" id="{F61E83A1-7465-48E2-B384-F29B7C89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" y="0"/>
            <a:ext cx="12634913" cy="84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xmlns="" id="{1A787363-FCC4-4092-9176-EC4AF6B6EE26}"/>
              </a:ext>
            </a:extLst>
          </p:cNvPr>
          <p:cNvSpPr txBox="1"/>
          <p:nvPr/>
        </p:nvSpPr>
        <p:spPr>
          <a:xfrm>
            <a:off x="5453360" y="8725842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359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2507720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614</TotalTime>
  <Words>546</Words>
  <Application>Microsoft Office PowerPoint</Application>
  <PresentationFormat>Custom</PresentationFormat>
  <Paragraphs>129</Paragraphs>
  <Slides>25</Slides>
  <Notes>12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默认设计模板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Minhthangpc.VN</cp:lastModifiedBy>
  <cp:revision>73</cp:revision>
  <dcterms:created xsi:type="dcterms:W3CDTF">2015-09-14T06:10:05Z</dcterms:created>
  <dcterms:modified xsi:type="dcterms:W3CDTF">2023-01-12T23:32:44Z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