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6" r:id="rId10"/>
    <p:sldId id="265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AC366-11FF-493E-9D8E-3FEE4168AD0A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2BB8-0F46-4C16-80D2-9EBC287C1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263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AC366-11FF-493E-9D8E-3FEE4168AD0A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2BB8-0F46-4C16-80D2-9EBC287C1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72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AC366-11FF-493E-9D8E-3FEE4168AD0A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2BB8-0F46-4C16-80D2-9EBC287C1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79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AC366-11FF-493E-9D8E-3FEE4168AD0A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2BB8-0F46-4C16-80D2-9EBC287C1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96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AC366-11FF-493E-9D8E-3FEE4168AD0A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2BB8-0F46-4C16-80D2-9EBC287C1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827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AC366-11FF-493E-9D8E-3FEE4168AD0A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2BB8-0F46-4C16-80D2-9EBC287C1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687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AC366-11FF-493E-9D8E-3FEE4168AD0A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2BB8-0F46-4C16-80D2-9EBC287C1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968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AC366-11FF-493E-9D8E-3FEE4168AD0A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2BB8-0F46-4C16-80D2-9EBC287C1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9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AC366-11FF-493E-9D8E-3FEE4168AD0A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2BB8-0F46-4C16-80D2-9EBC287C1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91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AC366-11FF-493E-9D8E-3FEE4168AD0A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2BB8-0F46-4C16-80D2-9EBC287C1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186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AC366-11FF-493E-9D8E-3FEE4168AD0A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2BB8-0F46-4C16-80D2-9EBC287C1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54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AC366-11FF-493E-9D8E-3FEE4168AD0A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D2BB8-0F46-4C16-80D2-9EBC287C1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70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ải ngay bộ hình nền Powerpoint đẹp, chuyên nghiệp - QuanTriMang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38"/>
          <p:cNvSpPr>
            <a:spLocks noChangeArrowheads="1" noChangeShapeType="1" noTextEdit="1"/>
          </p:cNvSpPr>
          <p:nvPr/>
        </p:nvSpPr>
        <p:spPr bwMode="auto">
          <a:xfrm>
            <a:off x="2889250" y="397529"/>
            <a:ext cx="64135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SÀI SƠN B</a:t>
            </a:r>
          </a:p>
        </p:txBody>
      </p:sp>
      <p:sp>
        <p:nvSpPr>
          <p:cNvPr id="6" name="WordArt 122"/>
          <p:cNvSpPr>
            <a:spLocks noChangeArrowheads="1" noChangeShapeType="1" noTextEdit="1"/>
          </p:cNvSpPr>
          <p:nvPr/>
        </p:nvSpPr>
        <p:spPr bwMode="auto">
          <a:xfrm>
            <a:off x="1237129" y="3541059"/>
            <a:ext cx="10623177" cy="1446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 CÔNG DÂN SỐ MỘT</a:t>
            </a:r>
            <a:endParaRPr lang="en-US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(Tiết 1)</a:t>
            </a:r>
            <a:endParaRPr lang="en-US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4718050" y="2017059"/>
            <a:ext cx="3048000" cy="639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</a:p>
        </p:txBody>
      </p:sp>
    </p:spTree>
    <p:extLst>
      <p:ext uri="{BB962C8B-B14F-4D97-AF65-F5344CB8AC3E}">
        <p14:creationId xmlns:p14="http://schemas.microsoft.com/office/powerpoint/2010/main" val="390695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Tải +9999 Hình Nền Powerpoint Đẹp Nhất của năm 201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258801" y="2710330"/>
            <a:ext cx="367440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bài</a:t>
            </a:r>
          </a:p>
        </p:txBody>
      </p:sp>
    </p:spTree>
    <p:extLst>
      <p:ext uri="{BB962C8B-B14F-4D97-AF65-F5344CB8AC3E}">
        <p14:creationId xmlns:p14="http://schemas.microsoft.com/office/powerpoint/2010/main" val="971863347"/>
      </p:ext>
    </p:extLst>
  </p:cSld>
  <p:clrMapOvr>
    <a:masterClrMapping/>
  </p:clrMapOvr>
  <p:transition spd="slow"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Tổng hợp hình nền Powerpoint đẹp nhất để làm Slide Powerpoint - Tổng hợp  hình nền máy tính, laptop, desktop đẹp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07013" y="546848"/>
            <a:ext cx="1350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u="sng"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851275" y="1089773"/>
            <a:ext cx="4260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công dân số Một</a:t>
            </a: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3286093" y="89648"/>
            <a:ext cx="53912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01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</p:txBody>
      </p:sp>
      <p:sp>
        <p:nvSpPr>
          <p:cNvPr id="2" name="Rectangle 1"/>
          <p:cNvSpPr/>
          <p:nvPr/>
        </p:nvSpPr>
        <p:spPr>
          <a:xfrm>
            <a:off x="824753" y="2150878"/>
            <a:ext cx="105424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Lê giúp anh Thành việc gì? Anh có giúp được không?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64952" y="2951946"/>
            <a:ext cx="93860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Lê giúp anh Thành tìm việc làm ở Sài Gòn và anh đã tìm được việc cho anh Thành.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21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Tổng hợp hình nền Powerpoint đẹp nhất để làm Slide Powerpoint - Tổng hợp  hình nền máy tính, laptop, desktop đẹp nhấ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07013" y="546848"/>
            <a:ext cx="1350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u="sng"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851275" y="1089773"/>
            <a:ext cx="4260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công dân số Một</a:t>
            </a: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3286093" y="89648"/>
            <a:ext cx="53912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01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28600" y="1904994"/>
            <a:ext cx="1168549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u="sng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 </a:t>
            </a:r>
            <a:r>
              <a:rPr lang="en-US" altLang="vi-VN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Những câu nói nào của anh Thành cho thấy  anh luôn luôn nghĩ tới dân, tới nước ?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88976" y="3571869"/>
            <a:ext cx="883607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Chúng ta là đồng bào. Cùng máu đỏ da vàng với nhau. </a:t>
            </a:r>
          </a:p>
          <a:p>
            <a:pPr eaLnBrk="1" hangingPunct="1"/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Nhưng...anh có khi nào nghĩ đến đồng bào không ?</a:t>
            </a:r>
          </a:p>
          <a:p>
            <a:pPr eaLnBrk="1" hangingPunct="1"/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Vì anh với tôi...chúng ta là công dân nước Việt..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28600" y="5109258"/>
            <a:ext cx="1055594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câu nói ấy, thể hiện sự lo lắng của anh Thành về dân, về nước.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457200" y="2971794"/>
            <a:ext cx="236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Các câu nói:</a:t>
            </a:r>
          </a:p>
        </p:txBody>
      </p:sp>
      <p:sp>
        <p:nvSpPr>
          <p:cNvPr id="12" name="AutoShape 28"/>
          <p:cNvSpPr>
            <a:spLocks noChangeArrowheads="1"/>
          </p:cNvSpPr>
          <p:nvPr/>
        </p:nvSpPr>
        <p:spPr bwMode="auto">
          <a:xfrm>
            <a:off x="228600" y="5205311"/>
            <a:ext cx="838200" cy="381000"/>
          </a:xfrm>
          <a:prstGeom prst="rightArrow">
            <a:avLst>
              <a:gd name="adj1" fmla="val 50000"/>
              <a:gd name="adj2" fmla="val 550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43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Tổng hợp hình nền Powerpoint đẹp nhất để làm Slide Powerpoint - Tổng hợp  hình nền máy tính, laptop, desktop đẹp nhấ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385045" y="588308"/>
            <a:ext cx="1080695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latin typeface="Arial" charset="0"/>
              </a:rPr>
              <a:t> </a:t>
            </a:r>
            <a:r>
              <a:rPr lang="en-US" sz="2400" b="1" u="sng" dirty="0" err="1">
                <a:latin typeface="Arial" charset="0"/>
              </a:rPr>
              <a:t>Câu</a:t>
            </a:r>
            <a:r>
              <a:rPr lang="en-US" sz="2400" b="1" u="sng" dirty="0">
                <a:latin typeface="Arial" charset="0"/>
              </a:rPr>
              <a:t> 3:  </a:t>
            </a:r>
            <a:r>
              <a:rPr lang="en-US" sz="2400" b="1" dirty="0" err="1">
                <a:latin typeface="Arial" charset="0"/>
              </a:rPr>
              <a:t>Câu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chuyện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giữa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anh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Thành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và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anh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Lê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nhiều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err="1">
                <a:latin typeface="Arial" charset="0"/>
              </a:rPr>
              <a:t>lúc</a:t>
            </a:r>
            <a:r>
              <a:rPr lang="en-US" sz="2400" b="1">
                <a:latin typeface="Arial" charset="0"/>
              </a:rPr>
              <a:t> </a:t>
            </a:r>
            <a:r>
              <a:rPr lang="vi-VN" sz="2400" b="1">
                <a:latin typeface="Arial" charset="0"/>
              </a:rPr>
              <a:t>không </a:t>
            </a:r>
            <a:r>
              <a:rPr lang="vi-VN" sz="2400" b="1" dirty="0">
                <a:latin typeface="Arial" charset="0"/>
              </a:rPr>
              <a:t>ăn nhập với nhau.</a:t>
            </a:r>
          </a:p>
          <a:p>
            <a:pPr>
              <a:defRPr/>
            </a:pPr>
            <a:r>
              <a:rPr lang="vi-VN" sz="2400" b="1">
                <a:latin typeface="Arial" charset="0"/>
              </a:rPr>
              <a:t>   </a:t>
            </a:r>
            <a:r>
              <a:rPr lang="en-US" sz="2400" b="1">
                <a:latin typeface="Arial" charset="0"/>
              </a:rPr>
              <a:t>         </a:t>
            </a:r>
            <a:r>
              <a:rPr lang="vi-VN" sz="2400" b="1">
                <a:latin typeface="Arial" charset="0"/>
              </a:rPr>
              <a:t>Hãy </a:t>
            </a:r>
            <a:r>
              <a:rPr lang="vi-VN" sz="2400" b="1" dirty="0">
                <a:latin typeface="Arial" charset="0"/>
              </a:rPr>
              <a:t>tìm những chi tiết thể hiện điều đó?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68941" y="1922928"/>
            <a:ext cx="1190961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  *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Anh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Lê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gặp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anh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Thành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để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báo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tin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đã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xin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được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việc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làm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cho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anh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Thành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.VnTime" pitchFamily="34" charset="0"/>
              </a:rPr>
              <a:t>như­ng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anh Thành lại Không nói đến chuyện đó.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  *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Anh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Thành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không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trả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lời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vào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câu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hỏi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của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anh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Lê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.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</a:p>
          <a:p>
            <a:pPr eaLnBrk="1" hangingPunct="1">
              <a:defRPr/>
            </a:pPr>
            <a:r>
              <a:rPr lang="en-US" sz="2400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Cụ</a:t>
            </a:r>
            <a:r>
              <a:rPr lang="en-US" sz="24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400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thể</a:t>
            </a:r>
            <a:r>
              <a:rPr lang="en-US" sz="24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400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là</a:t>
            </a:r>
            <a:r>
              <a:rPr lang="en-US" sz="24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: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rgbClr val="0000FF"/>
                </a:solidFill>
                <a:latin typeface="Arial" charset="0"/>
              </a:rPr>
              <a:t>  </a:t>
            </a:r>
            <a:r>
              <a:rPr lang="en-US" sz="2400" b="1" i="1" dirty="0">
                <a:solidFill>
                  <a:srgbClr val="0000FF"/>
                </a:solidFill>
                <a:latin typeface="Arial" charset="0"/>
              </a:rPr>
              <a:t>+ </a:t>
            </a:r>
            <a:r>
              <a:rPr lang="en-US" sz="2400" b="1" i="1" dirty="0" err="1">
                <a:solidFill>
                  <a:srgbClr val="0000FF"/>
                </a:solidFill>
                <a:latin typeface="Arial" charset="0"/>
              </a:rPr>
              <a:t>Anh</a:t>
            </a:r>
            <a:r>
              <a:rPr lang="en-US" sz="24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Arial" charset="0"/>
              </a:rPr>
              <a:t>Lê</a:t>
            </a:r>
            <a:r>
              <a:rPr lang="en-US" sz="24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Arial" charset="0"/>
              </a:rPr>
              <a:t>hỏi</a:t>
            </a:r>
            <a:r>
              <a:rPr lang="en-US" sz="2400" b="1" i="1" dirty="0">
                <a:solidFill>
                  <a:srgbClr val="0000FF"/>
                </a:solidFill>
                <a:latin typeface="Arial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</a:rPr>
              <a:t>Vậy</a:t>
            </a:r>
            <a:r>
              <a:rPr lang="en-US" sz="24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</a:rPr>
              <a:t>anh</a:t>
            </a:r>
            <a:r>
              <a:rPr lang="en-US" sz="24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</a:rPr>
              <a:t>vào</a:t>
            </a:r>
            <a:r>
              <a:rPr lang="en-US" sz="24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</a:rPr>
              <a:t>Sài</a:t>
            </a:r>
            <a:r>
              <a:rPr lang="en-US" sz="24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</a:rPr>
              <a:t>Gòn</a:t>
            </a:r>
            <a:r>
              <a:rPr lang="en-US" sz="24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</a:rPr>
              <a:t>làm</a:t>
            </a:r>
            <a:r>
              <a:rPr lang="en-US" sz="24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</a:rPr>
              <a:t>gì</a:t>
            </a:r>
            <a:r>
              <a:rPr lang="en-US" sz="2400" dirty="0">
                <a:solidFill>
                  <a:srgbClr val="0000FF"/>
                </a:solidFill>
                <a:latin typeface="Arial" charset="0"/>
              </a:rPr>
              <a:t>?</a:t>
            </a:r>
          </a:p>
          <a:p>
            <a:pPr eaLnBrk="1" hangingPunct="1">
              <a:defRPr/>
            </a:pPr>
            <a:r>
              <a:rPr lang="en-US" sz="2400" i="1" dirty="0">
                <a:solidFill>
                  <a:srgbClr val="FF0000"/>
                </a:solidFill>
                <a:latin typeface="Arial" charset="0"/>
              </a:rPr>
              <a:t>  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+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Anh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Thành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đáp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: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Anh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học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trường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Sa-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xơ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-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lu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Lô-ba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...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thì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...</a:t>
            </a:r>
            <a:r>
              <a:rPr lang="en-US" sz="2400" i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ờ...anh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là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người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400" i="1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nước</a:t>
            </a:r>
            <a:r>
              <a:rPr lang="en-US" sz="2400" i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nào?</a:t>
            </a:r>
            <a:endParaRPr lang="en-US" sz="2400" i="1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  <a:p>
            <a:pPr eaLnBrk="1" hangingPunct="1">
              <a:defRPr/>
            </a:pPr>
            <a:endParaRPr lang="en-US" sz="2400" i="1" dirty="0">
              <a:solidFill>
                <a:srgbClr val="0000FF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en-US" sz="2400" i="1" dirty="0">
                <a:solidFill>
                  <a:srgbClr val="0000FF"/>
                </a:solidFill>
                <a:latin typeface="Arial" charset="0"/>
              </a:rPr>
              <a:t>  + </a:t>
            </a:r>
            <a:r>
              <a:rPr lang="en-US" sz="2400" b="1" err="1">
                <a:solidFill>
                  <a:srgbClr val="0000FF"/>
                </a:solidFill>
                <a:latin typeface="Arial" charset="0"/>
              </a:rPr>
              <a:t>Anh</a:t>
            </a:r>
            <a:r>
              <a:rPr lang="en-US" sz="2400" b="1">
                <a:solidFill>
                  <a:srgbClr val="0000FF"/>
                </a:solidFill>
                <a:latin typeface="Arial" charset="0"/>
              </a:rPr>
              <a:t> Lê nói</a:t>
            </a:r>
            <a:r>
              <a:rPr lang="en-US" sz="2400" i="1">
                <a:solidFill>
                  <a:srgbClr val="0000FF"/>
                </a:solidFill>
                <a:latin typeface="Arial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</a:rPr>
              <a:t>Nhưng</a:t>
            </a:r>
            <a:r>
              <a:rPr lang="en-US" sz="24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</a:rPr>
              <a:t>tôi</a:t>
            </a:r>
            <a:r>
              <a:rPr lang="en-US" sz="24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</a:rPr>
              <a:t>không</a:t>
            </a:r>
            <a:r>
              <a:rPr lang="en-US" sz="24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</a:rPr>
              <a:t>hiểu</a:t>
            </a:r>
            <a:r>
              <a:rPr lang="en-US" sz="24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</a:rPr>
              <a:t>sao</a:t>
            </a:r>
            <a:r>
              <a:rPr lang="en-US" sz="24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</a:rPr>
              <a:t>anh</a:t>
            </a:r>
            <a:r>
              <a:rPr lang="en-US" sz="24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</a:rPr>
              <a:t>thay</a:t>
            </a:r>
            <a:r>
              <a:rPr lang="en-US" sz="24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</a:rPr>
              <a:t>đổi</a:t>
            </a:r>
            <a:r>
              <a:rPr lang="en-US" sz="2400" dirty="0">
                <a:solidFill>
                  <a:srgbClr val="0000FF"/>
                </a:solidFill>
                <a:latin typeface="Arial" charset="0"/>
              </a:rPr>
              <a:t> ý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</a:rPr>
              <a:t>kiến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, không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</a:rPr>
              <a:t>định</a:t>
            </a:r>
            <a:r>
              <a:rPr lang="en-US" sz="2400" dirty="0">
                <a:solidFill>
                  <a:srgbClr val="0000FF"/>
                </a:solidFill>
                <a:latin typeface="Arial" charset="0"/>
              </a:rPr>
              <a:t> 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</a:rPr>
              <a:t>xin</a:t>
            </a:r>
            <a:r>
              <a:rPr lang="en-US" sz="24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</a:rPr>
              <a:t>việc</a:t>
            </a:r>
            <a:r>
              <a:rPr lang="en-US" sz="24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</a:rPr>
              <a:t>làm</a:t>
            </a:r>
            <a:r>
              <a:rPr lang="en-US" sz="2400" dirty="0">
                <a:solidFill>
                  <a:srgbClr val="0000FF"/>
                </a:solidFill>
                <a:latin typeface="Arial" charset="0"/>
              </a:rPr>
              <a:t> ở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</a:rPr>
              <a:t>Sài</a:t>
            </a:r>
            <a:r>
              <a:rPr lang="en-US" sz="24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</a:rPr>
              <a:t>Gòn</a:t>
            </a:r>
            <a:r>
              <a:rPr lang="en-US" sz="24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</a:rPr>
              <a:t>này</a:t>
            </a:r>
            <a:r>
              <a:rPr lang="en-US" sz="24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</a:rPr>
              <a:t>nữa</a:t>
            </a:r>
            <a:r>
              <a:rPr lang="en-US" sz="2400" dirty="0">
                <a:solidFill>
                  <a:srgbClr val="0000FF"/>
                </a:solidFill>
                <a:latin typeface="Arial" charset="0"/>
              </a:rPr>
              <a:t>.</a:t>
            </a:r>
          </a:p>
          <a:p>
            <a:pPr eaLnBrk="1" hangingPunct="1">
              <a:defRPr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+ </a:t>
            </a:r>
            <a:r>
              <a:rPr lang="en-US" sz="2400" b="1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Anh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Thành trả lời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.VnTime" pitchFamily="34" charset="0"/>
              </a:rPr>
              <a:t>: 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...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vì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đèn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dầu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ta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không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sáng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bằng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đèn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hoa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kì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55001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Tổng hợp hình nền Powerpoint đẹp nhất để làm Slide Powerpoint - Tổng hợp  hình nền máy tính, laptop, desktop đẹp nhấ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07013" y="546848"/>
            <a:ext cx="1350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u="sng"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851275" y="1089773"/>
            <a:ext cx="4260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công dân số Một</a:t>
            </a: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3286093" y="89648"/>
            <a:ext cx="53912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01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24435" y="2044700"/>
            <a:ext cx="1137621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800" b="1" u="sng"/>
              <a:t>Câu 4</a:t>
            </a:r>
            <a:r>
              <a:rPr lang="vi-VN" altLang="en-US" sz="2800" b="1"/>
              <a:t>: Vì sao hai người khi nói chuyện lại không ăn nhập với</a:t>
            </a:r>
            <a:r>
              <a:rPr lang="en-US" altLang="en-US" sz="2800" b="1"/>
              <a:t> </a:t>
            </a:r>
            <a:r>
              <a:rPr lang="vi-VN" altLang="en-US" sz="2800" b="1"/>
              <a:t>nhau như vậy?</a:t>
            </a:r>
          </a:p>
          <a:p>
            <a:pPr algn="ctr" eaLnBrk="1" hangingPunct="1"/>
            <a:endParaRPr lang="en-US" altLang="vi-VN" sz="2800" b="1">
              <a:latin typeface=".VnTime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24435" y="3598537"/>
            <a:ext cx="11542059" cy="138499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dirty="0">
                <a:solidFill>
                  <a:srgbClr val="FF0000"/>
                </a:solidFill>
                <a:latin typeface="Arial" charset="0"/>
              </a:rPr>
              <a:t>    </a:t>
            </a:r>
            <a:r>
              <a:rPr lang="en-US" sz="2800" dirty="0" err="1">
                <a:solidFill>
                  <a:srgbClr val="FF0000"/>
                </a:solidFill>
                <a:latin typeface="Arial" charset="0"/>
              </a:rPr>
              <a:t>Vì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charset="0"/>
              </a:rPr>
              <a:t>mỗi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charset="0"/>
              </a:rPr>
              <a:t>theo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charset="0"/>
              </a:rPr>
              <a:t>đuổi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 ý </a:t>
            </a:r>
            <a:r>
              <a:rPr lang="en-US" sz="2800" err="1">
                <a:solidFill>
                  <a:srgbClr val="FF0000"/>
                </a:solidFill>
                <a:latin typeface="Arial" charset="0"/>
              </a:rPr>
              <a:t>nghĩ</a:t>
            </a:r>
            <a:r>
              <a:rPr lang="en-US" sz="28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charset="0"/>
              </a:rPr>
              <a:t>k</a:t>
            </a:r>
            <a:r>
              <a:rPr lang="en-US" sz="2800">
                <a:solidFill>
                  <a:srgbClr val="FF0000"/>
                </a:solidFill>
                <a:latin typeface="Arial" charset="0"/>
              </a:rPr>
              <a:t>hác </a:t>
            </a:r>
            <a:r>
              <a:rPr lang="en-US" sz="2800" dirty="0" err="1">
                <a:solidFill>
                  <a:srgbClr val="FF0000"/>
                </a:solidFill>
                <a:latin typeface="Arial" charset="0"/>
              </a:rPr>
              <a:t>nhau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.</a:t>
            </a:r>
          </a:p>
          <a:p>
            <a:pPr eaLnBrk="1" hangingPunct="1">
              <a:defRPr/>
            </a:pPr>
            <a:r>
              <a:rPr lang="en-US" sz="28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Anh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Lê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chỉ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nghĩ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đến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công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ăn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việc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làm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80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của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bạn, đến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cuộc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sống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hằng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ngày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Còn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anh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Thành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nghĩ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đến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việc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cứu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dân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cứu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nước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445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List Bộ hình nền powerpoint đơn giản mà đẹp và sang trọ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3583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00540" y="3004814"/>
            <a:ext cx="86843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b="1" dirty="0"/>
              <a:t> </a:t>
            </a:r>
            <a:r>
              <a:rPr lang="en-US" altLang="en-US" b="1" dirty="0"/>
              <a:t>       </a:t>
            </a:r>
            <a:r>
              <a:rPr lang="vi-VN" altLang="en-US" sz="2800" b="1" dirty="0">
                <a:latin typeface="HP001 4 hàng" panose="020B0603050302020204" pitchFamily="34" charset="0"/>
              </a:rPr>
              <a:t>Tâm trạng của người thanh niên Nguyễn Tất Thành day dứt, trăn trở tìm con đường cứu nước, cứu dân</a:t>
            </a:r>
            <a:r>
              <a:rPr lang="vi-VN" altLang="en-US" b="1" dirty="0">
                <a:latin typeface="HP001 4 hàng" panose="020B0603050302020204" pitchFamily="34" charset="0"/>
              </a:rPr>
              <a:t>.</a:t>
            </a:r>
            <a:endParaRPr lang="en-US" altLang="vi-VN" b="1" dirty="0">
              <a:latin typeface="HP001 4 hàng" panose="020B06030503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337254" y="2122832"/>
            <a:ext cx="19271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dung:</a:t>
            </a:r>
          </a:p>
        </p:txBody>
      </p:sp>
    </p:spTree>
    <p:extLst>
      <p:ext uri="{BB962C8B-B14F-4D97-AF65-F5344CB8AC3E}">
        <p14:creationId xmlns:p14="http://schemas.microsoft.com/office/powerpoint/2010/main" val="1064712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200 Hình Nền PowerPoint Thuyết Trình Đẹp - Đề án 2020 - Tổng Hợp Chia Sẻ  Hình ảnh, Tranh Vẽ, Biểu Mẫu Trong Lĩnh Vực Giáo Dụ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107435" y="880994"/>
            <a:ext cx="54697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diễn cảm</a:t>
            </a:r>
          </a:p>
        </p:txBody>
      </p:sp>
    </p:spTree>
    <p:extLst>
      <p:ext uri="{BB962C8B-B14F-4D97-AF65-F5344CB8AC3E}">
        <p14:creationId xmlns:p14="http://schemas.microsoft.com/office/powerpoint/2010/main" val="18014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Những khung hình đẹp đơn giản, dễ thương dùng để bà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456765" y="1144588"/>
            <a:ext cx="9613900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>
                <a:latin typeface="Times New Roman" panose="02020603050405020304" pitchFamily="18" charset="0"/>
              </a:rPr>
              <a:t>Lê:       - </a:t>
            </a:r>
            <a:r>
              <a:rPr lang="en-US" altLang="en-US" sz="2200" u="sng">
                <a:latin typeface="Times New Roman" panose="02020603050405020304" pitchFamily="18" charset="0"/>
              </a:rPr>
              <a:t>Anh Thành</a:t>
            </a:r>
            <a:r>
              <a:rPr lang="en-US" altLang="en-US" sz="2200">
                <a:latin typeface="Times New Roman" panose="02020603050405020304" pitchFamily="18" charset="0"/>
              </a:rPr>
              <a:t>! Mọi thứ tôi thu xếp xong rồi.Sáng mai anh có thể đến nhận         </a:t>
            </a:r>
          </a:p>
          <a:p>
            <a:pPr eaLnBrk="1" hangingPunct="1"/>
            <a:r>
              <a:rPr lang="en-US" altLang="en-US" sz="2200">
                <a:latin typeface="Times New Roman" panose="02020603050405020304" pitchFamily="18" charset="0"/>
              </a:rPr>
              <a:t>              việc đấy.</a:t>
            </a:r>
          </a:p>
          <a:p>
            <a:pPr eaLnBrk="1" hangingPunct="1"/>
            <a:r>
              <a:rPr lang="en-US" altLang="en-US" sz="2200">
                <a:latin typeface="Times New Roman" panose="02020603050405020304" pitchFamily="18" charset="0"/>
              </a:rPr>
              <a:t>Thành: - </a:t>
            </a:r>
            <a:r>
              <a:rPr lang="en-US" altLang="en-US" sz="2200" u="sng">
                <a:latin typeface="Times New Roman" panose="02020603050405020304" pitchFamily="18" charset="0"/>
              </a:rPr>
              <a:t>Có lẽ thôi, anh ạ.</a:t>
            </a:r>
          </a:p>
          <a:p>
            <a:pPr eaLnBrk="1" hangingPunct="1"/>
            <a:r>
              <a:rPr lang="en-US" altLang="en-US" sz="2200">
                <a:latin typeface="Times New Roman" panose="02020603050405020304" pitchFamily="18" charset="0"/>
              </a:rPr>
              <a:t>Lê:       - </a:t>
            </a:r>
            <a:r>
              <a:rPr lang="en-US" altLang="en-US" sz="2200" u="sng">
                <a:latin typeface="Times New Roman" panose="02020603050405020304" pitchFamily="18" charset="0"/>
              </a:rPr>
              <a:t>Sao lại thôi</a:t>
            </a:r>
            <a:r>
              <a:rPr lang="en-US" altLang="en-US" sz="2200">
                <a:latin typeface="Times New Roman" panose="02020603050405020304" pitchFamily="18" charset="0"/>
              </a:rPr>
              <a:t>?Anh chỉ cần cơm nuôi và mỗi tháng một đồng.Tôi đã đòi cho  </a:t>
            </a:r>
          </a:p>
          <a:p>
            <a:pPr eaLnBrk="1" hangingPunct="1"/>
            <a:r>
              <a:rPr lang="en-US" altLang="en-US" sz="2200">
                <a:latin typeface="Times New Roman" panose="02020603050405020304" pitchFamily="18" charset="0"/>
              </a:rPr>
              <a:t>             anh thêm mỗi năm hai bộ quần áo và mỗi  tháng thêm năm hào…(nói nhỏ)   </a:t>
            </a:r>
          </a:p>
          <a:p>
            <a:pPr eaLnBrk="1" hangingPunct="1"/>
            <a:r>
              <a:rPr lang="en-US" altLang="en-US" sz="2200">
                <a:latin typeface="Times New Roman" panose="02020603050405020304" pitchFamily="18" charset="0"/>
              </a:rPr>
              <a:t>            </a:t>
            </a:r>
            <a:r>
              <a:rPr lang="en-US" altLang="en-US" sz="2200" u="sng">
                <a:latin typeface="Times New Roman" panose="02020603050405020304" pitchFamily="18" charset="0"/>
              </a:rPr>
              <a:t>Vì tôi nói với họ: Anh biết chữ Tàu, lại có thể viết phắc- tuya bằng tiếngTây</a:t>
            </a:r>
            <a:r>
              <a:rPr lang="en-US" altLang="en-US" sz="2200">
                <a:latin typeface="Times New Roman" panose="02020603050405020304" pitchFamily="18" charset="0"/>
              </a:rPr>
              <a:t>. </a:t>
            </a:r>
          </a:p>
          <a:p>
            <a:pPr eaLnBrk="1" hangingPunct="1"/>
            <a:r>
              <a:rPr lang="en-US" altLang="en-US" sz="2200">
                <a:latin typeface="Times New Roman" panose="02020603050405020304" pitchFamily="18" charset="0"/>
              </a:rPr>
              <a:t>Thành:  - Nếu chỉ cần miếng cơm manh áo thì tôi ở Phan Thiết cũng đủ sống…</a:t>
            </a:r>
          </a:p>
          <a:p>
            <a:pPr eaLnBrk="1" hangingPunct="1"/>
            <a:r>
              <a:rPr lang="en-US" altLang="en-US" sz="2200">
                <a:latin typeface="Times New Roman" panose="02020603050405020304" pitchFamily="18" charset="0"/>
              </a:rPr>
              <a:t>Lê:        - </a:t>
            </a:r>
            <a:r>
              <a:rPr lang="en-US" altLang="en-US" sz="2200" u="sng">
                <a:latin typeface="Times New Roman" panose="02020603050405020304" pitchFamily="18" charset="0"/>
              </a:rPr>
              <a:t>Vậy anh vào Sài Gòn này làm gì</a:t>
            </a:r>
            <a:r>
              <a:rPr lang="en-US" altLang="en-US" sz="2200">
                <a:latin typeface="Times New Roman" panose="02020603050405020304" pitchFamily="18" charset="0"/>
              </a:rPr>
              <a:t>?</a:t>
            </a:r>
          </a:p>
          <a:p>
            <a:pPr eaLnBrk="1" hangingPunct="1"/>
            <a:r>
              <a:rPr lang="en-US" altLang="en-US" sz="2200">
                <a:latin typeface="Times New Roman" panose="02020603050405020304" pitchFamily="18" charset="0"/>
              </a:rPr>
              <a:t>Thành:  - Anh Lê này! Anh học trường Sa-xơ-lu Lô- ba thì…ờ… anh là người nước </a:t>
            </a:r>
          </a:p>
          <a:p>
            <a:pPr eaLnBrk="1" hangingPunct="1"/>
            <a:r>
              <a:rPr lang="en-US" altLang="en-US" sz="2200">
                <a:latin typeface="Times New Roman" panose="02020603050405020304" pitchFamily="18" charset="0"/>
              </a:rPr>
              <a:t>               nào?</a:t>
            </a:r>
          </a:p>
          <a:p>
            <a:pPr eaLnBrk="1" hangingPunct="1"/>
            <a:r>
              <a:rPr lang="en-US" altLang="en-US" sz="2200">
                <a:latin typeface="Times New Roman" panose="02020603050405020304" pitchFamily="18" charset="0"/>
              </a:rPr>
              <a:t>Lê:        - Anh hỏi lạ thật. Anh là người nước nào thì tôi là người nước ấy.</a:t>
            </a:r>
          </a:p>
          <a:p>
            <a:pPr eaLnBrk="1" hangingPunct="1"/>
            <a:r>
              <a:rPr lang="en-US" altLang="en-US" sz="2200">
                <a:latin typeface="Times New Roman" panose="02020603050405020304" pitchFamily="18" charset="0"/>
              </a:rPr>
              <a:t>Thành:  - Đúng! Chúng ta là đồng bào. Cùng máu đỏ da vàng với nhau. </a:t>
            </a:r>
          </a:p>
          <a:p>
            <a:pPr eaLnBrk="1" hangingPunct="1"/>
            <a:r>
              <a:rPr lang="en-US" altLang="en-US" sz="2200">
                <a:latin typeface="Times New Roman" panose="02020603050405020304" pitchFamily="18" charset="0"/>
              </a:rPr>
              <a:t>               Nhưng…Anh có khi nào nghĩ đến đồng bào không?</a:t>
            </a:r>
          </a:p>
        </p:txBody>
      </p:sp>
    </p:spTree>
    <p:extLst>
      <p:ext uri="{BB962C8B-B14F-4D97-AF65-F5344CB8AC3E}">
        <p14:creationId xmlns:p14="http://schemas.microsoft.com/office/powerpoint/2010/main" val="157502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Khung ảnh đẹp và dễ thương dùng cho ghép ảnh - Hedieuhanh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55694" y="880994"/>
            <a:ext cx="938624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  <a:p>
            <a:pPr marL="685800" indent="-685800" eaLnBrk="1" hangingPunct="1">
              <a:buFontTx/>
              <a:buChar char="-"/>
            </a:pPr>
            <a:r>
              <a:rPr lang="en-US" altLang="en-US" sz="3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nhà luyện đọc và trả lời câu hỏi.</a:t>
            </a:r>
          </a:p>
          <a:p>
            <a:pPr marL="685800" indent="-685800" eaLnBrk="1" hangingPunct="1">
              <a:buFontTx/>
              <a:buChar char="-"/>
            </a:pPr>
            <a:r>
              <a:rPr lang="en-US" altLang="en-US" sz="3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Người công dân số Một ( tiếp theo)</a:t>
            </a:r>
          </a:p>
        </p:txBody>
      </p:sp>
    </p:spTree>
    <p:extLst>
      <p:ext uri="{BB962C8B-B14F-4D97-AF65-F5344CB8AC3E}">
        <p14:creationId xmlns:p14="http://schemas.microsoft.com/office/powerpoint/2010/main" val="1246440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SC_9492"/>
          <p:cNvPicPr>
            <a:picLocks noChangeAspect="1" noChangeArrowheads="1"/>
          </p:cNvPicPr>
          <p:nvPr/>
        </p:nvPicPr>
        <p:blipFill>
          <a:blip r:embed="rId2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104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27544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9493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70" y="1788459"/>
            <a:ext cx="10676965" cy="469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608730" y="22860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32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br>
              <a:rPr lang="en-US" altLang="en-US" sz="3600" b="1" i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công dân số Một</a:t>
            </a:r>
            <a:br>
              <a:rPr lang="en-US" altLang="en-US" sz="4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Theo Hà Văn Cầu – Vũ Đình Phòng</a:t>
            </a: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947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đẹp | free math powerpoint templates Awe… | Flick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468437" y="2571936"/>
            <a:ext cx="902652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chia làm 3 đoạn:</a:t>
            </a:r>
          </a:p>
          <a:p>
            <a:pPr eaLnBrk="1" hangingPunct="1"/>
            <a:r>
              <a:rPr lang="en-US" alt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Đoạn 1: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Lê:       - Anh Thành…. …..vào Sài Gòn này làm gì? </a:t>
            </a:r>
          </a:p>
          <a:p>
            <a:pPr eaLnBrk="1" hangingPunct="1"/>
            <a:r>
              <a:rPr lang="en-US" alt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Đoạn 2:</a:t>
            </a:r>
            <a:r>
              <a:rPr lang="en-U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 Thành: - Anh Lê này……..không định xin việc làm </a:t>
            </a:r>
          </a:p>
          <a:p>
            <a:pPr eaLnBrk="1" hangingPunct="1"/>
            <a:r>
              <a:rPr lang="en-U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ở Sài Gòn này nữa.</a:t>
            </a:r>
          </a:p>
          <a:p>
            <a:pPr eaLnBrk="1" hangingPunct="1"/>
            <a:r>
              <a:rPr lang="en-US" alt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Đoạn 3:</a:t>
            </a:r>
            <a:r>
              <a:rPr lang="en-U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 Thành: - Anh Lê ạ……..công dân nước Việt…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307013" y="466166"/>
            <a:ext cx="2084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851275" y="1009091"/>
            <a:ext cx="4260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công dân số Một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448994" y="8966"/>
            <a:ext cx="56813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01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417956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Tổng hợp hình nền Powerpoint đẹp nhất để làm Slide Powerpoint - Tổng hợp  hình nền máy tính, laptop, desktop đẹp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07013" y="762000"/>
            <a:ext cx="1350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u="sng"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851275" y="1304925"/>
            <a:ext cx="4260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công dân số Một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157413" y="1771650"/>
            <a:ext cx="1881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8112125" y="1787525"/>
            <a:ext cx="13239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u="sng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ngữ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518150" y="2047875"/>
            <a:ext cx="57150" cy="427672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714500" y="2546350"/>
            <a:ext cx="2247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phắc – tuya </a:t>
            </a:r>
            <a:endParaRPr lang="en-US" altLang="en-US" sz="320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676400" y="3116263"/>
            <a:ext cx="2863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Sa-xơ-lu Lô-ba </a:t>
            </a:r>
            <a:endParaRPr lang="en-US" altLang="en-US" sz="320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676400" y="3721100"/>
            <a:ext cx="25193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 Lãng Sa </a:t>
            </a:r>
            <a:endParaRPr lang="en-US" altLang="en-US" sz="320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676400" y="4294188"/>
            <a:ext cx="1779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 Tây </a:t>
            </a:r>
            <a:endParaRPr lang="en-US" altLang="en-US" sz="320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641475" y="4787900"/>
            <a:ext cx="22447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 bổng </a:t>
            </a:r>
            <a:endParaRPr lang="en-US" altLang="en-US" sz="3200"/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5576888" y="2525713"/>
            <a:ext cx="17986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Thành;</a:t>
            </a: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7239000" y="2514600"/>
            <a:ext cx="1870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phắc – tuya ;</a:t>
            </a: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5624513" y="3130550"/>
            <a:ext cx="3333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Sa-xơ-lu Lô-ba ;</a:t>
            </a: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9026525" y="2525713"/>
            <a:ext cx="13636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đốc học ;</a:t>
            </a: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5635625" y="3786188"/>
            <a:ext cx="16224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 định ;</a:t>
            </a: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7181850" y="3819525"/>
            <a:ext cx="170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giám quốc ;</a:t>
            </a: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8794470" y="3133072"/>
            <a:ext cx="1963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 Lãng Sa;</a:t>
            </a: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8848725" y="3773488"/>
            <a:ext cx="20526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 làng Tây ;</a:t>
            </a:r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5546725" y="4413250"/>
            <a:ext cx="1733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 hoa kì ;</a:t>
            </a: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7123113" y="4418013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 tọa đăng; </a:t>
            </a:r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9051925" y="4403632"/>
            <a:ext cx="1714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chớp bóng .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903788"/>
            <a:ext cx="186690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175" y="4878388"/>
            <a:ext cx="17145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3286092" y="304800"/>
            <a:ext cx="53912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01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330922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Tải +9999 Hình Nền Powerpoint Đẹp Nhất của năm 201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199213" y="2710330"/>
            <a:ext cx="579357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nhóm đôi</a:t>
            </a:r>
          </a:p>
        </p:txBody>
      </p:sp>
    </p:spTree>
    <p:extLst>
      <p:ext uri="{BB962C8B-B14F-4D97-AF65-F5344CB8AC3E}">
        <p14:creationId xmlns:p14="http://schemas.microsoft.com/office/powerpoint/2010/main" val="34662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Tổng hợp hình nền Powerpoint đẹp nhất để làm Slide Powerpoint - Tổng hợp  hình nền máy tính, laptop, desktop đẹp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07013" y="546848"/>
            <a:ext cx="1350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u="sng"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851275" y="1089773"/>
            <a:ext cx="4260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công dân số Một</a:t>
            </a: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3286093" y="89648"/>
            <a:ext cx="53912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01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974912" y="1947963"/>
            <a:ext cx="10663518" cy="14881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b="1" i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 qua ông đốc học nhắc lại nghị định của giám quốc Phú Lãng Sa tháng 5 năm 1881 về việc người bản xứ muốn vào làng Tây…</a:t>
            </a: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1149724" y="3018686"/>
            <a:ext cx="1048870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À…Vào làng Tây để có tên Tây, đi lại, ăn ở, làm việc, lương bổng như Tây…Anh đã làm đơn chưa?</a:t>
            </a:r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>
            <a:off x="7059706" y="4027450"/>
            <a:ext cx="2702857" cy="1613647"/>
          </a:xfrm>
          <a:prstGeom prst="wedgeEllipseCallout">
            <a:avLst>
              <a:gd name="adj1" fmla="val -67493"/>
              <a:gd name="adj2" fmla="val -7016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Giọng châm biếm mỉa mai</a:t>
            </a:r>
          </a:p>
        </p:txBody>
      </p:sp>
    </p:spTree>
    <p:extLst>
      <p:ext uri="{BB962C8B-B14F-4D97-AF65-F5344CB8AC3E}">
        <p14:creationId xmlns:p14="http://schemas.microsoft.com/office/powerpoint/2010/main" val="269743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Tổng hợp hình nền Powerpoint đẹp nhất để làm Slide Powerpoint - Tổng hợp  hình nền máy tính, laptop, desktop đẹp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07013" y="546848"/>
            <a:ext cx="1350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u="sng"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851275" y="1089773"/>
            <a:ext cx="4260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công dân số Một</a:t>
            </a: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3286093" y="89648"/>
            <a:ext cx="53912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01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68941" y="2599764"/>
            <a:ext cx="11120718" cy="1658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altLang="en-US" sz="3200" b="1" i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 qua ông đốc học nhắc lại nghị định của giám quốc Phú Lãng Sa tháng 5 năm 1881 về việc người bản xứ muốn vào làng Tây…</a:t>
            </a: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 flipH="1">
            <a:off x="2315136" y="2539066"/>
            <a:ext cx="304800" cy="609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>
            <a:off x="1947582" y="2998692"/>
            <a:ext cx="228600" cy="533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 flipH="1">
            <a:off x="5002213" y="3028854"/>
            <a:ext cx="304800" cy="533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0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Tổng hợp hình nền Powerpoint đẹp nhất để làm Slide Powerpoint - Tổng hợp  hình nền máy tính, laptop, desktop đẹp nhấ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07013" y="546848"/>
            <a:ext cx="1350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u="sng"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851275" y="1089773"/>
            <a:ext cx="4260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công dân số Một</a:t>
            </a: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3286093" y="89648"/>
            <a:ext cx="53912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01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1891547" y="1941140"/>
            <a:ext cx="5073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>
                <a:solidFill>
                  <a:srgbClr val="002060"/>
                </a:solidFill>
              </a:rPr>
              <a:t>b,Phân biệt các lời nhân vật:</a:t>
            </a:r>
          </a:p>
        </p:txBody>
      </p:sp>
      <p:sp>
        <p:nvSpPr>
          <p:cNvPr id="14" name="AutoShape 24"/>
          <p:cNvSpPr>
            <a:spLocks noChangeArrowheads="1"/>
          </p:cNvSpPr>
          <p:nvPr/>
        </p:nvSpPr>
        <p:spPr bwMode="auto">
          <a:xfrm>
            <a:off x="1662947" y="3034557"/>
            <a:ext cx="2057400" cy="685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b="1"/>
              <a:t>Giọng anh Lê</a:t>
            </a:r>
          </a:p>
        </p:txBody>
      </p:sp>
      <p:sp>
        <p:nvSpPr>
          <p:cNvPr id="15" name="AutoShape 25"/>
          <p:cNvSpPr>
            <a:spLocks noChangeArrowheads="1"/>
          </p:cNvSpPr>
          <p:nvPr/>
        </p:nvSpPr>
        <p:spPr bwMode="auto">
          <a:xfrm>
            <a:off x="3720347" y="3263157"/>
            <a:ext cx="838200" cy="381000"/>
          </a:xfrm>
          <a:prstGeom prst="rightArrow">
            <a:avLst>
              <a:gd name="adj1" fmla="val 50000"/>
              <a:gd name="adj2" fmla="val 55000"/>
            </a:avLst>
          </a:prstGeom>
          <a:solidFill>
            <a:srgbClr val="FF6699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>
              <a:solidFill>
                <a:srgbClr val="FFFF99"/>
              </a:solidFill>
            </a:endParaRPr>
          </a:p>
        </p:txBody>
      </p:sp>
      <p:sp>
        <p:nvSpPr>
          <p:cNvPr id="16" name="AutoShape 26"/>
          <p:cNvSpPr>
            <a:spLocks noChangeArrowheads="1"/>
          </p:cNvSpPr>
          <p:nvPr/>
        </p:nvSpPr>
        <p:spPr bwMode="auto">
          <a:xfrm>
            <a:off x="4558547" y="2882157"/>
            <a:ext cx="5791200" cy="1295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000"/>
              <a:t>*Hồ hởi, nhiệt tình, thể hiện tính cách của một</a:t>
            </a:r>
          </a:p>
          <a:p>
            <a:pPr algn="ctr" eaLnBrk="1" hangingPunct="1"/>
            <a:r>
              <a:rPr lang="en-US" altLang="vi-VN" sz="2000"/>
              <a:t>               người có tinh thần</a:t>
            </a:r>
            <a:r>
              <a:rPr lang="en-US" altLang="vi-VN" sz="2000">
                <a:latin typeface=".VnTime" pitchFamily="34" charset="0"/>
              </a:rPr>
              <a:t> </a:t>
            </a:r>
            <a:r>
              <a:rPr lang="en-US" altLang="vi-VN" sz="2000"/>
              <a:t>yêu nước .                                             </a:t>
            </a:r>
          </a:p>
          <a:p>
            <a:pPr algn="ctr" eaLnBrk="1" hangingPunct="1"/>
            <a:r>
              <a:rPr lang="en-US" altLang="vi-VN" sz="2000"/>
              <a:t>  *Cần nhấn giọng ở những từ ngữ </a:t>
            </a:r>
            <a:r>
              <a:rPr lang="en-US" altLang="vi-VN" sz="2000" b="1"/>
              <a:t>:</a:t>
            </a:r>
            <a:r>
              <a:rPr lang="en-US" altLang="vi-VN" sz="2000" b="1">
                <a:solidFill>
                  <a:srgbClr val="002060"/>
                </a:solidFill>
              </a:rPr>
              <a:t>Sao lại thôi?</a:t>
            </a:r>
          </a:p>
          <a:p>
            <a:pPr algn="ctr" eaLnBrk="1" hangingPunct="1"/>
            <a:r>
              <a:rPr lang="en-US" altLang="vi-VN" sz="2000" b="1">
                <a:solidFill>
                  <a:srgbClr val="002060"/>
                </a:solidFill>
              </a:rPr>
              <a:t>        Vào Sài Gòn làm gì? Không bao giờ!...           </a:t>
            </a:r>
          </a:p>
        </p:txBody>
      </p:sp>
      <p:sp>
        <p:nvSpPr>
          <p:cNvPr id="17" name="AutoShape 27"/>
          <p:cNvSpPr>
            <a:spLocks noChangeArrowheads="1"/>
          </p:cNvSpPr>
          <p:nvPr/>
        </p:nvSpPr>
        <p:spPr bwMode="auto">
          <a:xfrm>
            <a:off x="1371600" y="4482357"/>
            <a:ext cx="2577347" cy="914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b="1"/>
              <a:t>Giọng anh Thành</a:t>
            </a:r>
          </a:p>
        </p:txBody>
      </p:sp>
      <p:sp>
        <p:nvSpPr>
          <p:cNvPr id="18" name="AutoShape 28"/>
          <p:cNvSpPr>
            <a:spLocks noChangeArrowheads="1"/>
          </p:cNvSpPr>
          <p:nvPr/>
        </p:nvSpPr>
        <p:spPr bwMode="auto">
          <a:xfrm>
            <a:off x="3948947" y="4787157"/>
            <a:ext cx="685800" cy="381000"/>
          </a:xfrm>
          <a:prstGeom prst="rightArrow">
            <a:avLst>
              <a:gd name="adj1" fmla="val 50000"/>
              <a:gd name="adj2" fmla="val 45000"/>
            </a:avLst>
          </a:prstGeom>
          <a:solidFill>
            <a:srgbClr val="FF6699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>
              <a:solidFill>
                <a:srgbClr val="FFFF99"/>
              </a:solidFill>
            </a:endParaRPr>
          </a:p>
        </p:txBody>
      </p:sp>
      <p:sp>
        <p:nvSpPr>
          <p:cNvPr id="19" name="AutoShape 29"/>
          <p:cNvSpPr>
            <a:spLocks noChangeArrowheads="1"/>
          </p:cNvSpPr>
          <p:nvPr/>
        </p:nvSpPr>
        <p:spPr bwMode="auto">
          <a:xfrm>
            <a:off x="4634747" y="4406157"/>
            <a:ext cx="56388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000" b="1"/>
              <a:t>        Chậm rãi, trầm tĩnh, sâu lắng, thể hiện sự </a:t>
            </a:r>
          </a:p>
          <a:p>
            <a:pPr algn="ctr" eaLnBrk="1" hangingPunct="1"/>
            <a:r>
              <a:rPr lang="en-US" altLang="vi-VN" sz="2000" b="1"/>
              <a:t>                            trăn trở, suy nghĩ về vận nước .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64966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1069</Words>
  <Application>Microsoft Office PowerPoint</Application>
  <PresentationFormat>Widescreen</PresentationFormat>
  <Paragraphs>108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.VnTime</vt:lpstr>
      <vt:lpstr>Arial</vt:lpstr>
      <vt:lpstr>Calibri</vt:lpstr>
      <vt:lpstr>Calibri Light</vt:lpstr>
      <vt:lpstr>HP001 4 hàng</vt:lpstr>
      <vt:lpstr>Times New Roman</vt:lpstr>
      <vt:lpstr>Office Theme</vt:lpstr>
      <vt:lpstr>PowerPoint Presentation</vt:lpstr>
      <vt:lpstr>PowerPoint Presentation</vt:lpstr>
      <vt:lpstr>Tập đọc Người công dân số Một                 Theo Hà Văn Cầu – Vũ Đình Phòng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Nguyen Thi Ngoc Tram</cp:lastModifiedBy>
  <cp:revision>9</cp:revision>
  <dcterms:created xsi:type="dcterms:W3CDTF">2021-12-11T08:07:28Z</dcterms:created>
  <dcterms:modified xsi:type="dcterms:W3CDTF">2022-01-08T16:34:58Z</dcterms:modified>
</cp:coreProperties>
</file>